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4"/>
  </p:notesMasterIdLst>
  <p:handoutMasterIdLst>
    <p:handoutMasterId r:id="rId25"/>
  </p:handoutMasterIdLst>
  <p:sldIdLst>
    <p:sldId id="375" r:id="rId2"/>
    <p:sldId id="457" r:id="rId3"/>
    <p:sldId id="485" r:id="rId4"/>
    <p:sldId id="517" r:id="rId5"/>
    <p:sldId id="509" r:id="rId6"/>
    <p:sldId id="506" r:id="rId7"/>
    <p:sldId id="507" r:id="rId8"/>
    <p:sldId id="510" r:id="rId9"/>
    <p:sldId id="492" r:id="rId10"/>
    <p:sldId id="480" r:id="rId11"/>
    <p:sldId id="494" r:id="rId12"/>
    <p:sldId id="479" r:id="rId13"/>
    <p:sldId id="495" r:id="rId14"/>
    <p:sldId id="511" r:id="rId15"/>
    <p:sldId id="512" r:id="rId16"/>
    <p:sldId id="516" r:id="rId17"/>
    <p:sldId id="514" r:id="rId18"/>
    <p:sldId id="497" r:id="rId19"/>
    <p:sldId id="515" r:id="rId20"/>
    <p:sldId id="503" r:id="rId21"/>
    <p:sldId id="501" r:id="rId22"/>
    <p:sldId id="388" r:id="rId23"/>
  </p:sldIdLst>
  <p:sldSz cx="9144000" cy="6858000" type="screen4x3"/>
  <p:notesSz cx="9867900" cy="67595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  <a:srgbClr val="66FFFF"/>
    <a:srgbClr val="FFFF99"/>
    <a:srgbClr val="9900CC"/>
    <a:srgbClr val="00FF00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84" autoAdjust="0"/>
    <p:restoredTop sz="97815" autoAdjust="0"/>
  </p:normalViewPr>
  <p:slideViewPr>
    <p:cSldViewPr>
      <p:cViewPr varScale="1">
        <p:scale>
          <a:sx n="112" d="100"/>
          <a:sy n="112" d="100"/>
        </p:scale>
        <p:origin x="17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200" baseline="0" dirty="0" err="1" smtClean="0">
                <a:solidFill>
                  <a:srgbClr val="00FF00"/>
                </a:solidFill>
              </a:rPr>
              <a:t>Розподіл</a:t>
            </a:r>
            <a:r>
              <a:rPr lang="ru-RU" sz="2200" baseline="0" dirty="0" smtClean="0">
                <a:solidFill>
                  <a:srgbClr val="00FF00"/>
                </a:solidFill>
              </a:rPr>
              <a:t> </a:t>
            </a:r>
            <a:r>
              <a:rPr lang="ru-RU" sz="2200" baseline="0" dirty="0" err="1">
                <a:solidFill>
                  <a:srgbClr val="00FF00"/>
                </a:solidFill>
              </a:rPr>
              <a:t>постражадлих</a:t>
            </a:r>
            <a:r>
              <a:rPr lang="ru-RU" sz="2200" baseline="0" dirty="0">
                <a:solidFill>
                  <a:srgbClr val="00FF00"/>
                </a:solidFill>
              </a:rPr>
              <a:t> за </a:t>
            </a:r>
            <a:r>
              <a:rPr lang="ru-RU" sz="2200" baseline="0" dirty="0" err="1">
                <a:solidFill>
                  <a:srgbClr val="00FF00"/>
                </a:solidFill>
              </a:rPr>
              <a:t>статтю</a:t>
            </a:r>
            <a:r>
              <a:rPr lang="ru-RU" sz="2200" baseline="0" dirty="0">
                <a:solidFill>
                  <a:srgbClr val="00FF00"/>
                </a:solidFill>
              </a:rPr>
              <a:t> </a:t>
            </a:r>
            <a:r>
              <a:rPr lang="ru-RU" sz="2200" baseline="0" dirty="0" smtClean="0">
                <a:solidFill>
                  <a:srgbClr val="00FF00"/>
                </a:solidFill>
              </a:rPr>
              <a:t>( </a:t>
            </a:r>
            <a:r>
              <a:rPr lang="en-US" sz="2200" baseline="0" dirty="0" smtClean="0">
                <a:solidFill>
                  <a:srgbClr val="00FF00"/>
                </a:solidFill>
              </a:rPr>
              <a:t>n=</a:t>
            </a:r>
            <a:r>
              <a:rPr lang="ru-RU" sz="2200" baseline="0" dirty="0" smtClean="0">
                <a:solidFill>
                  <a:srgbClr val="00FF00"/>
                </a:solidFill>
              </a:rPr>
              <a:t> </a:t>
            </a:r>
            <a:r>
              <a:rPr lang="ru-RU" sz="2200" baseline="0" dirty="0">
                <a:solidFill>
                  <a:srgbClr val="00FF00"/>
                </a:solidFill>
              </a:rPr>
              <a:t>303 особи)</a:t>
            </a:r>
            <a:r>
              <a:rPr lang="ru-RU" dirty="0"/>
              <a:t> 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Розроділ постражадлих за статтю (всього 303 особи) 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211</c:v>
                </c:pt>
                <c:pt idx="1">
                  <c:v>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5589588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0E42B496-F99E-412B-A4DC-2E965B057EBD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641985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5589588" y="641985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DB622FFF-B3E8-46DA-80A0-33863AC56E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015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9588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4850" y="506413"/>
            <a:ext cx="3379788" cy="2535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09925"/>
            <a:ext cx="7893050" cy="304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985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9588" y="641985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BEE400E-9686-42E0-A241-25FB2212A2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49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aramond" pitchFamily="18" charset="0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aramond" pitchFamily="18" charset="0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aramond" pitchFamily="18" charset="0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aramond" pitchFamily="18" charset="0"/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aramond" pitchFamily="18" charset="0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aramond" pitchFamily="18" charset="0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aramond" pitchFamily="18" charset="0"/>
                <a:cs typeface="+mn-cs"/>
              </a:endParaRPr>
            </a:p>
          </p:txBody>
        </p:sp>
      </p:grpSp>
      <p:sp>
        <p:nvSpPr>
          <p:cNvPr id="17921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921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E7E2-25C1-4DF4-B29E-83DF60F5DB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882A4-FBBE-40E8-B62A-CFCB7D041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09E00-A49C-4440-B87B-26D709607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619DB-B125-4FEA-853C-DB823E58F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5E07-A38F-414C-8AD8-162FDD4F8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C51BD-3621-4BA8-A100-E07234BE5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C4B2A-E9A9-4C40-A325-F0CBA6B96A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BCE81-9A04-42B0-8C36-D5AB6D181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8D618-2D10-421B-A6B2-28FBEBC43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66666-A5BD-4DA7-84B9-DDB448149E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BD1F5-9A0D-4A8D-A95F-BFBB99683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07154-4DE4-4622-AF50-DD4DB232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42CA2-874A-4E6B-94DF-7D481FD0B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15D14D7-4FFA-4C1F-8E71-E48B17B90C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7818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aramond" pitchFamily="18" charset="0"/>
                  <a:cs typeface="+mn-cs"/>
                </a:endParaRPr>
              </a:p>
            </p:txBody>
          </p:sp>
          <p:sp>
            <p:nvSpPr>
              <p:cNvPr id="17818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aramond" pitchFamily="18" charset="0"/>
                  <a:cs typeface="+mn-cs"/>
                </a:endParaRPr>
              </a:p>
            </p:txBody>
          </p:sp>
          <p:sp>
            <p:nvSpPr>
              <p:cNvPr id="17818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aramond" pitchFamily="18" charset="0"/>
                  <a:cs typeface="+mn-cs"/>
                </a:endParaRPr>
              </a:p>
            </p:txBody>
          </p:sp>
          <p:sp>
            <p:nvSpPr>
              <p:cNvPr id="17818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aramond" pitchFamily="18" charset="0"/>
                  <a:cs typeface="+mn-cs"/>
                </a:endParaRPr>
              </a:p>
            </p:txBody>
          </p:sp>
          <p:sp>
            <p:nvSpPr>
              <p:cNvPr id="17818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Garamond" pitchFamily="18" charset="0"/>
                  <a:cs typeface="+mn-cs"/>
                </a:endParaRPr>
              </a:p>
            </p:txBody>
          </p:sp>
        </p:grpSp>
        <p:sp>
          <p:nvSpPr>
            <p:cNvPr id="17818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aramond" pitchFamily="18" charset="0"/>
                <a:cs typeface="+mn-cs"/>
              </a:endParaRPr>
            </a:p>
          </p:txBody>
        </p:sp>
        <p:sp>
          <p:nvSpPr>
            <p:cNvPr id="17818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Garamond" pitchFamily="18" charset="0"/>
                <a:cs typeface="+mn-cs"/>
              </a:endParaRPr>
            </a:p>
          </p:txBody>
        </p:sp>
      </p:grpSp>
      <p:sp>
        <p:nvSpPr>
          <p:cNvPr id="17818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819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819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6" name="Rectangle 4"/>
          <p:cNvSpPr>
            <a:spLocks noChangeArrowheads="1"/>
          </p:cNvSpPr>
          <p:nvPr/>
        </p:nvSpPr>
        <p:spPr bwMode="auto">
          <a:xfrm>
            <a:off x="179388" y="188640"/>
            <a:ext cx="8785225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uk-UA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Державна установа</a:t>
            </a:r>
          </a:p>
          <a:p>
            <a:pPr algn="ctr">
              <a:defRPr/>
            </a:pPr>
            <a:r>
              <a:rPr kumimoji="1" lang="uk-UA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“Інститут травматології та ортопедії </a:t>
            </a:r>
          </a:p>
          <a:p>
            <a:pPr algn="ctr">
              <a:defRPr/>
            </a:pPr>
            <a:r>
              <a:rPr kumimoji="1" lang="uk-UA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НАМН України”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395537" y="4581128"/>
            <a:ext cx="8136904" cy="196977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/>
            <a:endParaRPr lang="ru-RU" sz="2400" dirty="0" smtClean="0">
              <a:solidFill>
                <a:srgbClr val="FFFF66"/>
              </a:solidFill>
              <a:cs typeface="Times New Roman" pitchFamily="18" charset="0"/>
            </a:endParaRPr>
          </a:p>
          <a:p>
            <a:pPr algn="r"/>
            <a:r>
              <a:rPr lang="ru-RU" sz="2400" dirty="0" err="1" smtClean="0">
                <a:solidFill>
                  <a:srgbClr val="FFFF66"/>
                </a:solidFill>
                <a:cs typeface="Times New Roman" pitchFamily="18" charset="0"/>
              </a:rPr>
              <a:t>Страфун</a:t>
            </a:r>
            <a:r>
              <a:rPr lang="ru-RU" sz="2400" dirty="0" smtClean="0">
                <a:solidFill>
                  <a:srgbClr val="FFFF66"/>
                </a:solidFill>
                <a:cs typeface="Times New Roman" pitchFamily="18" charset="0"/>
              </a:rPr>
              <a:t> С.С., </a:t>
            </a:r>
            <a:r>
              <a:rPr lang="ru-RU" sz="2400" dirty="0" err="1">
                <a:solidFill>
                  <a:srgbClr val="FFFF66"/>
                </a:solidFill>
                <a:cs typeface="Times New Roman" pitchFamily="18" charset="0"/>
              </a:rPr>
              <a:t>Деркач</a:t>
            </a:r>
            <a:r>
              <a:rPr lang="ru-RU" sz="2400" dirty="0">
                <a:solidFill>
                  <a:srgbClr val="FFFF66"/>
                </a:solidFill>
                <a:cs typeface="Times New Roman" pitchFamily="18" charset="0"/>
              </a:rPr>
              <a:t> Р.В.</a:t>
            </a:r>
          </a:p>
          <a:p>
            <a:r>
              <a:rPr lang="uk-UA" sz="1800" b="1" dirty="0">
                <a:solidFill>
                  <a:srgbClr val="FFFF66"/>
                </a:solidFill>
                <a:cs typeface="Times New Roman" pitchFamily="18" charset="0"/>
              </a:rPr>
              <a:t>			</a:t>
            </a:r>
            <a:endParaRPr lang="uk-UA" sz="1800" b="1" dirty="0" smtClean="0">
              <a:solidFill>
                <a:srgbClr val="FFFF66"/>
              </a:solidFill>
              <a:cs typeface="Times New Roman" pitchFamily="18" charset="0"/>
            </a:endParaRPr>
          </a:p>
          <a:p>
            <a:endParaRPr lang="uk-UA" sz="1800" b="1" dirty="0">
              <a:solidFill>
                <a:srgbClr val="FFFF66"/>
              </a:solidFill>
              <a:cs typeface="Times New Roman" pitchFamily="18" charset="0"/>
            </a:endParaRPr>
          </a:p>
          <a:p>
            <a:endParaRPr lang="uk-UA" sz="1800" b="1" dirty="0">
              <a:solidFill>
                <a:srgbClr val="FFFF66"/>
              </a:solidFill>
              <a:cs typeface="Times New Roman" pitchFamily="18" charset="0"/>
            </a:endParaRPr>
          </a:p>
          <a:p>
            <a:pPr algn="ctr"/>
            <a:r>
              <a:rPr lang="uk-UA" sz="2000" dirty="0" smtClean="0">
                <a:solidFill>
                  <a:srgbClr val="FFFF66"/>
                </a:solidFill>
                <a:cs typeface="Times New Roman" pitchFamily="18" charset="0"/>
              </a:rPr>
              <a:t>Київ 201</a:t>
            </a:r>
            <a:r>
              <a:rPr lang="en-US" sz="2000" dirty="0" smtClean="0">
                <a:solidFill>
                  <a:srgbClr val="FFFF66"/>
                </a:solidFill>
                <a:cs typeface="Times New Roman" pitchFamily="18" charset="0"/>
              </a:rPr>
              <a:t>6</a:t>
            </a:r>
            <a:endParaRPr lang="uk-UA" sz="2000" dirty="0">
              <a:solidFill>
                <a:srgbClr val="FFFF66"/>
              </a:solidFill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1844824"/>
            <a:ext cx="69847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u="sng" dirty="0" err="1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</a:t>
            </a:r>
            <a:r>
              <a:rPr lang="ru-RU" sz="4400" u="sng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причин </a:t>
            </a:r>
            <a:r>
              <a:rPr lang="ru-RU" sz="4400" u="sng" dirty="0" err="1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смертності</a:t>
            </a:r>
            <a:r>
              <a:rPr lang="ru-RU" sz="4400" u="sng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u="sng" dirty="0" err="1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загиблих</a:t>
            </a:r>
            <a:r>
              <a:rPr lang="ru-RU" sz="4400" u="sng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4400" u="sng" dirty="0" err="1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дорожньо-транспортних</a:t>
            </a:r>
            <a:r>
              <a:rPr lang="ru-RU" sz="4400" u="sng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u="sng" dirty="0" err="1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пригодах</a:t>
            </a:r>
            <a:r>
              <a:rPr lang="ru-RU" sz="4400" u="sng" dirty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>
                <a:solidFill>
                  <a:srgbClr val="FFFF00"/>
                </a:solidFill>
                <a:effectLst/>
              </a:rPr>
              <a:t>Структура скелетної травми у постраждалих в ДТП </a:t>
            </a:r>
            <a:endParaRPr lang="uk-UA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4824536" cy="48863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652120" y="1394294"/>
            <a:ext cx="31683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uk-UA" sz="2400" dirty="0" smtClean="0">
                <a:solidFill>
                  <a:srgbClr val="66FFFF"/>
                </a:solidFill>
              </a:rPr>
              <a:t>Переломи гомілки; </a:t>
            </a:r>
          </a:p>
          <a:p>
            <a:pPr marL="342900" indent="-3429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uk-UA" sz="2400" dirty="0" err="1" smtClean="0">
                <a:solidFill>
                  <a:srgbClr val="66FFFF"/>
                </a:solidFill>
              </a:rPr>
              <a:t>великагомілкова</a:t>
            </a:r>
            <a:r>
              <a:rPr lang="uk-UA" sz="2400" dirty="0" smtClean="0">
                <a:solidFill>
                  <a:srgbClr val="66FFFF"/>
                </a:solidFill>
              </a:rPr>
              <a:t> кістка -48,84%,</a:t>
            </a:r>
          </a:p>
          <a:p>
            <a:pPr marL="342900" indent="-3429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uk-UA" sz="2400" dirty="0">
                <a:solidFill>
                  <a:srgbClr val="66FFFF"/>
                </a:solidFill>
              </a:rPr>
              <a:t>м</a:t>
            </a:r>
            <a:r>
              <a:rPr lang="uk-UA" sz="2400" dirty="0" smtClean="0">
                <a:solidFill>
                  <a:srgbClr val="66FFFF"/>
                </a:solidFill>
              </a:rPr>
              <a:t>алогомілкова кістка - 44,22%</a:t>
            </a:r>
            <a:endParaRPr lang="uk-UA" sz="2400" dirty="0">
              <a:solidFill>
                <a:srgbClr val="66FFFF"/>
              </a:solidFill>
            </a:endParaRPr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uk-UA" sz="2400" dirty="0" smtClean="0">
                <a:solidFill>
                  <a:srgbClr val="FF3300"/>
                </a:solidFill>
              </a:rPr>
              <a:t>Переломи </a:t>
            </a:r>
            <a:r>
              <a:rPr lang="uk-UA" sz="2400" dirty="0">
                <a:solidFill>
                  <a:srgbClr val="FF3300"/>
                </a:solidFill>
              </a:rPr>
              <a:t>кісток </a:t>
            </a:r>
            <a:r>
              <a:rPr lang="uk-UA" sz="2400" dirty="0" smtClean="0">
                <a:solidFill>
                  <a:srgbClr val="FF3300"/>
                </a:solidFill>
              </a:rPr>
              <a:t>тазу - </a:t>
            </a:r>
            <a:r>
              <a:rPr lang="uk-UA" sz="2400" b="1" dirty="0" smtClean="0">
                <a:solidFill>
                  <a:srgbClr val="FF3300"/>
                </a:solidFill>
              </a:rPr>
              <a:t>47,2%;</a:t>
            </a:r>
          </a:p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uk-UA" sz="2400" dirty="0" smtClean="0">
                <a:solidFill>
                  <a:srgbClr val="66FFFF"/>
                </a:solidFill>
              </a:rPr>
              <a:t>Переломи </a:t>
            </a:r>
            <a:r>
              <a:rPr lang="uk-UA" sz="2400" dirty="0">
                <a:solidFill>
                  <a:srgbClr val="66FFFF"/>
                </a:solidFill>
              </a:rPr>
              <a:t>стегнової </a:t>
            </a:r>
            <a:r>
              <a:rPr lang="uk-UA" sz="2400" dirty="0" smtClean="0">
                <a:solidFill>
                  <a:srgbClr val="66FFFF"/>
                </a:solidFill>
              </a:rPr>
              <a:t>кістки - 28,7%</a:t>
            </a:r>
            <a:endParaRPr lang="uk-UA" sz="2400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2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dirty="0" err="1">
                <a:solidFill>
                  <a:srgbClr val="FFFF00"/>
                </a:solidFill>
                <a:effectLst/>
              </a:rPr>
              <a:t>Поєднання</a:t>
            </a:r>
            <a:r>
              <a:rPr lang="ru-RU" sz="3000" dirty="0">
                <a:solidFill>
                  <a:srgbClr val="FFFF00"/>
                </a:solidFill>
                <a:effectLst/>
              </a:rPr>
              <a:t> </a:t>
            </a:r>
            <a:r>
              <a:rPr lang="ru-RU" sz="3000" dirty="0" err="1">
                <a:solidFill>
                  <a:srgbClr val="FFFF00"/>
                </a:solidFill>
                <a:effectLst/>
              </a:rPr>
              <a:t>переломів</a:t>
            </a:r>
            <a:r>
              <a:rPr lang="ru-RU" sz="3000" dirty="0">
                <a:solidFill>
                  <a:srgbClr val="FFFF00"/>
                </a:solidFill>
                <a:effectLst/>
              </a:rPr>
              <a:t> </a:t>
            </a:r>
            <a:r>
              <a:rPr lang="ru-RU" sz="3000" dirty="0" err="1">
                <a:solidFill>
                  <a:srgbClr val="FFFF00"/>
                </a:solidFill>
                <a:effectLst/>
              </a:rPr>
              <a:t>кісток</a:t>
            </a:r>
            <a:r>
              <a:rPr lang="ru-RU" sz="3000" dirty="0">
                <a:solidFill>
                  <a:srgbClr val="FFFF00"/>
                </a:solidFill>
                <a:effectLst/>
              </a:rPr>
              <a:t> скелета у </a:t>
            </a:r>
            <a:r>
              <a:rPr lang="ru-RU" sz="3000" dirty="0" err="1">
                <a:solidFill>
                  <a:srgbClr val="FFFF00"/>
                </a:solidFill>
                <a:effectLst/>
              </a:rPr>
              <a:t>постраждалих</a:t>
            </a:r>
            <a:r>
              <a:rPr lang="ru-RU" sz="3000" dirty="0">
                <a:solidFill>
                  <a:srgbClr val="FFFF00"/>
                </a:solidFill>
                <a:effectLst/>
              </a:rPr>
              <a:t> з травмою опорно – </a:t>
            </a:r>
            <a:r>
              <a:rPr lang="ru-RU" sz="3000" dirty="0" err="1">
                <a:solidFill>
                  <a:srgbClr val="FFFF00"/>
                </a:solidFill>
                <a:effectLst/>
              </a:rPr>
              <a:t>рухового</a:t>
            </a:r>
            <a:r>
              <a:rPr lang="ru-RU" sz="3000" dirty="0">
                <a:solidFill>
                  <a:srgbClr val="FFFF00"/>
                </a:solidFill>
                <a:effectLst/>
              </a:rPr>
              <a:t> </a:t>
            </a:r>
            <a:r>
              <a:rPr lang="ru-RU" sz="3000" dirty="0" err="1">
                <a:solidFill>
                  <a:srgbClr val="FFFF00"/>
                </a:solidFill>
                <a:effectLst/>
              </a:rPr>
              <a:t>апарату</a:t>
            </a:r>
            <a:r>
              <a:rPr lang="ru-RU" sz="3000" dirty="0">
                <a:solidFill>
                  <a:srgbClr val="FFFF00"/>
                </a:solidFill>
                <a:effectLst/>
              </a:rPr>
              <a:t> при ДТП</a:t>
            </a:r>
            <a:endParaRPr lang="uk-UA" sz="3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02670918"/>
              </p:ext>
            </p:extLst>
          </p:nvPr>
        </p:nvGraphicFramePr>
        <p:xfrm>
          <a:off x="1259632" y="2132857"/>
          <a:ext cx="6984776" cy="352839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600400"/>
                <a:gridCol w="3384376"/>
              </a:tblGrid>
              <a:tr h="7056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FFFF00"/>
                          </a:solidFill>
                          <a:effectLst/>
                        </a:rPr>
                        <a:t>Кількість сегментів</a:t>
                      </a:r>
                      <a:endParaRPr lang="ru-RU" sz="24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spc="-30" dirty="0">
                          <a:solidFill>
                            <a:srgbClr val="FFFF00"/>
                          </a:solidFill>
                          <a:effectLst/>
                        </a:rPr>
                        <a:t>%</a:t>
                      </a:r>
                      <a:endParaRPr lang="ru-RU" sz="24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056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  <a:endParaRPr lang="ru-RU" sz="2400" b="1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FFFF00"/>
                          </a:solidFill>
                          <a:effectLst/>
                        </a:rPr>
                        <a:t>47,8</a:t>
                      </a:r>
                      <a:endParaRPr lang="ru-RU" sz="24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056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FFFF00"/>
                          </a:solidFill>
                          <a:effectLst/>
                        </a:rPr>
                        <a:t>2</a:t>
                      </a:r>
                      <a:endParaRPr lang="ru-RU" sz="2400" b="1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FFFF00"/>
                          </a:solidFill>
                          <a:effectLst/>
                        </a:rPr>
                        <a:t>27,1</a:t>
                      </a:r>
                      <a:endParaRPr lang="ru-RU" sz="24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056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FFFF00"/>
                          </a:solidFill>
                          <a:effectLst/>
                        </a:rPr>
                        <a:t>3</a:t>
                      </a:r>
                      <a:endParaRPr lang="ru-RU" sz="2400" b="1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FFFF00"/>
                          </a:solidFill>
                          <a:effectLst/>
                        </a:rPr>
                        <a:t>24,0</a:t>
                      </a:r>
                      <a:endParaRPr lang="ru-RU" sz="24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056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FFFF00"/>
                          </a:solidFill>
                          <a:effectLst/>
                        </a:rPr>
                        <a:t>4</a:t>
                      </a:r>
                      <a:endParaRPr lang="ru-RU" sz="2400" b="1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  <a:endParaRPr lang="ru-RU" sz="24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26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FFFF00"/>
                </a:solidFill>
                <a:effectLst/>
              </a:rPr>
              <a:t>О</a:t>
            </a:r>
            <a:r>
              <a:rPr lang="uk-UA" dirty="0" smtClean="0">
                <a:solidFill>
                  <a:srgbClr val="FFFF00"/>
                </a:solidFill>
                <a:effectLst/>
              </a:rPr>
              <a:t>сновні </a:t>
            </a:r>
            <a:r>
              <a:rPr lang="uk-UA" dirty="0">
                <a:solidFill>
                  <a:srgbClr val="FFFF00"/>
                </a:solidFill>
                <a:effectLst/>
              </a:rPr>
              <a:t>причини смерті постраждалих – це</a:t>
            </a:r>
            <a:r>
              <a:rPr lang="uk-UA" dirty="0" smtClean="0">
                <a:solidFill>
                  <a:srgbClr val="FFFF00"/>
                </a:solidFill>
                <a:effectLst/>
              </a:rPr>
              <a:t>: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72816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uk-UA" sz="2400" dirty="0" smtClean="0">
                <a:solidFill>
                  <a:srgbClr val="66FFFF"/>
                </a:solidFill>
              </a:rPr>
              <a:t>Масивна </a:t>
            </a:r>
            <a:r>
              <a:rPr lang="uk-UA" sz="2400" dirty="0">
                <a:solidFill>
                  <a:srgbClr val="66FFFF"/>
                </a:solidFill>
              </a:rPr>
              <a:t>крововтрата, що призводила до </a:t>
            </a:r>
            <a:r>
              <a:rPr lang="uk-UA" sz="2400" dirty="0" err="1">
                <a:solidFill>
                  <a:srgbClr val="66FFFF"/>
                </a:solidFill>
              </a:rPr>
              <a:t>геморагічного</a:t>
            </a:r>
            <a:r>
              <a:rPr lang="uk-UA" sz="2400" dirty="0">
                <a:solidFill>
                  <a:srgbClr val="66FFFF"/>
                </a:solidFill>
              </a:rPr>
              <a:t> шоку та гострої серцевої недостатності</a:t>
            </a:r>
            <a:r>
              <a:rPr lang="uk-UA" sz="2400" dirty="0" smtClean="0">
                <a:solidFill>
                  <a:srgbClr val="66FFFF"/>
                </a:solidFill>
              </a:rPr>
              <a:t>;</a:t>
            </a:r>
          </a:p>
          <a:p>
            <a:pPr lvl="0" algn="just"/>
            <a:endParaRPr lang="uk-UA" sz="2400" dirty="0">
              <a:solidFill>
                <a:srgbClr val="66FFFF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uk-UA" sz="2400" dirty="0">
                <a:solidFill>
                  <a:srgbClr val="66FFFF"/>
                </a:solidFill>
              </a:rPr>
              <a:t>Масивна жирова емболія малого кола кровообігу</a:t>
            </a:r>
            <a:r>
              <a:rPr lang="uk-UA" sz="2400" dirty="0" smtClean="0">
                <a:solidFill>
                  <a:srgbClr val="66FFFF"/>
                </a:solidFill>
              </a:rPr>
              <a:t>;</a:t>
            </a:r>
            <a:endParaRPr lang="en-US" sz="2400" dirty="0" smtClean="0">
              <a:solidFill>
                <a:srgbClr val="66FFFF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endParaRPr lang="en-US" sz="2400" dirty="0">
              <a:solidFill>
                <a:srgbClr val="66FFFF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sz="2400" dirty="0">
                <a:solidFill>
                  <a:srgbClr val="66FFFF"/>
                </a:solidFill>
              </a:rPr>
              <a:t>ЗЧМТ (ВЧМТ) – наслідком якої був набряк-набухання головного мозку;</a:t>
            </a:r>
          </a:p>
          <a:p>
            <a:pPr lvl="0" algn="just"/>
            <a:endParaRPr lang="uk-UA" sz="2400" dirty="0">
              <a:solidFill>
                <a:srgbClr val="66FF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653136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800" dirty="0" smtClean="0"/>
              <a:t>     </a:t>
            </a:r>
            <a:r>
              <a:rPr lang="uk-UA" sz="1800" dirty="0" smtClean="0">
                <a:solidFill>
                  <a:srgbClr val="FFFF00"/>
                </a:solidFill>
              </a:rPr>
              <a:t>Причиною </a:t>
            </a:r>
            <a:r>
              <a:rPr lang="uk-UA" sz="1800" dirty="0">
                <a:solidFill>
                  <a:srgbClr val="FFFF00"/>
                </a:solidFill>
              </a:rPr>
              <a:t>смерті  у </a:t>
            </a:r>
            <a:r>
              <a:rPr lang="uk-UA" sz="1800" dirty="0" smtClean="0">
                <a:solidFill>
                  <a:srgbClr val="FFFF00"/>
                </a:solidFill>
              </a:rPr>
              <a:t>41,9% </a:t>
            </a:r>
            <a:r>
              <a:rPr lang="uk-UA" sz="1800" dirty="0">
                <a:solidFill>
                  <a:srgbClr val="FFFF00"/>
                </a:solidFill>
              </a:rPr>
              <a:t>постраждалих визначено ускладнення черепно-мозкової травми, а в </a:t>
            </a:r>
            <a:r>
              <a:rPr lang="uk-UA" sz="1800" dirty="0" smtClean="0">
                <a:solidFill>
                  <a:srgbClr val="FFFF00"/>
                </a:solidFill>
              </a:rPr>
              <a:t> 43,2% </a:t>
            </a:r>
            <a:r>
              <a:rPr lang="uk-UA" sz="1800" dirty="0">
                <a:solidFill>
                  <a:srgbClr val="FFFF00"/>
                </a:solidFill>
              </a:rPr>
              <a:t>- масивна крововтрата та жирова емболія внаслідок численних переломів кісток скелету та травм внутрішніх органів.</a:t>
            </a:r>
          </a:p>
        </p:txBody>
      </p:sp>
    </p:spTree>
    <p:extLst>
      <p:ext uri="{BB962C8B-B14F-4D97-AF65-F5344CB8AC3E}">
        <p14:creationId xmlns:p14="http://schemas.microsoft.com/office/powerpoint/2010/main" val="87266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err="1">
                <a:solidFill>
                  <a:srgbClr val="FFFF00"/>
                </a:solidFill>
              </a:rPr>
              <a:t>Фактори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що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впливають</a:t>
            </a:r>
            <a:r>
              <a:rPr lang="ru-RU" sz="2400" dirty="0">
                <a:solidFill>
                  <a:srgbClr val="FFFF00"/>
                </a:solidFill>
              </a:rPr>
              <a:t> на </a:t>
            </a:r>
            <a:r>
              <a:rPr lang="ru-RU" sz="2400" dirty="0" err="1">
                <a:solidFill>
                  <a:srgbClr val="FFFF00"/>
                </a:solidFill>
              </a:rPr>
              <a:t>смертність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постраждалих</a:t>
            </a:r>
            <a:r>
              <a:rPr lang="ru-RU" sz="2400" dirty="0">
                <a:solidFill>
                  <a:srgbClr val="FFFF00"/>
                </a:solidFill>
              </a:rPr>
              <a:t> з травмою опорно-</a:t>
            </a:r>
            <a:r>
              <a:rPr lang="ru-RU" sz="2400" dirty="0" err="1">
                <a:solidFill>
                  <a:srgbClr val="FFFF00"/>
                </a:solidFill>
              </a:rPr>
              <a:t>рухового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апарату</a:t>
            </a:r>
            <a:r>
              <a:rPr lang="ru-RU" sz="2400" dirty="0">
                <a:solidFill>
                  <a:srgbClr val="FFFF00"/>
                </a:solidFill>
              </a:rPr>
              <a:t> при ДТП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12776"/>
            <a:ext cx="835292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dirty="0">
                <a:solidFill>
                  <a:srgbClr val="FFFF00"/>
                </a:solidFill>
              </a:rPr>
              <a:t>•	Час та </a:t>
            </a:r>
            <a:r>
              <a:rPr lang="ru-RU" sz="2400" dirty="0" err="1">
                <a:solidFill>
                  <a:srgbClr val="FFFF00"/>
                </a:solidFill>
              </a:rPr>
              <a:t>місце</a:t>
            </a:r>
            <a:r>
              <a:rPr lang="ru-RU" sz="2400" dirty="0">
                <a:solidFill>
                  <a:srgbClr val="FFFF00"/>
                </a:solidFill>
              </a:rPr>
              <a:t> ДТП, </a:t>
            </a:r>
            <a:r>
              <a:rPr lang="ru-RU" sz="2400" dirty="0" err="1">
                <a:solidFill>
                  <a:srgbClr val="FFFF00"/>
                </a:solidFill>
              </a:rPr>
              <a:t>категорія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постраждалих</a:t>
            </a:r>
            <a:r>
              <a:rPr lang="ru-RU" sz="2400" dirty="0">
                <a:solidFill>
                  <a:srgbClr val="FFFF00"/>
                </a:solidFill>
              </a:rPr>
              <a:t> у ДТП (</a:t>
            </a:r>
            <a:r>
              <a:rPr lang="ru-RU" sz="2400" dirty="0" err="1">
                <a:solidFill>
                  <a:srgbClr val="FFFF00"/>
                </a:solidFill>
              </a:rPr>
              <a:t>водій,пасажир,пішохід</a:t>
            </a:r>
            <a:r>
              <a:rPr lang="ru-RU" sz="2400" dirty="0">
                <a:solidFill>
                  <a:srgbClr val="FFFF00"/>
                </a:solidFill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ru-RU" sz="2400" dirty="0">
                <a:solidFill>
                  <a:srgbClr val="FFFF00"/>
                </a:solidFill>
              </a:rPr>
              <a:t>•	</a:t>
            </a:r>
            <a:r>
              <a:rPr lang="ru-RU" sz="2400" dirty="0" err="1">
                <a:solidFill>
                  <a:srgbClr val="FFFF00"/>
                </a:solidFill>
              </a:rPr>
              <a:t>Термін</a:t>
            </a:r>
            <a:r>
              <a:rPr lang="ru-RU" sz="2400" dirty="0">
                <a:solidFill>
                  <a:srgbClr val="FFFF00"/>
                </a:solidFill>
              </a:rPr>
              <a:t> початку та </a:t>
            </a:r>
            <a:r>
              <a:rPr lang="ru-RU" sz="2400" dirty="0" err="1">
                <a:solidFill>
                  <a:srgbClr val="FFFF00"/>
                </a:solidFill>
              </a:rPr>
              <a:t>рівень</a:t>
            </a:r>
            <a:r>
              <a:rPr lang="ru-RU" sz="2400" dirty="0">
                <a:solidFill>
                  <a:srgbClr val="FFFF00"/>
                </a:solidFill>
              </a:rPr>
              <a:t> (ким </a:t>
            </a:r>
            <a:r>
              <a:rPr lang="ru-RU" sz="2400" dirty="0" err="1">
                <a:solidFill>
                  <a:srgbClr val="FFFF00"/>
                </a:solidFill>
              </a:rPr>
              <a:t>надана</a:t>
            </a:r>
            <a:r>
              <a:rPr lang="ru-RU" sz="2400" dirty="0">
                <a:solidFill>
                  <a:srgbClr val="FFFF00"/>
                </a:solidFill>
              </a:rPr>
              <a:t>) </a:t>
            </a:r>
            <a:r>
              <a:rPr lang="ru-RU" sz="2400" dirty="0" err="1">
                <a:solidFill>
                  <a:srgbClr val="FFFF00"/>
                </a:solidFill>
              </a:rPr>
              <a:t>першої</a:t>
            </a:r>
            <a:r>
              <a:rPr lang="ru-RU" sz="2400" dirty="0">
                <a:solidFill>
                  <a:srgbClr val="FFFF00"/>
                </a:solidFill>
              </a:rPr>
              <a:t>, та </a:t>
            </a:r>
            <a:r>
              <a:rPr lang="ru-RU" sz="2400" dirty="0" err="1">
                <a:solidFill>
                  <a:srgbClr val="FFFF00"/>
                </a:solidFill>
              </a:rPr>
              <a:t>першої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медичної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допомоги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постраждалим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від</a:t>
            </a:r>
            <a:r>
              <a:rPr lang="ru-RU" sz="2400" dirty="0">
                <a:solidFill>
                  <a:srgbClr val="FFFF00"/>
                </a:solidFill>
              </a:rPr>
              <a:t> моменту </a:t>
            </a:r>
            <a:r>
              <a:rPr lang="ru-RU" sz="2400" dirty="0" err="1">
                <a:solidFill>
                  <a:srgbClr val="FFFF00"/>
                </a:solidFill>
              </a:rPr>
              <a:t>травми</a:t>
            </a:r>
            <a:r>
              <a:rPr lang="ru-RU" sz="2400" dirty="0">
                <a:solidFill>
                  <a:srgbClr val="FFFF00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ru-RU" sz="2400" dirty="0">
                <a:solidFill>
                  <a:srgbClr val="FFFF00"/>
                </a:solidFill>
              </a:rPr>
              <a:t>•	</a:t>
            </a:r>
            <a:r>
              <a:rPr lang="ru-RU" sz="2400" dirty="0" err="1">
                <a:solidFill>
                  <a:srgbClr val="FFFF00"/>
                </a:solidFill>
              </a:rPr>
              <a:t>Попередній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діагноз</a:t>
            </a:r>
            <a:r>
              <a:rPr lang="ru-RU" sz="2400" dirty="0">
                <a:solidFill>
                  <a:srgbClr val="FFFF00"/>
                </a:solidFill>
              </a:rPr>
              <a:t> та вид </a:t>
            </a:r>
            <a:r>
              <a:rPr lang="ru-RU" sz="2400" dirty="0" err="1">
                <a:solidFill>
                  <a:srgbClr val="FFFF00"/>
                </a:solidFill>
              </a:rPr>
              <a:t>транспортної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іммобілізації</a:t>
            </a:r>
            <a:r>
              <a:rPr lang="ru-RU" sz="2400" dirty="0">
                <a:solidFill>
                  <a:srgbClr val="FFFF00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ru-RU" sz="2400" dirty="0">
                <a:solidFill>
                  <a:srgbClr val="FFFF00"/>
                </a:solidFill>
              </a:rPr>
              <a:t>•	</a:t>
            </a:r>
            <a:r>
              <a:rPr lang="ru-RU" sz="2400" dirty="0" err="1">
                <a:solidFill>
                  <a:srgbClr val="FFFF00"/>
                </a:solidFill>
              </a:rPr>
              <a:t>Маршрути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транспортування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постраждалих</a:t>
            </a:r>
            <a:r>
              <a:rPr lang="ru-RU" sz="2400" dirty="0">
                <a:solidFill>
                  <a:srgbClr val="FFFF00"/>
                </a:solidFill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ru-RU" sz="2400" dirty="0">
                <a:solidFill>
                  <a:srgbClr val="FFFF00"/>
                </a:solidFill>
              </a:rPr>
              <a:t>•	Характер </a:t>
            </a:r>
            <a:r>
              <a:rPr lang="ru-RU" sz="2400" dirty="0" err="1">
                <a:solidFill>
                  <a:srgbClr val="FFFF00"/>
                </a:solidFill>
              </a:rPr>
              <a:t>надання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медичної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допомоги</a:t>
            </a:r>
            <a:r>
              <a:rPr lang="ru-RU" sz="2400" dirty="0">
                <a:solidFill>
                  <a:srgbClr val="FFFF00"/>
                </a:solidFill>
              </a:rPr>
              <a:t> в </a:t>
            </a:r>
            <a:r>
              <a:rPr lang="ru-RU" sz="2400" dirty="0" err="1">
                <a:solidFill>
                  <a:srgbClr val="FFFF00"/>
                </a:solidFill>
              </a:rPr>
              <a:t>лікувальному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закладі</a:t>
            </a:r>
            <a:r>
              <a:rPr lang="ru-RU" sz="2400" dirty="0">
                <a:solidFill>
                  <a:srgbClr val="FFFF00"/>
                </a:solidFill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ru-RU" sz="2400" dirty="0">
                <a:solidFill>
                  <a:srgbClr val="FFFF00"/>
                </a:solidFill>
              </a:rPr>
              <a:t>•	Причини </a:t>
            </a:r>
            <a:r>
              <a:rPr lang="ru-RU" sz="2400" dirty="0" err="1">
                <a:solidFill>
                  <a:srgbClr val="FFFF00"/>
                </a:solidFill>
              </a:rPr>
              <a:t>смерті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постраждалого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згідно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актів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судово-медичної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експертизи</a:t>
            </a:r>
            <a:r>
              <a:rPr lang="ru-RU" sz="2400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64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err="1" smtClean="0">
                <a:solidFill>
                  <a:srgbClr val="FFFF00"/>
                </a:solidFill>
                <a:effectLst/>
              </a:rPr>
              <a:t>Надання</a:t>
            </a:r>
            <a:r>
              <a:rPr lang="ru-RU" sz="2400" dirty="0" smtClean="0">
                <a:solidFill>
                  <a:srgbClr val="FFFF00"/>
                </a:solidFill>
                <a:effectLst/>
              </a:rPr>
              <a:t> </a:t>
            </a:r>
            <a:r>
              <a:rPr lang="ru-RU" sz="2400" dirty="0" err="1">
                <a:solidFill>
                  <a:srgbClr val="FFFF00"/>
                </a:solidFill>
                <a:effectLst/>
              </a:rPr>
              <a:t>постраждалим</a:t>
            </a:r>
            <a:r>
              <a:rPr lang="ru-RU" sz="2400" dirty="0">
                <a:solidFill>
                  <a:srgbClr val="FFFF00"/>
                </a:solidFill>
                <a:effectLst/>
              </a:rPr>
              <a:t> у </a:t>
            </a:r>
            <a:r>
              <a:rPr lang="ru-RU" sz="2400" dirty="0" err="1">
                <a:solidFill>
                  <a:srgbClr val="FFFF00"/>
                </a:solidFill>
                <a:effectLst/>
              </a:rPr>
              <a:t>дорожньо-транспортних</a:t>
            </a:r>
            <a:r>
              <a:rPr lang="ru-RU" sz="2400" dirty="0">
                <a:solidFill>
                  <a:srgbClr val="FFFF00"/>
                </a:solidFill>
                <a:effectLst/>
              </a:rPr>
              <a:t> </a:t>
            </a:r>
            <a:r>
              <a:rPr lang="ru-RU" sz="2400" dirty="0" err="1">
                <a:solidFill>
                  <a:srgbClr val="FFFF00"/>
                </a:solidFill>
                <a:effectLst/>
              </a:rPr>
              <a:t>пригодах</a:t>
            </a:r>
            <a:r>
              <a:rPr lang="ru-RU" sz="2400" dirty="0">
                <a:solidFill>
                  <a:srgbClr val="FFFF00"/>
                </a:solidFill>
                <a:effectLst/>
              </a:rPr>
              <a:t> </a:t>
            </a:r>
            <a:r>
              <a:rPr lang="ru-RU" sz="2400" dirty="0" err="1">
                <a:solidFill>
                  <a:srgbClr val="FFFF00"/>
                </a:solidFill>
                <a:effectLst/>
              </a:rPr>
              <a:t>першої</a:t>
            </a:r>
            <a:r>
              <a:rPr lang="ru-RU" sz="2400" dirty="0">
                <a:solidFill>
                  <a:srgbClr val="FFFF00"/>
                </a:solidFill>
                <a:effectLst/>
              </a:rPr>
              <a:t> </a:t>
            </a:r>
            <a:r>
              <a:rPr lang="ru-RU" sz="2400" dirty="0" err="1">
                <a:solidFill>
                  <a:srgbClr val="FFFF00"/>
                </a:solidFill>
                <a:effectLst/>
              </a:rPr>
              <a:t>долікарської</a:t>
            </a:r>
            <a:r>
              <a:rPr lang="ru-RU" sz="2400" dirty="0">
                <a:solidFill>
                  <a:srgbClr val="FFFF00"/>
                </a:solidFill>
                <a:effectLst/>
              </a:rPr>
              <a:t> </a:t>
            </a:r>
            <a:r>
              <a:rPr lang="ru-RU" sz="2400" dirty="0" err="1">
                <a:solidFill>
                  <a:srgbClr val="FFFF00"/>
                </a:solidFill>
                <a:effectLst/>
              </a:rPr>
              <a:t>медичної</a:t>
            </a:r>
            <a:r>
              <a:rPr lang="ru-RU" sz="2400" dirty="0">
                <a:solidFill>
                  <a:srgbClr val="FFFF00"/>
                </a:solidFill>
                <a:effectLst/>
              </a:rPr>
              <a:t> </a:t>
            </a:r>
            <a:r>
              <a:rPr lang="ru-RU" sz="2400" dirty="0" err="1">
                <a:solidFill>
                  <a:srgbClr val="FFFF00"/>
                </a:solidFill>
                <a:effectLst/>
              </a:rPr>
              <a:t>допомоги</a:t>
            </a:r>
            <a:r>
              <a:rPr lang="ru-RU" sz="2400" dirty="0">
                <a:solidFill>
                  <a:srgbClr val="FFFF00"/>
                </a:solidFill>
                <a:effectLst/>
              </a:rPr>
              <a:t>.</a:t>
            </a:r>
            <a:endParaRPr lang="uk-UA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52207107"/>
              </p:ext>
            </p:extLst>
          </p:nvPr>
        </p:nvGraphicFramePr>
        <p:xfrm>
          <a:off x="467544" y="1340768"/>
          <a:ext cx="8219257" cy="374441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65920"/>
                <a:gridCol w="978381"/>
                <a:gridCol w="1095100"/>
                <a:gridCol w="1216968"/>
                <a:gridCol w="1094242"/>
                <a:gridCol w="912298"/>
                <a:gridCol w="963790"/>
                <a:gridCol w="892558"/>
              </a:tblGrid>
              <a:tr h="850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Мото-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цикліст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Авто-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мобіліст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Вело-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сипедист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Інші засоби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пе-ння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Пере-хожі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uk-UA" sz="1400" dirty="0" err="1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вказа-но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8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Перехо-жі 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Родичі   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Водії   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ШМД   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uk-UA" sz="14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uk-UA" sz="14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lang="uk-UA" sz="14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</a:tr>
              <a:tr h="588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надано   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uk-UA" sz="14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</a:tr>
              <a:tr h="588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вказано   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uk-UA" sz="14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</a:tr>
              <a:tr h="282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endParaRPr lang="uk-UA" sz="14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281</a:t>
                      </a:r>
                      <a:endParaRPr lang="uk-UA" sz="14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5229200"/>
            <a:ext cx="8147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 У 48,3 </a:t>
            </a:r>
            <a:r>
              <a:rPr lang="ru-RU" dirty="0">
                <a:solidFill>
                  <a:srgbClr val="FFFF00"/>
                </a:solidFill>
              </a:rPr>
              <a:t>% </a:t>
            </a:r>
            <a:r>
              <a:rPr lang="ru-RU" dirty="0" err="1">
                <a:solidFill>
                  <a:srgbClr val="FFFF00"/>
                </a:solidFill>
              </a:rPr>
              <a:t>випадків</a:t>
            </a:r>
            <a:r>
              <a:rPr lang="ru-RU" dirty="0">
                <a:solidFill>
                  <a:srgbClr val="FFFF00"/>
                </a:solidFill>
              </a:rPr>
              <a:t> вона </a:t>
            </a:r>
            <a:r>
              <a:rPr lang="ru-RU" dirty="0" err="1">
                <a:solidFill>
                  <a:srgbClr val="FFFF00"/>
                </a:solidFill>
              </a:rPr>
              <a:t>була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надана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тільки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працівниками</a:t>
            </a:r>
            <a:r>
              <a:rPr lang="ru-RU" dirty="0">
                <a:solidFill>
                  <a:srgbClr val="FFFF00"/>
                </a:solidFill>
              </a:rPr>
              <a:t> ШМД. У 4,5% </a:t>
            </a:r>
            <a:r>
              <a:rPr lang="ru-RU" dirty="0" err="1">
                <a:solidFill>
                  <a:srgbClr val="FFFF00"/>
                </a:solidFill>
              </a:rPr>
              <a:t>первинна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медична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допомога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взагалі</a:t>
            </a:r>
            <a:r>
              <a:rPr lang="ru-RU" dirty="0">
                <a:solidFill>
                  <a:srgbClr val="FFFF00"/>
                </a:solidFill>
              </a:rPr>
              <a:t> не </a:t>
            </a:r>
            <a:r>
              <a:rPr lang="ru-RU" dirty="0" err="1">
                <a:solidFill>
                  <a:srgbClr val="FFFF00"/>
                </a:solidFill>
              </a:rPr>
              <a:t>надавалася</a:t>
            </a:r>
            <a:r>
              <a:rPr lang="ru-RU" dirty="0">
                <a:solidFill>
                  <a:srgbClr val="FFFF00"/>
                </a:solidFill>
              </a:rPr>
              <a:t>. </a:t>
            </a:r>
            <a:r>
              <a:rPr lang="ru-RU" dirty="0" err="1">
                <a:solidFill>
                  <a:srgbClr val="FFFF00"/>
                </a:solidFill>
              </a:rPr>
              <a:t>Це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свідчить</a:t>
            </a:r>
            <a:r>
              <a:rPr lang="ru-RU" dirty="0">
                <a:solidFill>
                  <a:srgbClr val="FFFF00"/>
                </a:solidFill>
              </a:rPr>
              <a:t> про </a:t>
            </a:r>
            <a:r>
              <a:rPr lang="ru-RU" dirty="0" err="1">
                <a:solidFill>
                  <a:srgbClr val="FFFF00"/>
                </a:solidFill>
              </a:rPr>
              <a:t>низькій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рівень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медичної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підготовки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населення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навіть</a:t>
            </a:r>
            <a:r>
              <a:rPr lang="ru-RU" dirty="0">
                <a:solidFill>
                  <a:srgbClr val="FFFF00"/>
                </a:solidFill>
              </a:rPr>
              <a:t> такого великого </a:t>
            </a:r>
            <a:r>
              <a:rPr lang="ru-RU" dirty="0" err="1">
                <a:solidFill>
                  <a:srgbClr val="FFFF00"/>
                </a:solidFill>
              </a:rPr>
              <a:t>міста</a:t>
            </a:r>
            <a:r>
              <a:rPr lang="ru-RU" dirty="0">
                <a:solidFill>
                  <a:srgbClr val="FFFF00"/>
                </a:solidFill>
              </a:rPr>
              <a:t> як </a:t>
            </a:r>
            <a:r>
              <a:rPr lang="ru-RU" dirty="0" err="1">
                <a:solidFill>
                  <a:srgbClr val="FFFF00"/>
                </a:solidFill>
              </a:rPr>
              <a:t>Київ</a:t>
            </a:r>
            <a:r>
              <a:rPr lang="ru-RU" dirty="0">
                <a:solidFill>
                  <a:srgbClr val="FFFF00"/>
                </a:solidFill>
              </a:rPr>
              <a:t>. В той же час </a:t>
            </a:r>
            <a:r>
              <a:rPr lang="ru-RU" dirty="0" err="1">
                <a:solidFill>
                  <a:srgbClr val="FFFF00"/>
                </a:solidFill>
              </a:rPr>
              <a:t>надати</a:t>
            </a:r>
            <a:r>
              <a:rPr lang="ru-RU" dirty="0">
                <a:solidFill>
                  <a:srgbClr val="FFFF00"/>
                </a:solidFill>
              </a:rPr>
              <a:t> першу </a:t>
            </a:r>
            <a:r>
              <a:rPr lang="ru-RU" dirty="0" err="1">
                <a:solidFill>
                  <a:srgbClr val="FFFF00"/>
                </a:solidFill>
              </a:rPr>
              <a:t>медичну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допомогу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постраждалим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які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знаходяться</a:t>
            </a:r>
            <a:r>
              <a:rPr lang="ru-RU" dirty="0">
                <a:solidFill>
                  <a:srgbClr val="FFFF00"/>
                </a:solidFill>
              </a:rPr>
              <a:t> у </a:t>
            </a:r>
            <a:r>
              <a:rPr lang="ru-RU" dirty="0" err="1">
                <a:solidFill>
                  <a:srgbClr val="FFFF00"/>
                </a:solidFill>
              </a:rPr>
              <a:t>автомобілі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значно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важче</a:t>
            </a:r>
            <a:r>
              <a:rPr lang="ru-RU" dirty="0">
                <a:solidFill>
                  <a:srgbClr val="FFFF00"/>
                </a:solidFill>
              </a:rPr>
              <a:t> з </a:t>
            </a:r>
            <a:r>
              <a:rPr lang="ru-RU" dirty="0" err="1">
                <a:solidFill>
                  <a:srgbClr val="FFFF00"/>
                </a:solidFill>
              </a:rPr>
              <a:t>технічної</a:t>
            </a:r>
            <a:r>
              <a:rPr lang="ru-RU" dirty="0">
                <a:solidFill>
                  <a:srgbClr val="FFFF00"/>
                </a:solidFill>
              </a:rPr>
              <a:t> точки </a:t>
            </a:r>
            <a:r>
              <a:rPr lang="ru-RU" dirty="0" err="1">
                <a:solidFill>
                  <a:srgbClr val="FFFF00"/>
                </a:solidFill>
              </a:rPr>
              <a:t>зору</a:t>
            </a:r>
            <a:r>
              <a:rPr lang="ru-RU" dirty="0">
                <a:solidFill>
                  <a:srgbClr val="FFFF00"/>
                </a:solidFill>
              </a:rPr>
              <a:t> – </a:t>
            </a:r>
            <a:r>
              <a:rPr lang="ru-RU" dirty="0" err="1">
                <a:solidFill>
                  <a:srgbClr val="FFFF00"/>
                </a:solidFill>
              </a:rPr>
              <a:t>їх</a:t>
            </a:r>
            <a:r>
              <a:rPr lang="ru-RU" dirty="0">
                <a:solidFill>
                  <a:srgbClr val="FFFF00"/>
                </a:solidFill>
              </a:rPr>
              <a:t> треба </a:t>
            </a:r>
            <a:r>
              <a:rPr lang="ru-RU" dirty="0" err="1">
                <a:solidFill>
                  <a:srgbClr val="FFFF00"/>
                </a:solidFill>
              </a:rPr>
              <a:t>звідти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ще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дістати</a:t>
            </a:r>
            <a:r>
              <a:rPr lang="ru-RU" dirty="0">
                <a:solidFill>
                  <a:srgbClr val="FFFF00"/>
                </a:solidFill>
              </a:rPr>
              <a:t>, тому </a:t>
            </a:r>
            <a:r>
              <a:rPr lang="ru-RU" dirty="0" err="1">
                <a:solidFill>
                  <a:srgbClr val="FFFF00"/>
                </a:solidFill>
              </a:rPr>
              <a:t>зрозуміло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що</a:t>
            </a:r>
            <a:r>
              <a:rPr lang="ru-RU" dirty="0">
                <a:solidFill>
                  <a:srgbClr val="FFFF00"/>
                </a:solidFill>
              </a:rPr>
              <a:t> перша </a:t>
            </a:r>
            <a:r>
              <a:rPr lang="ru-RU" dirty="0" err="1">
                <a:solidFill>
                  <a:srgbClr val="FFFF00"/>
                </a:solidFill>
              </a:rPr>
              <a:t>медична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допомога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була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їм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надана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ще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пізніше</a:t>
            </a:r>
            <a:r>
              <a:rPr lang="ru-RU" dirty="0">
                <a:solidFill>
                  <a:srgbClr val="FFFF00"/>
                </a:solidFill>
              </a:rPr>
              <a:t> (55,2%). А у 20,7% вона </a:t>
            </a:r>
            <a:r>
              <a:rPr lang="ru-RU" dirty="0" err="1">
                <a:solidFill>
                  <a:srgbClr val="FFFF00"/>
                </a:solidFill>
              </a:rPr>
              <a:t>або</a:t>
            </a:r>
            <a:r>
              <a:rPr lang="ru-RU" dirty="0">
                <a:solidFill>
                  <a:srgbClr val="FFFF00"/>
                </a:solidFill>
              </a:rPr>
              <a:t> не </a:t>
            </a:r>
            <a:r>
              <a:rPr lang="ru-RU" dirty="0" err="1">
                <a:solidFill>
                  <a:srgbClr val="FFFF00"/>
                </a:solidFill>
              </a:rPr>
              <a:t>надавалася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або</a:t>
            </a:r>
            <a:r>
              <a:rPr lang="ru-RU" dirty="0">
                <a:solidFill>
                  <a:srgbClr val="FFFF00"/>
                </a:solidFill>
              </a:rPr>
              <a:t> не </a:t>
            </a:r>
            <a:r>
              <a:rPr lang="ru-RU" dirty="0" err="1">
                <a:solidFill>
                  <a:srgbClr val="FFFF00"/>
                </a:solidFill>
              </a:rPr>
              <a:t>можливо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встановити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її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об'єм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029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 smtClean="0">
                <a:solidFill>
                  <a:srgbClr val="FFFF00"/>
                </a:solidFill>
                <a:effectLst/>
              </a:rPr>
              <a:t>Термін госпіталізації</a:t>
            </a:r>
            <a:endParaRPr lang="uk-UA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467545" y="1844822"/>
          <a:ext cx="8280918" cy="39158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24335"/>
                <a:gridCol w="864096"/>
                <a:gridCol w="1368152"/>
                <a:gridCol w="792088"/>
                <a:gridCol w="2232247"/>
              </a:tblGrid>
              <a:tr h="429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Кумулята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Кумулятивний </a:t>
                      </a: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 години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endParaRPr lang="uk-UA" sz="20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53,1</a:t>
                      </a: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53,1</a:t>
                      </a:r>
                      <a:r>
                        <a:rPr lang="uk-UA" sz="20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uk-UA" sz="20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29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 1 години до 4 годин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uk-UA" sz="20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259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32,34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85,48</a:t>
                      </a:r>
                      <a:endParaRPr lang="uk-UA" sz="20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29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4-7 годин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264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1,65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87,1</a:t>
                      </a: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7-24 години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269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1,65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88,78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другу добу (перевід з іншого ЛПЗ)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5,28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94,0</a:t>
                      </a: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Більше 2 діб (перевід з іншого ЛПЗ)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,9</a:t>
                      </a: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90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856984" cy="603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ru-RU" sz="2000" dirty="0">
                <a:solidFill>
                  <a:srgbClr val="FFFF00"/>
                </a:solidFill>
              </a:rPr>
              <a:t>«</a:t>
            </a:r>
            <a:r>
              <a:rPr lang="ru-RU" sz="2000" dirty="0" smtClean="0">
                <a:solidFill>
                  <a:srgbClr val="FFFF00"/>
                </a:solidFill>
              </a:rPr>
              <a:t>Золота година»</a:t>
            </a:r>
            <a:endParaRPr lang="ru-RU" sz="2000" dirty="0">
              <a:solidFill>
                <a:srgbClr val="FFFF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ru-RU" sz="2000" dirty="0">
                <a:solidFill>
                  <a:srgbClr val="FFFF00"/>
                </a:solidFill>
              </a:rPr>
              <a:t>1. Фактор часу </a:t>
            </a:r>
            <a:r>
              <a:rPr lang="ru-RU" sz="2000" dirty="0" err="1">
                <a:solidFill>
                  <a:srgbClr val="FFFF00"/>
                </a:solidFill>
              </a:rPr>
              <a:t>має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величезне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значення</a:t>
            </a:r>
            <a:r>
              <a:rPr lang="ru-RU" sz="2000" dirty="0">
                <a:solidFill>
                  <a:srgbClr val="FFFF00"/>
                </a:solidFill>
              </a:rPr>
              <a:t> для </a:t>
            </a:r>
            <a:r>
              <a:rPr lang="ru-RU" sz="2000" dirty="0" err="1">
                <a:solidFill>
                  <a:srgbClr val="FFFF00"/>
                </a:solidFill>
              </a:rPr>
              <a:t>важко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постраждалих</a:t>
            </a:r>
            <a:r>
              <a:rPr lang="ru-RU" sz="2000" dirty="0">
                <a:solidFill>
                  <a:srgbClr val="FFFF00"/>
                </a:solidFill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ru-RU" sz="2000" dirty="0">
                <a:solidFill>
                  <a:srgbClr val="FFFF00"/>
                </a:solidFill>
              </a:rPr>
              <a:t>2. При </a:t>
            </a:r>
            <a:r>
              <a:rPr lang="ru-RU" sz="2000" dirty="0" err="1">
                <a:solidFill>
                  <a:srgbClr val="FFFF00"/>
                </a:solidFill>
              </a:rPr>
              <a:t>доставці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потерпілого</a:t>
            </a:r>
            <a:r>
              <a:rPr lang="ru-RU" sz="2000" dirty="0">
                <a:solidFill>
                  <a:srgbClr val="FFFF00"/>
                </a:solidFill>
              </a:rPr>
              <a:t> в </a:t>
            </a:r>
            <a:r>
              <a:rPr lang="ru-RU" sz="2000" dirty="0" err="1">
                <a:solidFill>
                  <a:srgbClr val="FFFF00"/>
                </a:solidFill>
              </a:rPr>
              <a:t>операційну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протягом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першої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години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від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отримання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травми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досягаються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найкращі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результати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лікування</a:t>
            </a:r>
            <a:r>
              <a:rPr lang="ru-RU" sz="2000" dirty="0">
                <a:solidFill>
                  <a:srgbClr val="FFFF00"/>
                </a:solidFill>
              </a:rPr>
              <a:t>. </a:t>
            </a:r>
            <a:r>
              <a:rPr lang="ru-RU" sz="2000" dirty="0" err="1">
                <a:solidFill>
                  <a:srgbClr val="FFFF00"/>
                </a:solidFill>
              </a:rPr>
              <a:t>Цю</a:t>
            </a:r>
            <a:r>
              <a:rPr lang="ru-RU" sz="2000" dirty="0">
                <a:solidFill>
                  <a:srgbClr val="FFFF00"/>
                </a:solidFill>
              </a:rPr>
              <a:t> годину </a:t>
            </a:r>
            <a:r>
              <a:rPr lang="ru-RU" sz="2000" dirty="0" err="1">
                <a:solidFill>
                  <a:srgbClr val="FFFF00"/>
                </a:solidFill>
              </a:rPr>
              <a:t>прийнято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називати</a:t>
            </a:r>
            <a:r>
              <a:rPr lang="ru-RU" sz="2000" dirty="0">
                <a:solidFill>
                  <a:srgbClr val="FFFF00"/>
                </a:solidFill>
              </a:rPr>
              <a:t> «золотим»</a:t>
            </a:r>
          </a:p>
          <a:p>
            <a:pPr lvl="1">
              <a:lnSpc>
                <a:spcPct val="150000"/>
              </a:lnSpc>
            </a:pPr>
            <a:r>
              <a:rPr lang="ru-RU" sz="2000" dirty="0">
                <a:solidFill>
                  <a:srgbClr val="FFFF00"/>
                </a:solidFill>
              </a:rPr>
              <a:t>3. </a:t>
            </a:r>
            <a:r>
              <a:rPr lang="ru-RU" sz="2000" dirty="0" err="1">
                <a:solidFill>
                  <a:srgbClr val="FFFF00"/>
                </a:solidFill>
              </a:rPr>
              <a:t>Відлік</a:t>
            </a:r>
            <a:r>
              <a:rPr lang="ru-RU" sz="2000" dirty="0">
                <a:solidFill>
                  <a:srgbClr val="FFFF00"/>
                </a:solidFill>
              </a:rPr>
              <a:t> «</a:t>
            </a:r>
            <a:r>
              <a:rPr lang="ru-RU" sz="2000" dirty="0" err="1">
                <a:solidFill>
                  <a:srgbClr val="FFFF00"/>
                </a:solidFill>
              </a:rPr>
              <a:t>золотої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години</a:t>
            </a:r>
            <a:r>
              <a:rPr lang="ru-RU" sz="2000" dirty="0">
                <a:solidFill>
                  <a:srgbClr val="FFFF00"/>
                </a:solidFill>
              </a:rPr>
              <a:t>» </a:t>
            </a:r>
            <a:r>
              <a:rPr lang="ru-RU" sz="2000" dirty="0" err="1">
                <a:solidFill>
                  <a:srgbClr val="FFFF00"/>
                </a:solidFill>
              </a:rPr>
              <a:t>починається</a:t>
            </a:r>
            <a:r>
              <a:rPr lang="ru-RU" sz="2000" dirty="0">
                <a:solidFill>
                  <a:srgbClr val="FFFF00"/>
                </a:solidFill>
              </a:rPr>
              <a:t> з моменту </a:t>
            </a:r>
            <a:r>
              <a:rPr lang="ru-RU" sz="2000" dirty="0" err="1">
                <a:solidFill>
                  <a:srgbClr val="FFFF00"/>
                </a:solidFill>
              </a:rPr>
              <a:t>отримання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травми</a:t>
            </a:r>
            <a:r>
              <a:rPr lang="ru-RU" sz="2000" dirty="0">
                <a:solidFill>
                  <a:srgbClr val="FFFF00"/>
                </a:solidFill>
              </a:rPr>
              <a:t>, а не з </a:t>
            </a:r>
            <a:r>
              <a:rPr lang="ru-RU" sz="2000" dirty="0" err="1">
                <a:solidFill>
                  <a:srgbClr val="FFFF00"/>
                </a:solidFill>
              </a:rPr>
              <a:t>надання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допомоги</a:t>
            </a:r>
            <a:r>
              <a:rPr lang="ru-RU" sz="2000" dirty="0">
                <a:solidFill>
                  <a:srgbClr val="FFFF00"/>
                </a:solidFill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ru-RU" sz="2000" dirty="0">
                <a:solidFill>
                  <a:srgbClr val="FFFF00"/>
                </a:solidFill>
              </a:rPr>
              <a:t>4. На </a:t>
            </a:r>
            <a:r>
              <a:rPr lang="ru-RU" sz="2000" dirty="0" err="1">
                <a:solidFill>
                  <a:srgbClr val="FFFF00"/>
                </a:solidFill>
              </a:rPr>
              <a:t>місці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пригоди</a:t>
            </a:r>
            <a:r>
              <a:rPr lang="ru-RU" sz="2000" dirty="0">
                <a:solidFill>
                  <a:srgbClr val="FFFF00"/>
                </a:solidFill>
              </a:rPr>
              <a:t> будь-</a:t>
            </a:r>
            <a:r>
              <a:rPr lang="ru-RU" sz="2000" dirty="0" err="1">
                <a:solidFill>
                  <a:srgbClr val="FFFF00"/>
                </a:solidFill>
              </a:rPr>
              <a:t>які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дії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повинні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носити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рятівний</a:t>
            </a:r>
            <a:r>
              <a:rPr lang="ru-RU" sz="2000" dirty="0">
                <a:solidFill>
                  <a:srgbClr val="FFFF00"/>
                </a:solidFill>
              </a:rPr>
              <a:t> характер, </a:t>
            </a:r>
            <a:r>
              <a:rPr lang="ru-RU" sz="2000" dirty="0" err="1">
                <a:solidFill>
                  <a:srgbClr val="FFFF00"/>
                </a:solidFill>
              </a:rPr>
              <a:t>бо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витрачаються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хвилини</a:t>
            </a:r>
            <a:r>
              <a:rPr lang="ru-RU" sz="2000" dirty="0">
                <a:solidFill>
                  <a:srgbClr val="FFFF00"/>
                </a:solidFill>
              </a:rPr>
              <a:t> «</a:t>
            </a:r>
            <a:r>
              <a:rPr lang="ru-RU" sz="2000" dirty="0" err="1">
                <a:solidFill>
                  <a:srgbClr val="FFFF00"/>
                </a:solidFill>
              </a:rPr>
              <a:t>золотої</a:t>
            </a:r>
            <a:r>
              <a:rPr lang="ru-RU" sz="2000" dirty="0">
                <a:solidFill>
                  <a:srgbClr val="FFFF00"/>
                </a:solidFill>
              </a:rPr>
              <a:t>» </a:t>
            </a:r>
            <a:r>
              <a:rPr lang="ru-RU" sz="2000" dirty="0" err="1">
                <a:solidFill>
                  <a:srgbClr val="FFFF00"/>
                </a:solidFill>
              </a:rPr>
              <a:t>години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життя</a:t>
            </a:r>
            <a:endParaRPr lang="ru-RU" sz="2000" dirty="0">
              <a:solidFill>
                <a:srgbClr val="FFFF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ru-RU" sz="2000" dirty="0">
                <a:solidFill>
                  <a:srgbClr val="FFFF00"/>
                </a:solidFill>
              </a:rPr>
              <a:t>5. Доля хворого </a:t>
            </a:r>
            <a:r>
              <a:rPr lang="ru-RU" sz="2000" dirty="0" err="1">
                <a:solidFill>
                  <a:srgbClr val="FFFF00"/>
                </a:solidFill>
              </a:rPr>
              <a:t>багато</a:t>
            </a:r>
            <a:r>
              <a:rPr lang="ru-RU" sz="2000" dirty="0">
                <a:solidFill>
                  <a:srgbClr val="FFFF00"/>
                </a:solidFill>
              </a:rPr>
              <a:t> в </a:t>
            </a:r>
            <a:r>
              <a:rPr lang="ru-RU" sz="2000" dirty="0" err="1">
                <a:solidFill>
                  <a:srgbClr val="FFFF00"/>
                </a:solidFill>
              </a:rPr>
              <a:t>чому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залежить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від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оперативності</a:t>
            </a:r>
            <a:r>
              <a:rPr lang="ru-RU" sz="2000" dirty="0">
                <a:solidFill>
                  <a:srgbClr val="FFFF00"/>
                </a:solidFill>
              </a:rPr>
              <a:t>, </a:t>
            </a:r>
            <a:r>
              <a:rPr lang="ru-RU" sz="2000" dirty="0" err="1">
                <a:solidFill>
                  <a:srgbClr val="FFFF00"/>
                </a:solidFill>
              </a:rPr>
              <a:t>майстерності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дій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співробітників</a:t>
            </a:r>
            <a:r>
              <a:rPr lang="ru-RU" sz="2000" dirty="0">
                <a:solidFill>
                  <a:srgbClr val="FFFF00"/>
                </a:solidFill>
              </a:rPr>
              <a:t> ШМД, </a:t>
            </a:r>
            <a:r>
              <a:rPr lang="ru-RU" sz="2000" dirty="0" err="1">
                <a:solidFill>
                  <a:srgbClr val="FFFF00"/>
                </a:solidFill>
              </a:rPr>
              <a:t>які</a:t>
            </a:r>
            <a:r>
              <a:rPr lang="ru-RU" sz="2000" dirty="0">
                <a:solidFill>
                  <a:srgbClr val="FFFF00"/>
                </a:solidFill>
              </a:rPr>
              <a:t> першими </a:t>
            </a:r>
            <a:r>
              <a:rPr lang="ru-RU" sz="2000" dirty="0" err="1">
                <a:solidFill>
                  <a:srgbClr val="FFFF00"/>
                </a:solidFill>
              </a:rPr>
              <a:t>надають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медичну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допомогу</a:t>
            </a:r>
            <a:r>
              <a:rPr lang="ru-RU" sz="2000" dirty="0">
                <a:solidFill>
                  <a:srgbClr val="FFFF00"/>
                </a:solidFill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ru-RU" sz="2000" dirty="0">
                <a:solidFill>
                  <a:srgbClr val="FFFF00"/>
                </a:solidFill>
              </a:rPr>
              <a:t>6. Час </a:t>
            </a:r>
            <a:r>
              <a:rPr lang="ru-RU" sz="2000" dirty="0" err="1">
                <a:solidFill>
                  <a:srgbClr val="FFFF00"/>
                </a:solidFill>
              </a:rPr>
              <a:t>приїзду</a:t>
            </a:r>
            <a:r>
              <a:rPr lang="ru-RU" sz="2000" dirty="0">
                <a:solidFill>
                  <a:srgbClr val="FFFF00"/>
                </a:solidFill>
              </a:rPr>
              <a:t> ШМД </a:t>
            </a:r>
            <a:r>
              <a:rPr lang="ru-RU" sz="2000" dirty="0" err="1">
                <a:solidFill>
                  <a:srgbClr val="FFFF00"/>
                </a:solidFill>
              </a:rPr>
              <a:t>важливий</a:t>
            </a:r>
            <a:r>
              <a:rPr lang="ru-RU" sz="2000" dirty="0">
                <a:solidFill>
                  <a:srgbClr val="FFFF00"/>
                </a:solidFill>
              </a:rPr>
              <a:t> так само, як і час, </a:t>
            </a:r>
            <a:r>
              <a:rPr lang="ru-RU" sz="2000" dirty="0" err="1">
                <a:solidFill>
                  <a:srgbClr val="FFFF00"/>
                </a:solidFill>
              </a:rPr>
              <a:t>витрачений</a:t>
            </a:r>
            <a:r>
              <a:rPr lang="ru-RU" sz="2000" dirty="0">
                <a:solidFill>
                  <a:srgbClr val="FFFF00"/>
                </a:solidFill>
              </a:rPr>
              <a:t> на </a:t>
            </a:r>
            <a:r>
              <a:rPr lang="ru-RU" sz="2000" dirty="0" err="1">
                <a:solidFill>
                  <a:srgbClr val="FFFF00"/>
                </a:solidFill>
              </a:rPr>
              <a:t>надання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допомоги</a:t>
            </a:r>
            <a:r>
              <a:rPr lang="ru-RU" sz="2000" dirty="0">
                <a:solidFill>
                  <a:srgbClr val="FFFF00"/>
                </a:solidFill>
              </a:rPr>
              <a:t>. Медперсонал СМП повинен </a:t>
            </a:r>
            <a:r>
              <a:rPr lang="ru-RU" sz="2000" dirty="0" err="1">
                <a:solidFill>
                  <a:srgbClr val="FFFF00"/>
                </a:solidFill>
              </a:rPr>
              <a:t>економити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кожну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хвилину</a:t>
            </a:r>
            <a:r>
              <a:rPr lang="ru-RU" sz="2000" dirty="0" smtClean="0">
                <a:solidFill>
                  <a:srgbClr val="FFFF00"/>
                </a:solidFill>
              </a:rPr>
              <a:t>.</a:t>
            </a:r>
            <a:endParaRPr lang="ru-RU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 smtClean="0">
                <a:solidFill>
                  <a:srgbClr val="FFFF00"/>
                </a:solidFill>
                <a:effectLst/>
              </a:rPr>
              <a:t>Іммобілізація </a:t>
            </a:r>
            <a:r>
              <a:rPr lang="uk-UA" sz="3200" dirty="0">
                <a:solidFill>
                  <a:srgbClr val="FFFF00"/>
                </a:solidFill>
                <a:effectLst/>
              </a:rPr>
              <a:t>у постраждалих з скелетною травмою, що були транспортовані бригадами ШМД</a:t>
            </a:r>
            <a:endParaRPr lang="uk-UA" sz="3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611560" y="1772816"/>
          <a:ext cx="7992889" cy="262888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88095"/>
                <a:gridCol w="1108249"/>
                <a:gridCol w="1440160"/>
                <a:gridCol w="1224136"/>
                <a:gridCol w="2232249"/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Іммобілізація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Кумулята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Кумулятивний </a:t>
                      </a: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2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Відсутня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uk-UA" sz="20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21,05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21,05</a:t>
                      </a:r>
                      <a:endParaRPr lang="uk-UA" sz="200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12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Недостатня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  <a:endParaRPr lang="uk-UA" sz="20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55,64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66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76,69</a:t>
                      </a:r>
                      <a:endParaRPr lang="uk-UA" sz="2000" dirty="0">
                        <a:solidFill>
                          <a:srgbClr val="66FFFF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12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Адекватна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266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23,31</a:t>
                      </a:r>
                      <a:endParaRPr lang="uk-UA" sz="200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uk-UA" sz="200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95536" y="4653136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800" dirty="0" smtClean="0">
                <a:solidFill>
                  <a:srgbClr val="FFFF00"/>
                </a:solidFill>
              </a:rPr>
              <a:t>     Іммобілізація </a:t>
            </a:r>
            <a:r>
              <a:rPr lang="uk-UA" sz="1800" dirty="0">
                <a:solidFill>
                  <a:srgbClr val="FFFF00"/>
                </a:solidFill>
              </a:rPr>
              <a:t>була відсутня у 21% (56 осіб) випадків та ще у 55% (148 осіб) визнана недостатньою. В той же час відсутність такого важливого засобу медичної допомоги як іммобілізація на різних етапах транспортування (особливо перекладання хворих) призводить до поглиблення шокового стану у таких пацієнтів, та значної крововтрати – особливо у постраждалих із пошкодженнями тазу та стегна.</a:t>
            </a:r>
          </a:p>
        </p:txBody>
      </p:sp>
    </p:spTree>
    <p:extLst>
      <p:ext uri="{BB962C8B-B14F-4D97-AF65-F5344CB8AC3E}">
        <p14:creationId xmlns:p14="http://schemas.microsoft.com/office/powerpoint/2010/main" val="384214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err="1" smtClean="0">
                <a:solidFill>
                  <a:srgbClr val="FFFF00"/>
                </a:solidFill>
                <a:effectLst/>
              </a:rPr>
              <a:t>Надання</a:t>
            </a:r>
            <a:r>
              <a:rPr lang="ru-RU" sz="2400" dirty="0" smtClean="0">
                <a:solidFill>
                  <a:srgbClr val="FFFF00"/>
                </a:solidFill>
                <a:effectLst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effectLst/>
              </a:rPr>
              <a:t>постраждалим</a:t>
            </a:r>
            <a:r>
              <a:rPr lang="ru-RU" sz="2400" dirty="0" smtClean="0">
                <a:solidFill>
                  <a:srgbClr val="FFFF00"/>
                </a:solidFill>
                <a:effectLst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effectLst/>
              </a:rPr>
              <a:t>допомоги</a:t>
            </a:r>
            <a:r>
              <a:rPr lang="ru-RU" sz="2400" dirty="0" smtClean="0">
                <a:solidFill>
                  <a:srgbClr val="FFFF00"/>
                </a:solidFill>
                <a:effectLst/>
              </a:rPr>
              <a:t> у </a:t>
            </a:r>
            <a:r>
              <a:rPr lang="ru-RU" sz="2400" dirty="0" err="1" smtClean="0">
                <a:solidFill>
                  <a:srgbClr val="FFFF00"/>
                </a:solidFill>
                <a:effectLst/>
              </a:rPr>
              <a:t>дорожньо-транспортних</a:t>
            </a:r>
            <a:r>
              <a:rPr lang="ru-RU" sz="2400" dirty="0" smtClean="0">
                <a:solidFill>
                  <a:srgbClr val="FFFF00"/>
                </a:solidFill>
                <a:effectLst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effectLst/>
              </a:rPr>
              <a:t>пригодах</a:t>
            </a:r>
            <a:endParaRPr lang="uk-UA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340768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2000" dirty="0" err="1">
                <a:solidFill>
                  <a:srgbClr val="FFFF00"/>
                </a:solidFill>
              </a:rPr>
              <a:t>Серед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усіх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постраждалих</a:t>
            </a:r>
            <a:r>
              <a:rPr lang="ru-RU" sz="2000" dirty="0">
                <a:solidFill>
                  <a:srgbClr val="FFFF00"/>
                </a:solidFill>
              </a:rPr>
              <a:t> у </a:t>
            </a:r>
            <a:r>
              <a:rPr lang="ru-RU" sz="2000" dirty="0" smtClean="0">
                <a:solidFill>
                  <a:srgbClr val="FFFF00"/>
                </a:solidFill>
              </a:rPr>
              <a:t>77,3% </a:t>
            </a:r>
            <a:r>
              <a:rPr lang="ru-RU" sz="2000" dirty="0">
                <a:solidFill>
                  <a:srgbClr val="FFFF00"/>
                </a:solidFill>
              </a:rPr>
              <a:t>до на моменту </a:t>
            </a:r>
            <a:r>
              <a:rPr lang="ru-RU" sz="2000" dirty="0" err="1">
                <a:solidFill>
                  <a:srgbClr val="FFFF00"/>
                </a:solidFill>
              </a:rPr>
              <a:t>приїзду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медичної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бригади</a:t>
            </a:r>
            <a:r>
              <a:rPr lang="ru-RU" sz="2000" dirty="0">
                <a:solidFill>
                  <a:srgbClr val="FFFF00"/>
                </a:solidFill>
              </a:rPr>
              <a:t> не </a:t>
            </a:r>
            <a:r>
              <a:rPr lang="ru-RU" sz="2000" dirty="0" err="1">
                <a:solidFill>
                  <a:srgbClr val="FFFF00"/>
                </a:solidFill>
              </a:rPr>
              <a:t>надано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ніякої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допомоги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водіями</a:t>
            </a:r>
            <a:r>
              <a:rPr lang="ru-RU" sz="2000" dirty="0">
                <a:solidFill>
                  <a:srgbClr val="FFFF00"/>
                </a:solidFill>
              </a:rPr>
              <a:t>, перехожими, </a:t>
            </a:r>
            <a:r>
              <a:rPr lang="ru-RU" sz="2000" dirty="0" err="1">
                <a:solidFill>
                  <a:srgbClr val="FFFF00"/>
                </a:solidFill>
              </a:rPr>
              <a:t>працівниками</a:t>
            </a:r>
            <a:r>
              <a:rPr lang="ru-RU" sz="2000" dirty="0">
                <a:solidFill>
                  <a:srgbClr val="FFFF00"/>
                </a:solidFill>
              </a:rPr>
              <a:t> ДАЇ. </a:t>
            </a:r>
            <a:endParaRPr lang="ru-RU" sz="2000" dirty="0" smtClean="0">
              <a:solidFill>
                <a:srgbClr val="FFFF0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endParaRPr lang="ru-RU" sz="2000" dirty="0" smtClean="0">
              <a:solidFill>
                <a:srgbClr val="FFFF0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FFFF00"/>
                </a:solidFill>
              </a:rPr>
              <a:t>У </a:t>
            </a:r>
            <a:r>
              <a:rPr lang="ru-RU" sz="2000" dirty="0">
                <a:solidFill>
                  <a:srgbClr val="FFFF00"/>
                </a:solidFill>
              </a:rPr>
              <a:t>50% в </a:t>
            </a:r>
            <a:r>
              <a:rPr lang="ru-RU" sz="2000" dirty="0" smtClean="0">
                <a:solidFill>
                  <a:srgbClr val="FFFF00"/>
                </a:solidFill>
              </a:rPr>
              <a:t>бригадах </a:t>
            </a:r>
            <a:r>
              <a:rPr lang="ru-RU" sz="2000" dirty="0" err="1" smtClean="0">
                <a:solidFill>
                  <a:srgbClr val="FFFF00"/>
                </a:solidFill>
              </a:rPr>
              <a:t>екстреної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медичної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допомоги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</a:rPr>
              <a:t>відсутні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лікарі</a:t>
            </a:r>
            <a:r>
              <a:rPr lang="ru-RU" sz="2000" dirty="0">
                <a:solidFill>
                  <a:srgbClr val="FFFF00"/>
                </a:solidFill>
              </a:rPr>
              <a:t>, а </a:t>
            </a:r>
            <a:r>
              <a:rPr lang="ru-RU" sz="2000" dirty="0" err="1">
                <a:solidFill>
                  <a:srgbClr val="FFFF00"/>
                </a:solidFill>
              </a:rPr>
              <a:t>допомогу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надає</a:t>
            </a:r>
            <a:r>
              <a:rPr lang="ru-RU" sz="2000" dirty="0">
                <a:solidFill>
                  <a:srgbClr val="FFFF00"/>
                </a:solidFill>
              </a:rPr>
              <a:t> фельдшер </a:t>
            </a:r>
            <a:r>
              <a:rPr lang="ru-RU" sz="2000" dirty="0" err="1">
                <a:solidFill>
                  <a:srgbClr val="FFFF00"/>
                </a:solidFill>
              </a:rPr>
              <a:t>чи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медична</a:t>
            </a:r>
            <a:r>
              <a:rPr lang="ru-RU" sz="2000" dirty="0">
                <a:solidFill>
                  <a:srgbClr val="FFFF00"/>
                </a:solidFill>
              </a:rPr>
              <a:t> сестра</a:t>
            </a:r>
            <a:r>
              <a:rPr lang="ru-RU" sz="2000" dirty="0" smtClean="0">
                <a:solidFill>
                  <a:srgbClr val="FFFF00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2000" dirty="0">
              <a:solidFill>
                <a:srgbClr val="FFFF0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>
                <a:solidFill>
                  <a:srgbClr val="FFFF00"/>
                </a:solidFill>
              </a:rPr>
              <a:t>При </a:t>
            </a:r>
            <a:r>
              <a:rPr lang="ru-RU" sz="2000" dirty="0" err="1">
                <a:solidFill>
                  <a:srgbClr val="FFFF00"/>
                </a:solidFill>
              </a:rPr>
              <a:t>наданні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першої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медичної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допомоги</a:t>
            </a:r>
            <a:r>
              <a:rPr lang="ru-RU" sz="2000" dirty="0">
                <a:solidFill>
                  <a:srgbClr val="FFFF00"/>
                </a:solidFill>
              </a:rPr>
              <a:t> у 5% </a:t>
            </a:r>
            <a:r>
              <a:rPr lang="ru-RU" sz="2000" dirty="0" err="1">
                <a:solidFill>
                  <a:srgbClr val="FFFF00"/>
                </a:solidFill>
              </a:rPr>
              <a:t>постраждалих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була</a:t>
            </a:r>
            <a:r>
              <a:rPr lang="ru-RU" sz="2000" dirty="0">
                <a:solidFill>
                  <a:srgbClr val="FFFF00"/>
                </a:solidFill>
              </a:rPr>
              <a:t>  </a:t>
            </a:r>
            <a:r>
              <a:rPr lang="ru-RU" sz="2000" dirty="0" err="1">
                <a:solidFill>
                  <a:srgbClr val="FFFF00"/>
                </a:solidFill>
              </a:rPr>
              <a:t>відсутня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іммобілізація</a:t>
            </a:r>
            <a:r>
              <a:rPr lang="ru-RU" sz="2000" dirty="0">
                <a:solidFill>
                  <a:srgbClr val="FFFF00"/>
                </a:solidFill>
              </a:rPr>
              <a:t>, а у 47,7% - вона </a:t>
            </a:r>
            <a:r>
              <a:rPr lang="ru-RU" sz="2000" dirty="0" err="1">
                <a:solidFill>
                  <a:srgbClr val="FFFF00"/>
                </a:solidFill>
              </a:rPr>
              <a:t>була</a:t>
            </a:r>
            <a:r>
              <a:rPr lang="ru-RU" sz="2000" dirty="0">
                <a:solidFill>
                  <a:srgbClr val="FFFF00"/>
                </a:solidFill>
              </a:rPr>
              <a:t> неадекватна характеру перелому</a:t>
            </a:r>
            <a:r>
              <a:rPr lang="ru-RU" sz="2000" dirty="0" smtClean="0">
                <a:solidFill>
                  <a:srgbClr val="FFFF00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2000" dirty="0" smtClean="0">
              <a:solidFill>
                <a:srgbClr val="FFFF0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 err="1" smtClean="0">
                <a:solidFill>
                  <a:srgbClr val="FFFF00"/>
                </a:solidFill>
              </a:rPr>
              <a:t>Більше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>
                <a:solidFill>
                  <a:srgbClr val="FFFF00"/>
                </a:solidFill>
              </a:rPr>
              <a:t>53 % </a:t>
            </a:r>
            <a:r>
              <a:rPr lang="ru-RU" sz="2000" dirty="0" err="1">
                <a:solidFill>
                  <a:srgbClr val="FFFF00"/>
                </a:solidFill>
              </a:rPr>
              <a:t>пацієнтів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були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госпіталізовані</a:t>
            </a:r>
            <a:r>
              <a:rPr lang="ru-RU" sz="2000" dirty="0">
                <a:solidFill>
                  <a:srgbClr val="FFFF00"/>
                </a:solidFill>
              </a:rPr>
              <a:t> до ЛПЗ </a:t>
            </a:r>
            <a:r>
              <a:rPr lang="ru-RU" sz="2000" dirty="0" err="1">
                <a:solidFill>
                  <a:srgbClr val="FFFF00"/>
                </a:solidFill>
              </a:rPr>
              <a:t>протягом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першої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години</a:t>
            </a:r>
            <a:r>
              <a:rPr lang="ru-RU" sz="2000" dirty="0">
                <a:solidFill>
                  <a:srgbClr val="FFFF00"/>
                </a:solidFill>
              </a:rPr>
              <a:t>, а </a:t>
            </a:r>
            <a:r>
              <a:rPr lang="ru-RU" sz="2000" dirty="0" err="1">
                <a:solidFill>
                  <a:srgbClr val="FFFF00"/>
                </a:solidFill>
              </a:rPr>
              <a:t>протягом</a:t>
            </a:r>
            <a:r>
              <a:rPr lang="ru-RU" sz="2000" dirty="0">
                <a:solidFill>
                  <a:srgbClr val="FFFF00"/>
                </a:solidFill>
              </a:rPr>
              <a:t> перших 4–х год </a:t>
            </a:r>
            <a:r>
              <a:rPr lang="ru-RU" sz="2000" dirty="0" err="1">
                <a:solidFill>
                  <a:srgbClr val="FFFF00"/>
                </a:solidFill>
              </a:rPr>
              <a:t>відсоток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госпіталізованих</a:t>
            </a:r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err="1">
                <a:solidFill>
                  <a:srgbClr val="FFFF00"/>
                </a:solidFill>
              </a:rPr>
              <a:t>складав</a:t>
            </a:r>
            <a:r>
              <a:rPr lang="ru-RU" sz="2000" dirty="0">
                <a:solidFill>
                  <a:srgbClr val="FFFF00"/>
                </a:solidFill>
              </a:rPr>
              <a:t> 85 %.</a:t>
            </a:r>
          </a:p>
        </p:txBody>
      </p:sp>
    </p:spTree>
    <p:extLst>
      <p:ext uri="{BB962C8B-B14F-4D97-AF65-F5344CB8AC3E}">
        <p14:creationId xmlns:p14="http://schemas.microsoft.com/office/powerpoint/2010/main" val="418385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2400" dirty="0" err="1">
                <a:solidFill>
                  <a:srgbClr val="FFFF00"/>
                </a:solidFill>
              </a:rPr>
              <a:t>Р</a:t>
            </a:r>
            <a:r>
              <a:rPr lang="ru-RU" sz="2400" dirty="0" err="1" smtClean="0">
                <a:solidFill>
                  <a:srgbClr val="FFFF00"/>
                </a:solidFill>
              </a:rPr>
              <a:t>івняння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лінійної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множинної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регресії</a:t>
            </a:r>
            <a:r>
              <a:rPr lang="ru-RU" sz="2400" dirty="0">
                <a:solidFill>
                  <a:srgbClr val="FFFF00"/>
                </a:solidFill>
              </a:rPr>
              <a:t> часу </a:t>
            </a:r>
            <a:r>
              <a:rPr lang="ru-RU" sz="2400" dirty="0" err="1">
                <a:solidFill>
                  <a:srgbClr val="FFFF00"/>
                </a:solidFill>
              </a:rPr>
              <a:t>життя</a:t>
            </a:r>
            <a:r>
              <a:rPr lang="ru-RU" sz="2400" dirty="0">
                <a:solidFill>
                  <a:srgbClr val="FFFF00"/>
                </a:solidFill>
              </a:rPr>
              <a:t> в </a:t>
            </a:r>
            <a:r>
              <a:rPr lang="ru-RU" sz="2400" dirty="0" err="1">
                <a:solidFill>
                  <a:srgbClr val="FFFF00"/>
                </a:solidFill>
              </a:rPr>
              <a:t>стаціонарі</a:t>
            </a:r>
            <a:endParaRPr lang="ru-RU" sz="2400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539551" y="980728"/>
          <a:ext cx="8280920" cy="348865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84654"/>
                <a:gridCol w="2425182"/>
                <a:gridCol w="1570355"/>
                <a:gridCol w="2100729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Кодування пунктів анкетних даних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 пунктів анкетних даних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Коефіцієнти регресії (k)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p-</a:t>
                      </a:r>
                      <a:r>
                        <a:rPr lang="uk-UA" sz="1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8671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P23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Перша медична допомога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5,407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1,51E-06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009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P37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 при поступленні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-2,53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0,004288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188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P11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День тижня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0,854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0,00918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188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P39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Превалююча</a:t>
                      </a: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травма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1,873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0,02737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188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P26</a:t>
                      </a:r>
                      <a:endParaRPr lang="ru-RU" sz="1800" b="1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Реанімаційні заходи</a:t>
                      </a:r>
                      <a:endParaRPr lang="ru-RU" sz="1800" b="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-4,08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0,036788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5536" y="4653136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dirty="0">
              <a:solidFill>
                <a:srgbClr val="FFFF00"/>
              </a:solidFill>
            </a:endParaRPr>
          </a:p>
          <a:p>
            <a:r>
              <a:rPr lang="uk-UA" sz="3000" b="1" dirty="0">
                <a:solidFill>
                  <a:srgbClr val="FFFF00"/>
                </a:solidFill>
              </a:rPr>
              <a:t>Y=</a:t>
            </a:r>
            <a:r>
              <a:rPr lang="en-US" sz="3000" b="1" dirty="0">
                <a:solidFill>
                  <a:srgbClr val="FFFF00"/>
                </a:solidFill>
              </a:rPr>
              <a:t>k</a:t>
            </a:r>
            <a:r>
              <a:rPr lang="uk-UA" sz="3000" b="1" baseline="-25000" dirty="0">
                <a:solidFill>
                  <a:srgbClr val="FFFF00"/>
                </a:solidFill>
              </a:rPr>
              <a:t>1</a:t>
            </a:r>
            <a:r>
              <a:rPr lang="uk-UA" sz="3000" b="1" dirty="0">
                <a:solidFill>
                  <a:srgbClr val="FFFF00"/>
                </a:solidFill>
              </a:rPr>
              <a:t>*P</a:t>
            </a:r>
            <a:r>
              <a:rPr lang="uk-UA" sz="3000" b="1" baseline="-25000" dirty="0">
                <a:solidFill>
                  <a:srgbClr val="FFFF00"/>
                </a:solidFill>
              </a:rPr>
              <a:t>23</a:t>
            </a:r>
            <a:r>
              <a:rPr lang="uk-UA" sz="3000" b="1" dirty="0">
                <a:solidFill>
                  <a:srgbClr val="FFFF00"/>
                </a:solidFill>
              </a:rPr>
              <a:t> + </a:t>
            </a:r>
            <a:r>
              <a:rPr lang="en-US" sz="3000" b="1" dirty="0">
                <a:solidFill>
                  <a:srgbClr val="FFFF00"/>
                </a:solidFill>
              </a:rPr>
              <a:t>k</a:t>
            </a:r>
            <a:r>
              <a:rPr lang="uk-UA" sz="3000" b="1" baseline="-25000" dirty="0">
                <a:solidFill>
                  <a:srgbClr val="FFFF00"/>
                </a:solidFill>
              </a:rPr>
              <a:t>2</a:t>
            </a:r>
            <a:r>
              <a:rPr lang="uk-UA" sz="3000" b="1" dirty="0">
                <a:solidFill>
                  <a:srgbClr val="FFFF00"/>
                </a:solidFill>
              </a:rPr>
              <a:t>*P</a:t>
            </a:r>
            <a:r>
              <a:rPr lang="uk-UA" sz="3000" b="1" baseline="-25000" dirty="0">
                <a:solidFill>
                  <a:srgbClr val="FFFF00"/>
                </a:solidFill>
              </a:rPr>
              <a:t>37</a:t>
            </a:r>
            <a:r>
              <a:rPr lang="uk-UA" sz="3000" b="1" dirty="0">
                <a:solidFill>
                  <a:srgbClr val="FFFF00"/>
                </a:solidFill>
              </a:rPr>
              <a:t> + </a:t>
            </a:r>
            <a:r>
              <a:rPr lang="en-US" sz="3000" b="1" dirty="0">
                <a:solidFill>
                  <a:srgbClr val="FFFF00"/>
                </a:solidFill>
              </a:rPr>
              <a:t>k</a:t>
            </a:r>
            <a:r>
              <a:rPr lang="uk-UA" sz="3000" b="1" baseline="-25000" dirty="0">
                <a:solidFill>
                  <a:srgbClr val="FFFF00"/>
                </a:solidFill>
              </a:rPr>
              <a:t>3</a:t>
            </a:r>
            <a:r>
              <a:rPr lang="uk-UA" sz="3000" b="1" dirty="0">
                <a:solidFill>
                  <a:srgbClr val="FFFF00"/>
                </a:solidFill>
              </a:rPr>
              <a:t>*P</a:t>
            </a:r>
            <a:r>
              <a:rPr lang="uk-UA" sz="3000" b="1" baseline="-25000" dirty="0">
                <a:solidFill>
                  <a:srgbClr val="FFFF00"/>
                </a:solidFill>
              </a:rPr>
              <a:t>11</a:t>
            </a:r>
            <a:r>
              <a:rPr lang="uk-UA" sz="3000" b="1" dirty="0">
                <a:solidFill>
                  <a:srgbClr val="FFFF00"/>
                </a:solidFill>
              </a:rPr>
              <a:t> + </a:t>
            </a:r>
            <a:r>
              <a:rPr lang="en-US" sz="3000" b="1" dirty="0">
                <a:solidFill>
                  <a:srgbClr val="FFFF00"/>
                </a:solidFill>
              </a:rPr>
              <a:t>k</a:t>
            </a:r>
            <a:r>
              <a:rPr lang="uk-UA" sz="3000" b="1" baseline="-25000" dirty="0">
                <a:solidFill>
                  <a:srgbClr val="FFFF00"/>
                </a:solidFill>
              </a:rPr>
              <a:t>4</a:t>
            </a:r>
            <a:r>
              <a:rPr lang="uk-UA" sz="3000" b="1" dirty="0">
                <a:solidFill>
                  <a:srgbClr val="FFFF00"/>
                </a:solidFill>
              </a:rPr>
              <a:t>*P</a:t>
            </a:r>
            <a:r>
              <a:rPr lang="uk-UA" sz="3000" b="1" baseline="-25000" dirty="0">
                <a:solidFill>
                  <a:srgbClr val="FFFF00"/>
                </a:solidFill>
              </a:rPr>
              <a:t>39</a:t>
            </a:r>
            <a:r>
              <a:rPr lang="uk-UA" sz="3000" b="1" dirty="0">
                <a:solidFill>
                  <a:srgbClr val="FFFF00"/>
                </a:solidFill>
              </a:rPr>
              <a:t> + </a:t>
            </a:r>
            <a:r>
              <a:rPr lang="en-US" sz="3000" b="1" dirty="0">
                <a:solidFill>
                  <a:srgbClr val="FFFF00"/>
                </a:solidFill>
              </a:rPr>
              <a:t>k</a:t>
            </a:r>
            <a:r>
              <a:rPr lang="uk-UA" sz="3000" b="1" baseline="-25000" dirty="0">
                <a:solidFill>
                  <a:srgbClr val="FFFF00"/>
                </a:solidFill>
              </a:rPr>
              <a:t>5</a:t>
            </a:r>
            <a:r>
              <a:rPr lang="uk-UA" sz="3000" b="1" dirty="0">
                <a:solidFill>
                  <a:srgbClr val="FFFF00"/>
                </a:solidFill>
              </a:rPr>
              <a:t>*P</a:t>
            </a:r>
            <a:r>
              <a:rPr lang="uk-UA" sz="3000" b="1" baseline="-25000" dirty="0">
                <a:solidFill>
                  <a:srgbClr val="FFFF00"/>
                </a:solidFill>
              </a:rPr>
              <a:t>26</a:t>
            </a:r>
            <a:r>
              <a:rPr lang="uk-UA" sz="3000" b="1" dirty="0">
                <a:solidFill>
                  <a:srgbClr val="FFFF00"/>
                </a:solidFill>
              </a:rPr>
              <a:t>,  </a:t>
            </a:r>
            <a:r>
              <a:rPr lang="en-US" sz="2400" b="1" dirty="0">
                <a:solidFill>
                  <a:srgbClr val="FFFF00"/>
                </a:solidFill>
              </a:rPr>
              <a:t>R</a:t>
            </a:r>
            <a:r>
              <a:rPr lang="uk-UA" sz="2400" b="1" dirty="0">
                <a:solidFill>
                  <a:srgbClr val="FFFF00"/>
                </a:solidFill>
              </a:rPr>
              <a:t>2=0.66 (</a:t>
            </a:r>
            <a:r>
              <a:rPr lang="uk-UA" sz="2400" b="1" dirty="0" err="1">
                <a:solidFill>
                  <a:srgbClr val="FFFF00"/>
                </a:solidFill>
              </a:rPr>
              <a:t>коеф</a:t>
            </a:r>
            <a:r>
              <a:rPr lang="uk-UA" sz="2400" b="1" dirty="0">
                <a:solidFill>
                  <a:srgbClr val="FFFF00"/>
                </a:solidFill>
              </a:rPr>
              <a:t>. детермінації)</a:t>
            </a:r>
            <a:endParaRPr lang="ru-RU" sz="2400" b="1" dirty="0">
              <a:solidFill>
                <a:srgbClr val="FFFF00"/>
              </a:solidFill>
            </a:endParaRPr>
          </a:p>
          <a:p>
            <a:endParaRPr lang="uk-UA" sz="1600" dirty="0" smtClean="0">
              <a:solidFill>
                <a:srgbClr val="FFFF00"/>
              </a:solidFill>
            </a:endParaRPr>
          </a:p>
          <a:p>
            <a:r>
              <a:rPr lang="uk-UA" sz="2000" dirty="0" smtClean="0">
                <a:solidFill>
                  <a:srgbClr val="FFFF00"/>
                </a:solidFill>
              </a:rPr>
              <a:t>де </a:t>
            </a:r>
            <a:r>
              <a:rPr lang="en-US" sz="2000" dirty="0">
                <a:solidFill>
                  <a:srgbClr val="FFFF00"/>
                </a:solidFill>
              </a:rPr>
              <a:t>Y</a:t>
            </a:r>
            <a:r>
              <a:rPr lang="uk-UA" sz="2000" dirty="0">
                <a:solidFill>
                  <a:srgbClr val="FFFF00"/>
                </a:solidFill>
              </a:rPr>
              <a:t> - час життя пацієнта від моменту травми до моменту констатації факту смерті.</a:t>
            </a:r>
            <a:endParaRPr lang="ru-RU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4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0"/>
            <a:ext cx="8229600" cy="1008112"/>
          </a:xfrm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uk-UA" sz="4100" i="1" kern="1200" dirty="0">
                <a:solidFill>
                  <a:srgbClr val="FF0000"/>
                </a:solidFill>
                <a:effectLst/>
              </a:rPr>
              <a:t>Актуальність проблеми</a:t>
            </a:r>
            <a:endParaRPr lang="ru-RU" sz="4100" i="1" kern="1200" dirty="0">
              <a:solidFill>
                <a:srgbClr val="FF0000"/>
              </a:solidFill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1" y="1124744"/>
            <a:ext cx="8208911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000" dirty="0">
              <a:solidFill>
                <a:srgbClr val="FFFF00"/>
              </a:solidFill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800" dirty="0" err="1" smtClean="0">
                <a:solidFill>
                  <a:srgbClr val="FFFF00"/>
                </a:solidFill>
                <a:cs typeface="Times New Roman" pitchFamily="18" charset="0"/>
              </a:rPr>
              <a:t>Кожен</a:t>
            </a:r>
            <a:r>
              <a:rPr lang="ru-RU" sz="2800" dirty="0" smtClean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рік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на дорогах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світу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гине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близько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1,24 млн. людей, та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ще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від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20 млн. до 50 млн.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отримують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несмертельні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cs typeface="Times New Roman" pitchFamily="18" charset="0"/>
              </a:rPr>
              <a:t>травми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.</a:t>
            </a:r>
            <a:endParaRPr lang="ru-RU" sz="1000" dirty="0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852936"/>
            <a:ext cx="820891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Дорожньо-транспортні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травми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займають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восьме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місце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у списку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основних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причин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смертності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світі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і є головною причиною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смерті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молодих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людей у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віці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від</a:t>
            </a:r>
            <a:r>
              <a:rPr lang="ru-RU" sz="2800" dirty="0">
                <a:solidFill>
                  <a:srgbClr val="FFFF00"/>
                </a:solidFill>
                <a:cs typeface="Times New Roman" pitchFamily="18" charset="0"/>
              </a:rPr>
              <a:t> 15 до 29 </a:t>
            </a:r>
            <a:r>
              <a:rPr lang="ru-RU" sz="2800" dirty="0" err="1">
                <a:solidFill>
                  <a:srgbClr val="FFFF00"/>
                </a:solidFill>
                <a:cs typeface="Times New Roman" pitchFamily="18" charset="0"/>
              </a:rPr>
              <a:t>років</a:t>
            </a:r>
            <a:endParaRPr lang="ru-RU" sz="2800" dirty="0" smtClean="0">
              <a:solidFill>
                <a:srgbClr val="FFFF00"/>
              </a:solidFill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084" y="4941167"/>
            <a:ext cx="3257917" cy="190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80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80728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3200" dirty="0" smtClean="0">
                <a:solidFill>
                  <a:srgbClr val="FFFF00"/>
                </a:solidFill>
              </a:rPr>
              <a:t>Аналіз </a:t>
            </a:r>
            <a:r>
              <a:rPr lang="uk-UA" sz="3200" dirty="0">
                <a:solidFill>
                  <a:srgbClr val="FFFF00"/>
                </a:solidFill>
              </a:rPr>
              <a:t>статистичних показників смертності постраждавши в ДТП показав, що проблема дорожньо-транспортного травматизму та боротьба з його тяжкими соціальними наслідками - смертністю та інвалідністю на сучасному етапі є одним головних питань державної політики, та потребує комплексного міжвідомчого </a:t>
            </a:r>
            <a:r>
              <a:rPr lang="uk-UA" sz="3200" dirty="0" smtClean="0">
                <a:solidFill>
                  <a:srgbClr val="FFFF00"/>
                </a:solidFill>
              </a:rPr>
              <a:t>підходу, </a:t>
            </a:r>
            <a:r>
              <a:rPr lang="uk-UA" sz="3200" dirty="0">
                <a:solidFill>
                  <a:srgbClr val="FFFF00"/>
                </a:solidFill>
              </a:rPr>
              <a:t>з залученням усіх систем та організацій</a:t>
            </a:r>
            <a:r>
              <a:rPr lang="uk-UA" sz="2800" dirty="0">
                <a:solidFill>
                  <a:srgbClr val="FFFF00"/>
                </a:solidFill>
              </a:rPr>
              <a:t>.</a:t>
            </a:r>
            <a:endParaRPr lang="ru-RU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7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16632"/>
            <a:ext cx="8784976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FF00"/>
                </a:solidFill>
              </a:rPr>
              <a:t>Пропозиції</a:t>
            </a:r>
          </a:p>
          <a:p>
            <a:pPr algn="ctr"/>
            <a:endParaRPr lang="ru-RU" sz="1800" dirty="0">
              <a:solidFill>
                <a:srgbClr val="FFFF00"/>
              </a:solidFill>
            </a:endParaRPr>
          </a:p>
          <a:p>
            <a:pPr indent="457200" algn="just"/>
            <a:r>
              <a:rPr lang="uk-UA" sz="1800" b="1" dirty="0" smtClean="0">
                <a:solidFill>
                  <a:srgbClr val="FFFF00"/>
                </a:solidFill>
              </a:rPr>
              <a:t>1. Створити робочу групу для розробки   </a:t>
            </a:r>
            <a:r>
              <a:rPr lang="uk-UA" sz="1800" b="1" dirty="0">
                <a:solidFill>
                  <a:srgbClr val="FFFF00"/>
                </a:solidFill>
              </a:rPr>
              <a:t>на Державному рівні </a:t>
            </a:r>
            <a:r>
              <a:rPr lang="uk-UA" sz="1800" b="1" dirty="0" smtClean="0">
                <a:solidFill>
                  <a:srgbClr val="FFFF00"/>
                </a:solidFill>
              </a:rPr>
              <a:t>єдиної концепції </a:t>
            </a:r>
            <a:r>
              <a:rPr lang="uk-UA" sz="1800" b="1" dirty="0">
                <a:solidFill>
                  <a:srgbClr val="FFFF00"/>
                </a:solidFill>
              </a:rPr>
              <a:t>надання медичної допомоги постраждалим в ДТП</a:t>
            </a:r>
            <a:r>
              <a:rPr lang="uk-UA" sz="1800" b="1" dirty="0" smtClean="0">
                <a:solidFill>
                  <a:srgbClr val="FFFF00"/>
                </a:solidFill>
              </a:rPr>
              <a:t>.</a:t>
            </a:r>
          </a:p>
          <a:p>
            <a:pPr indent="457200" algn="just">
              <a:buAutoNum type="arabicPeriod"/>
            </a:pPr>
            <a:endParaRPr lang="ru-RU" sz="1800" dirty="0">
              <a:solidFill>
                <a:srgbClr val="FFFF00"/>
              </a:solidFill>
            </a:endParaRPr>
          </a:p>
          <a:p>
            <a:pPr indent="457200" algn="just"/>
            <a:r>
              <a:rPr lang="uk-UA" sz="1800" b="1" dirty="0">
                <a:solidFill>
                  <a:srgbClr val="FFFF00"/>
                </a:solidFill>
              </a:rPr>
              <a:t>2. </a:t>
            </a:r>
            <a:r>
              <a:rPr lang="uk-UA" sz="1800" b="1" dirty="0" smtClean="0">
                <a:solidFill>
                  <a:srgbClr val="FFFF00"/>
                </a:solidFill>
              </a:rPr>
              <a:t>Розробити план дій щодо створення та виконання Загальнодержавної програми по травматизму з залученням усіх профільних міністерств та відомств</a:t>
            </a:r>
            <a:r>
              <a:rPr lang="uk-UA" sz="1800" b="1" dirty="0" smtClean="0">
                <a:solidFill>
                  <a:srgbClr val="FFFF00"/>
                </a:solidFill>
              </a:rPr>
              <a:t>.</a:t>
            </a:r>
            <a:endParaRPr lang="uk-UA" sz="1800" b="1" dirty="0" smtClean="0">
              <a:solidFill>
                <a:srgbClr val="FFFF00"/>
              </a:solidFill>
            </a:endParaRPr>
          </a:p>
          <a:p>
            <a:pPr indent="457200" algn="just"/>
            <a:endParaRPr lang="uk-UA" sz="1800" b="1" dirty="0" smtClean="0">
              <a:solidFill>
                <a:srgbClr val="FFFF00"/>
              </a:solidFill>
            </a:endParaRPr>
          </a:p>
          <a:p>
            <a:pPr indent="457200" algn="just"/>
            <a:r>
              <a:rPr lang="uk-UA" sz="1800" b="1" dirty="0">
                <a:solidFill>
                  <a:srgbClr val="FFFF00"/>
                </a:solidFill>
              </a:rPr>
              <a:t>3</a:t>
            </a:r>
            <a:r>
              <a:rPr lang="uk-UA" sz="1800" b="1" dirty="0" smtClean="0">
                <a:solidFill>
                  <a:srgbClr val="FFFF00"/>
                </a:solidFill>
              </a:rPr>
              <a:t>. </a:t>
            </a:r>
            <a:r>
              <a:rPr lang="uk-UA" sz="1800" b="1" dirty="0">
                <a:solidFill>
                  <a:srgbClr val="FFFF00"/>
                </a:solidFill>
              </a:rPr>
              <a:t>Розробити єдиний алгоритм етапного ведення постраждалих в ДТП, створити спеціальні лікувально-транспортні бригади, Розробити принципи та затвердити лікувально-діагностичні протоколи  роботи таких бригад</a:t>
            </a:r>
            <a:r>
              <a:rPr lang="uk-UA" sz="1800" b="1" dirty="0" smtClean="0">
                <a:solidFill>
                  <a:srgbClr val="FFFF00"/>
                </a:solidFill>
              </a:rPr>
              <a:t>.</a:t>
            </a:r>
          </a:p>
          <a:p>
            <a:pPr indent="457200" algn="just"/>
            <a:endParaRPr lang="ru-RU" sz="1800" dirty="0">
              <a:solidFill>
                <a:srgbClr val="FFFF00"/>
              </a:solidFill>
            </a:endParaRPr>
          </a:p>
          <a:p>
            <a:pPr indent="457200" algn="just"/>
            <a:r>
              <a:rPr lang="uk-UA" sz="1800" b="1" dirty="0" smtClean="0">
                <a:solidFill>
                  <a:srgbClr val="FFFF00"/>
                </a:solidFill>
              </a:rPr>
              <a:t>4. Для поліпшення лікування важко постраждалих від травм повинен бути перехід на сучасну систему надання медичної допомоги постраждалим при ДТП. (</a:t>
            </a:r>
            <a:r>
              <a:rPr lang="uk-UA" sz="1800" b="1" dirty="0" err="1" smtClean="0">
                <a:solidFill>
                  <a:srgbClr val="FFFF00"/>
                </a:solidFill>
              </a:rPr>
              <a:t>Травмацентри</a:t>
            </a:r>
            <a:r>
              <a:rPr lang="uk-UA" sz="1800" b="1" dirty="0" smtClean="0">
                <a:solidFill>
                  <a:srgbClr val="FFFF00"/>
                </a:solidFill>
              </a:rPr>
              <a:t> 1-2-3-рівнів)</a:t>
            </a:r>
          </a:p>
          <a:p>
            <a:pPr indent="457200" algn="just"/>
            <a:endParaRPr lang="ru-RU" sz="1800" dirty="0">
              <a:solidFill>
                <a:srgbClr val="FFFF00"/>
              </a:solidFill>
            </a:endParaRPr>
          </a:p>
          <a:p>
            <a:pPr indent="457200" algn="just"/>
            <a:r>
              <a:rPr lang="uk-UA" sz="1800" b="1" dirty="0">
                <a:solidFill>
                  <a:srgbClr val="FFFF00"/>
                </a:solidFill>
              </a:rPr>
              <a:t>5</a:t>
            </a:r>
            <a:r>
              <a:rPr lang="uk-UA" sz="1800" b="1" dirty="0" smtClean="0">
                <a:solidFill>
                  <a:srgbClr val="FFFF00"/>
                </a:solidFill>
              </a:rPr>
              <a:t>. Не допустити скорочення, а навпаки в </a:t>
            </a:r>
            <a:r>
              <a:rPr lang="uk-UA" sz="1800" b="1" dirty="0">
                <a:solidFill>
                  <a:srgbClr val="FFFF00"/>
                </a:solidFill>
              </a:rPr>
              <a:t>кожному регіоні (області) відкрити систему </a:t>
            </a:r>
            <a:r>
              <a:rPr lang="uk-UA" sz="1800" b="1" dirty="0" smtClean="0">
                <a:solidFill>
                  <a:srgbClr val="FFFF00"/>
                </a:solidFill>
              </a:rPr>
              <a:t>притрасових травматологічних </a:t>
            </a:r>
            <a:r>
              <a:rPr lang="uk-UA" sz="1800" b="1" dirty="0">
                <a:solidFill>
                  <a:srgbClr val="FFFF00"/>
                </a:solidFill>
              </a:rPr>
              <a:t>центрів, трансформувавши частину </a:t>
            </a:r>
            <a:r>
              <a:rPr lang="uk-UA" sz="1800" b="1" dirty="0" err="1" smtClean="0">
                <a:solidFill>
                  <a:srgbClr val="FFFF00"/>
                </a:solidFill>
              </a:rPr>
              <a:t>ортопедо</a:t>
            </a:r>
            <a:r>
              <a:rPr lang="uk-UA" sz="1800" b="1" dirty="0" smtClean="0">
                <a:solidFill>
                  <a:srgbClr val="FFFF00"/>
                </a:solidFill>
              </a:rPr>
              <a:t> - травматологічних </a:t>
            </a:r>
            <a:r>
              <a:rPr lang="uk-UA" sz="1800" b="1" dirty="0">
                <a:solidFill>
                  <a:srgbClr val="FFFF00"/>
                </a:solidFill>
              </a:rPr>
              <a:t>відділень в </a:t>
            </a:r>
            <a:r>
              <a:rPr lang="uk-UA" sz="1800" b="1" dirty="0" smtClean="0">
                <a:solidFill>
                  <a:srgbClr val="FFFF00"/>
                </a:solidFill>
              </a:rPr>
              <a:t>високо - технологічні </a:t>
            </a:r>
            <a:r>
              <a:rPr lang="uk-UA" sz="1800" b="1" dirty="0">
                <a:solidFill>
                  <a:srgbClr val="FFFF00"/>
                </a:solidFill>
              </a:rPr>
              <a:t>центри для лікування ізольованих та поєднаних травм з забезпеченням усім необхідним діагностичним, лікувальним </a:t>
            </a:r>
            <a:r>
              <a:rPr lang="uk-UA" sz="1800" b="1" dirty="0" smtClean="0">
                <a:solidFill>
                  <a:srgbClr val="FFFF00"/>
                </a:solidFill>
              </a:rPr>
              <a:t>оснащенням</a:t>
            </a:r>
            <a:r>
              <a:rPr lang="uk-UA" sz="1800" b="1" dirty="0">
                <a:solidFill>
                  <a:srgbClr val="FFFF00"/>
                </a:solidFill>
              </a:rPr>
              <a:t>.</a:t>
            </a:r>
            <a:endParaRPr lang="uk-UA" sz="1800" b="1" dirty="0" smtClean="0">
              <a:solidFill>
                <a:srgbClr val="FFFF00"/>
              </a:solidFill>
            </a:endParaRPr>
          </a:p>
          <a:p>
            <a:pPr indent="457200" algn="just"/>
            <a:endParaRPr lang="ru-RU" sz="17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32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2"/>
          <p:cNvSpPr txBox="1">
            <a:spLocks noChangeArrowheads="1"/>
          </p:cNvSpPr>
          <p:nvPr/>
        </p:nvSpPr>
        <p:spPr bwMode="auto">
          <a:xfrm>
            <a:off x="684213" y="1268413"/>
            <a:ext cx="7991475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9600">
                <a:solidFill>
                  <a:srgbClr val="FFFF00"/>
                </a:solidFill>
                <a:latin typeface="Monotype Corsiva" pitchFamily="66" charset="0"/>
              </a:rPr>
              <a:t>Дякую </a:t>
            </a:r>
          </a:p>
          <a:p>
            <a:pPr algn="ctr"/>
            <a:r>
              <a:rPr lang="uk-UA" sz="9600">
                <a:solidFill>
                  <a:srgbClr val="FFFF00"/>
                </a:solidFill>
                <a:latin typeface="Monotype Corsiva" pitchFamily="66" charset="0"/>
              </a:rPr>
              <a:t>за </a:t>
            </a:r>
          </a:p>
          <a:p>
            <a:pPr algn="r"/>
            <a:r>
              <a:rPr lang="uk-UA" sz="9600">
                <a:solidFill>
                  <a:srgbClr val="FFFF00"/>
                </a:solidFill>
                <a:latin typeface="Monotype Corsiva" pitchFamily="66" charset="0"/>
              </a:rPr>
              <a:t>увагу!</a:t>
            </a:r>
            <a:endParaRPr lang="ru-RU" sz="960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457200" y="620688"/>
            <a:ext cx="8229600" cy="5761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spcAft>
                <a:spcPts val="1200"/>
              </a:spcAft>
              <a:buNone/>
              <a:defRPr/>
            </a:pPr>
            <a:r>
              <a:rPr lang="ru-RU" sz="24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kern="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показником</a:t>
            </a:r>
            <a:r>
              <a:rPr lang="ru-RU" sz="24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kern="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смертності</a:t>
            </a:r>
            <a:r>
              <a:rPr lang="ru-RU" sz="24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(12 </a:t>
            </a:r>
            <a:r>
              <a:rPr lang="ru-RU" sz="2400" kern="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4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100 </a:t>
            </a:r>
            <a:r>
              <a:rPr lang="ru-RU" sz="2400" kern="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24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kern="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4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kern="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24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kern="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посідає</a:t>
            </a:r>
            <a:r>
              <a:rPr lang="ru-RU" sz="24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1-е </a:t>
            </a:r>
            <a:r>
              <a:rPr lang="ru-RU" sz="2400" kern="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kern="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lang="ru-RU" sz="28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1200"/>
              </a:spcAft>
              <a:defRPr/>
            </a:pPr>
            <a:endParaRPr lang="ru-RU" sz="1400" kern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Aft>
                <a:spcPts val="1200"/>
              </a:spcAft>
              <a:buNone/>
              <a:defRPr/>
            </a:pPr>
            <a:r>
              <a:rPr lang="ru-RU" sz="40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У 100 ДТП  </a:t>
            </a:r>
            <a:r>
              <a:rPr lang="uk-UA" sz="40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гине:</a:t>
            </a:r>
          </a:p>
          <a:p>
            <a:pPr marL="0" indent="0" algn="ctr">
              <a:spcAft>
                <a:spcPts val="1200"/>
              </a:spcAft>
              <a:buNone/>
              <a:defRPr/>
            </a:pPr>
            <a:r>
              <a:rPr lang="en-US" sz="40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40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США       2-3</a:t>
            </a:r>
            <a:endParaRPr lang="en-US" sz="4000" kern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sz="40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40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Європа    3-4</a:t>
            </a:r>
            <a:endParaRPr lang="ru-RU" sz="4000" kern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sz="4000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kern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0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Україна </a:t>
            </a:r>
            <a:r>
              <a:rPr lang="en-US" sz="40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12-15</a:t>
            </a:r>
            <a:endParaRPr lang="ru-RU" sz="4000" b="1" kern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kern="0" dirty="0"/>
          </a:p>
        </p:txBody>
      </p:sp>
    </p:spTree>
    <p:extLst>
      <p:ext uri="{BB962C8B-B14F-4D97-AF65-F5344CB8AC3E}">
        <p14:creationId xmlns:p14="http://schemas.microsoft.com/office/powerpoint/2010/main" val="63255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27313"/>
              </p:ext>
            </p:extLst>
          </p:nvPr>
        </p:nvGraphicFramePr>
        <p:xfrm>
          <a:off x="251519" y="116634"/>
          <a:ext cx="8568948" cy="4829771"/>
        </p:xfrm>
        <a:graphic>
          <a:graphicData uri="http://schemas.openxmlformats.org/drawingml/2006/table">
            <a:tbl>
              <a:tblPr/>
              <a:tblGrid>
                <a:gridCol w="1080121"/>
                <a:gridCol w="806327"/>
                <a:gridCol w="607500"/>
                <a:gridCol w="607500"/>
                <a:gridCol w="607500"/>
                <a:gridCol w="539525"/>
                <a:gridCol w="67975"/>
                <a:gridCol w="607500"/>
                <a:gridCol w="607500"/>
                <a:gridCol w="607500"/>
                <a:gridCol w="607500"/>
                <a:gridCol w="607500"/>
                <a:gridCol w="607500"/>
                <a:gridCol w="607500"/>
              </a:tblGrid>
              <a:tr h="660960"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Дорожньо-транспортнi</a:t>
                      </a:r>
                      <a:r>
                        <a:rPr lang="ru-RU" sz="24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пригоди</a:t>
                      </a:r>
                      <a:r>
                        <a:rPr lang="ru-RU" sz="24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 (за </a:t>
                      </a:r>
                      <a:r>
                        <a:rPr lang="ru-RU" sz="24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звітний</a:t>
                      </a:r>
                      <a:r>
                        <a:rPr lang="ru-RU" sz="24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період</a:t>
                      </a:r>
                      <a:r>
                        <a:rPr lang="ru-RU" sz="24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)</a:t>
                      </a: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0960"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за </a:t>
                      </a:r>
                      <a:r>
                        <a:rPr lang="ru-RU" sz="2400" b="1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період</a:t>
                      </a:r>
                      <a:r>
                        <a:rPr lang="ru-RU" sz="24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 з 01.01.2016 по </a:t>
                      </a:r>
                      <a:r>
                        <a:rPr lang="ru-RU" sz="24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31.10.2016</a:t>
                      </a:r>
                      <a:r>
                        <a:rPr lang="ru-RU" sz="2400" b="1" i="0" u="none" strike="noStrike" baseline="0" dirty="0" smtClean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www.sai.gov.ua/ua//ua/static</a:t>
                      </a:r>
                      <a:endParaRPr lang="ru-RU" sz="2400" b="1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9785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85">
                <a:tc rowSpan="3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Усього</a:t>
                      </a:r>
                      <a:r>
                        <a:rPr lang="ru-RU" sz="1600" b="0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 ДТП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ДТП з </a:t>
                      </a:r>
                      <a:r>
                        <a:rPr lang="ru-RU" sz="1600" b="0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постраждалими</a:t>
                      </a:r>
                      <a:endParaRPr lang="ru-RU" sz="16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9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усього</a:t>
                      </a:r>
                      <a:endParaRPr lang="ru-RU" sz="16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загинуло</a:t>
                      </a:r>
                      <a:endParaRPr lang="ru-RU" sz="16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травмовано</a:t>
                      </a:r>
                      <a:endParaRPr lang="ru-RU" sz="1600" b="0" i="0" u="none" strike="noStrike" dirty="0">
                        <a:solidFill>
                          <a:srgbClr val="FFFF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9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м.п.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п.п</a:t>
                      </a:r>
                      <a:r>
                        <a:rPr lang="ru-RU" sz="1600" b="0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.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%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м.п.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п.п.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%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м.п.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п.п.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%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м.п</a:t>
                      </a:r>
                      <a:r>
                        <a:rPr lang="ru-RU" sz="1600" b="0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.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п.п.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FF00"/>
                          </a:solidFill>
                          <a:effectLst/>
                          <a:latin typeface="Arial Cyr" panose="020B0604020202020204" pitchFamily="34" charset="0"/>
                        </a:rPr>
                        <a:t>%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06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ЗАГАЛОМ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107324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122414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14,1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20033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21048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5,1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3124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2603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-16,7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25028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26647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6,5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8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ЗА ДОБУ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353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403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14,2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66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69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4,5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10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9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-10,0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82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88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Cyr" panose="020B0604020202020204" pitchFamily="34" charset="0"/>
                        </a:rPr>
                        <a:t>7,3</a:t>
                      </a:r>
                    </a:p>
                  </a:txBody>
                  <a:tcPr marL="6685" marR="6685" marT="6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40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36719247"/>
              </p:ext>
            </p:extLst>
          </p:nvPr>
        </p:nvGraphicFramePr>
        <p:xfrm>
          <a:off x="457200" y="1600200"/>
          <a:ext cx="8219256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260648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	</a:t>
            </a:r>
            <a:r>
              <a:rPr lang="uk-UA" sz="2000" dirty="0" smtClean="0">
                <a:solidFill>
                  <a:srgbClr val="FFFF00"/>
                </a:solidFill>
              </a:rPr>
              <a:t>Після </a:t>
            </a:r>
            <a:r>
              <a:rPr lang="uk-UA" sz="2000" dirty="0">
                <a:solidFill>
                  <a:srgbClr val="FFFF00"/>
                </a:solidFill>
              </a:rPr>
              <a:t>аналізу медичної документації в частині діагнозу, нами були відібрані постраждалі в ДТП, у яких зустрічалася скелетна травма (СТ) в різних поєднаннях з </a:t>
            </a:r>
            <a:r>
              <a:rPr lang="uk-UA" sz="2000" dirty="0" err="1">
                <a:solidFill>
                  <a:srgbClr val="FFFF00"/>
                </a:solidFill>
              </a:rPr>
              <a:t>торакальною</a:t>
            </a:r>
            <a:r>
              <a:rPr lang="uk-UA" sz="2000" dirty="0">
                <a:solidFill>
                  <a:srgbClr val="FFFF00"/>
                </a:solidFill>
              </a:rPr>
              <a:t> (ТТ), абдомінальною (АТ), краніальною травмами (КТ).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3933056"/>
            <a:ext cx="709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>
                <a:solidFill>
                  <a:schemeClr val="bg2"/>
                </a:solidFill>
              </a:rPr>
              <a:t>211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2727971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>
                <a:solidFill>
                  <a:schemeClr val="bg2"/>
                </a:solidFill>
              </a:rPr>
              <a:t>92</a:t>
            </a:r>
            <a:endParaRPr lang="uk-UA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3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8488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spcAft>
                <a:spcPts val="1800"/>
              </a:spcAft>
            </a:pPr>
            <a:r>
              <a:rPr lang="ru-RU" sz="2800" dirty="0" err="1">
                <a:solidFill>
                  <a:srgbClr val="FFFF00"/>
                </a:solidFill>
              </a:rPr>
              <a:t>Серед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постраждалих</a:t>
            </a:r>
            <a:r>
              <a:rPr lang="ru-RU" sz="2800" dirty="0">
                <a:solidFill>
                  <a:srgbClr val="FFFF00"/>
                </a:solidFill>
              </a:rPr>
              <a:t>: </a:t>
            </a:r>
          </a:p>
          <a:p>
            <a:pPr marL="342900" indent="-342900" algn="just">
              <a:spcAft>
                <a:spcPts val="1800"/>
              </a:spcAft>
              <a:buFont typeface="Wingdings" pitchFamily="2" charset="2"/>
              <a:buChar char="§"/>
            </a:pPr>
            <a:r>
              <a:rPr lang="ru-RU" sz="2800" dirty="0">
                <a:solidFill>
                  <a:srgbClr val="FFFF00"/>
                </a:solidFill>
              </a:rPr>
              <a:t>69,3% </a:t>
            </a:r>
            <a:r>
              <a:rPr lang="ru-RU" sz="2800" dirty="0" err="1">
                <a:solidFill>
                  <a:srgbClr val="FFFF00"/>
                </a:solidFill>
              </a:rPr>
              <a:t>чоловіки</a:t>
            </a:r>
            <a:r>
              <a:rPr lang="ru-RU" sz="2800" dirty="0">
                <a:solidFill>
                  <a:srgbClr val="FFFF00"/>
                </a:solidFill>
              </a:rPr>
              <a:t>, </a:t>
            </a:r>
          </a:p>
          <a:p>
            <a:pPr marL="342900" indent="-342900" algn="just">
              <a:spcAft>
                <a:spcPts val="1800"/>
              </a:spcAft>
              <a:buFont typeface="Wingdings" pitchFamily="2" charset="2"/>
              <a:buChar char="§"/>
            </a:pPr>
            <a:r>
              <a:rPr lang="ru-RU" sz="2800" dirty="0">
                <a:solidFill>
                  <a:srgbClr val="FFFF00"/>
                </a:solidFill>
              </a:rPr>
              <a:t>30,69 </a:t>
            </a:r>
            <a:r>
              <a:rPr lang="ru-RU" sz="2800" dirty="0" err="1">
                <a:solidFill>
                  <a:srgbClr val="FFFF00"/>
                </a:solidFill>
              </a:rPr>
              <a:t>жінки</a:t>
            </a:r>
            <a:r>
              <a:rPr lang="ru-RU" sz="2800" dirty="0">
                <a:solidFill>
                  <a:srgbClr val="FFFF00"/>
                </a:solidFill>
              </a:rPr>
              <a:t>,</a:t>
            </a:r>
          </a:p>
          <a:p>
            <a:pPr indent="457200" algn="just">
              <a:spcAft>
                <a:spcPts val="1800"/>
              </a:spcAft>
            </a:pPr>
            <a:r>
              <a:rPr lang="ru-RU" sz="2800" dirty="0">
                <a:solidFill>
                  <a:srgbClr val="FFFF00"/>
                </a:solidFill>
              </a:rPr>
              <a:t>  </a:t>
            </a:r>
            <a:r>
              <a:rPr lang="ru-RU" sz="2800" dirty="0" err="1">
                <a:solidFill>
                  <a:srgbClr val="FFFF00"/>
                </a:solidFill>
              </a:rPr>
              <a:t>Більшість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постраждалих</a:t>
            </a:r>
            <a:r>
              <a:rPr lang="ru-RU" sz="2800" dirty="0">
                <a:solidFill>
                  <a:srgbClr val="FFFF00"/>
                </a:solidFill>
              </a:rPr>
              <a:t> у ДТП, </a:t>
            </a:r>
            <a:r>
              <a:rPr lang="ru-RU" sz="2800" dirty="0" err="1">
                <a:solidFill>
                  <a:srgbClr val="FFFF00"/>
                </a:solidFill>
              </a:rPr>
              <a:t>що</a:t>
            </a:r>
            <a:r>
              <a:rPr lang="ru-RU" sz="2800" dirty="0">
                <a:solidFill>
                  <a:srgbClr val="FFFF00"/>
                </a:solidFill>
              </a:rPr>
              <a:t> померли </a:t>
            </a:r>
            <a:r>
              <a:rPr lang="ru-RU" sz="2800" dirty="0" err="1">
                <a:solidFill>
                  <a:srgbClr val="FFFF00"/>
                </a:solidFill>
              </a:rPr>
              <a:t>серед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чоловіків</a:t>
            </a:r>
            <a:r>
              <a:rPr lang="ru-RU" sz="2800" dirty="0">
                <a:solidFill>
                  <a:srgbClr val="FFFF00"/>
                </a:solidFill>
              </a:rPr>
              <a:t>–76,7 % у </a:t>
            </a:r>
            <a:r>
              <a:rPr lang="ru-RU" sz="2800" dirty="0" err="1">
                <a:solidFill>
                  <a:srgbClr val="FFFF00"/>
                </a:solidFill>
              </a:rPr>
              <a:t>віковій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групи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від</a:t>
            </a:r>
            <a:r>
              <a:rPr lang="ru-RU" sz="2800" dirty="0">
                <a:solidFill>
                  <a:srgbClr val="FFFF00"/>
                </a:solidFill>
              </a:rPr>
              <a:t> 20 до 60 </a:t>
            </a:r>
            <a:r>
              <a:rPr lang="ru-RU" sz="2800" dirty="0" err="1">
                <a:solidFill>
                  <a:srgbClr val="FFFF00"/>
                </a:solidFill>
              </a:rPr>
              <a:t>років</a:t>
            </a:r>
            <a:r>
              <a:rPr lang="ru-RU" sz="2800" dirty="0">
                <a:solidFill>
                  <a:srgbClr val="FFFF00"/>
                </a:solidFill>
              </a:rPr>
              <a:t>, </a:t>
            </a:r>
            <a:r>
              <a:rPr lang="ru-RU" sz="2800" dirty="0" err="1">
                <a:solidFill>
                  <a:srgbClr val="FFFF00"/>
                </a:solidFill>
              </a:rPr>
              <a:t>тобто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переважно</a:t>
            </a:r>
            <a:r>
              <a:rPr lang="ru-RU" sz="2800" dirty="0">
                <a:solidFill>
                  <a:srgbClr val="FFFF00"/>
                </a:solidFill>
              </a:rPr>
              <a:t> на </a:t>
            </a:r>
            <a:r>
              <a:rPr lang="ru-RU" sz="2800" dirty="0" err="1">
                <a:solidFill>
                  <a:srgbClr val="FFFF00"/>
                </a:solidFill>
              </a:rPr>
              <a:t>працездатне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населення</a:t>
            </a:r>
            <a:r>
              <a:rPr lang="ru-RU" sz="2800" dirty="0">
                <a:solidFill>
                  <a:srgbClr val="FFFF00"/>
                </a:solidFill>
              </a:rPr>
              <a:t>. </a:t>
            </a:r>
          </a:p>
          <a:p>
            <a:pPr indent="457200" algn="just"/>
            <a:endParaRPr lang="ru-RU" sz="2800" dirty="0">
              <a:solidFill>
                <a:srgbClr val="FFFF00"/>
              </a:solidFill>
            </a:endParaRPr>
          </a:p>
          <a:p>
            <a:pPr indent="457200" algn="just"/>
            <a:r>
              <a:rPr lang="ru-RU" sz="2800" dirty="0" err="1">
                <a:solidFill>
                  <a:srgbClr val="FF3300"/>
                </a:solidFill>
              </a:rPr>
              <a:t>Алкогольне</a:t>
            </a:r>
            <a:r>
              <a:rPr lang="ru-RU" sz="2800" dirty="0">
                <a:solidFill>
                  <a:srgbClr val="FF3300"/>
                </a:solidFill>
              </a:rPr>
              <a:t> </a:t>
            </a:r>
            <a:r>
              <a:rPr lang="ru-RU" sz="2800" dirty="0" err="1">
                <a:solidFill>
                  <a:srgbClr val="FF3300"/>
                </a:solidFill>
              </a:rPr>
              <a:t>сп’яніння</a:t>
            </a:r>
            <a:r>
              <a:rPr lang="ru-RU" sz="2800" dirty="0">
                <a:solidFill>
                  <a:srgbClr val="FF3300"/>
                </a:solidFill>
              </a:rPr>
              <a:t> </a:t>
            </a:r>
            <a:r>
              <a:rPr lang="ru-RU" sz="2800" dirty="0" err="1">
                <a:solidFill>
                  <a:srgbClr val="FF3300"/>
                </a:solidFill>
              </a:rPr>
              <a:t>мали</a:t>
            </a:r>
            <a:r>
              <a:rPr lang="ru-RU" sz="2800" dirty="0">
                <a:solidFill>
                  <a:srgbClr val="FF3300"/>
                </a:solidFill>
              </a:rPr>
              <a:t>  40,2% </a:t>
            </a:r>
            <a:r>
              <a:rPr lang="ru-RU" sz="2800" dirty="0" err="1">
                <a:solidFill>
                  <a:srgbClr val="FF3300"/>
                </a:solidFill>
              </a:rPr>
              <a:t>постраждалих</a:t>
            </a:r>
            <a:r>
              <a:rPr lang="ru-RU" sz="2800" dirty="0">
                <a:solidFill>
                  <a:srgbClr val="FF33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41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Середній вік постраждалих </a:t>
            </a:r>
            <a:r>
              <a:rPr lang="uk-UA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46,9 років. </a:t>
            </a:r>
            <a:r>
              <a:rPr lang="uk-UA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Для чоловіків середній вік </a:t>
            </a:r>
            <a:r>
              <a:rPr lang="uk-UA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43,1 років, </a:t>
            </a:r>
            <a:r>
              <a:rPr lang="uk-UA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жінок – </a:t>
            </a:r>
            <a:r>
              <a:rPr lang="uk-UA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55,6 років.</a:t>
            </a:r>
            <a:endParaRPr lang="ru-RU" sz="2200" dirty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Співвідношення чоловіки-жінки </a:t>
            </a:r>
            <a:r>
              <a:rPr lang="uk-UA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2,3:1</a:t>
            </a:r>
            <a:r>
              <a:rPr lang="uk-UA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dirty="0" err="1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Найбільшу</a:t>
            </a:r>
            <a:r>
              <a:rPr lang="ru-RU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питому вагу </a:t>
            </a:r>
            <a:r>
              <a:rPr lang="ru-RU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38,6%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склали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особи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середнього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віку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36-60 </a:t>
            </a:r>
            <a:r>
              <a:rPr lang="ru-RU" sz="2200" dirty="0" err="1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років</a:t>
            </a:r>
            <a:r>
              <a:rPr lang="ru-RU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32,4% 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особи молодого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віку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18-35 </a:t>
            </a:r>
            <a:r>
              <a:rPr lang="ru-RU" sz="2200" dirty="0" err="1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років</a:t>
            </a:r>
            <a:r>
              <a:rPr lang="ru-RU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26,0% старше 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60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років</a:t>
            </a:r>
            <a:r>
              <a:rPr lang="ru-RU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Серед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загальної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кількості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постраждалих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у ДТП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було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виявлено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близько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30% </a:t>
            </a:r>
            <a:r>
              <a:rPr lang="ru-RU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мали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групу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інвалідності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переважно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другу.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Найбільша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кількість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інвалідів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пенсіонери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непрацюючі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особи. 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нашої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точки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зору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громадяни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групою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ризику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внаслідок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проблем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здоров’ям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у них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знижена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реакція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дорожньої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22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FFFF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7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34387" cy="10081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i="1" dirty="0" err="1" smtClean="0">
                <a:solidFill>
                  <a:srgbClr val="FFFF00"/>
                </a:solidFill>
              </a:rPr>
              <a:t>Розподіл</a:t>
            </a:r>
            <a:r>
              <a:rPr lang="ru-RU" sz="3000" i="1" dirty="0" smtClean="0">
                <a:solidFill>
                  <a:srgbClr val="FFFF00"/>
                </a:solidFill>
              </a:rPr>
              <a:t> </a:t>
            </a:r>
            <a:r>
              <a:rPr lang="ru-RU" sz="3000" i="1" dirty="0" err="1" smtClean="0">
                <a:solidFill>
                  <a:srgbClr val="FFFF00"/>
                </a:solidFill>
              </a:rPr>
              <a:t>постраждалих</a:t>
            </a:r>
            <a:r>
              <a:rPr lang="ru-RU" sz="3000" i="1" dirty="0" smtClean="0">
                <a:solidFill>
                  <a:srgbClr val="FFFF00"/>
                </a:solidFill>
              </a:rPr>
              <a:t> у ДТП в </a:t>
            </a:r>
            <a:r>
              <a:rPr lang="ru-RU" sz="3000" i="1" dirty="0" err="1" smtClean="0">
                <a:solidFill>
                  <a:srgbClr val="FFFF00"/>
                </a:solidFill>
              </a:rPr>
              <a:t>залежності</a:t>
            </a:r>
            <a:r>
              <a:rPr lang="ru-RU" sz="3000" i="1" dirty="0" smtClean="0">
                <a:solidFill>
                  <a:srgbClr val="FFFF00"/>
                </a:solidFill>
              </a:rPr>
              <a:t> </a:t>
            </a:r>
            <a:r>
              <a:rPr lang="ru-RU" sz="3000" i="1" dirty="0" err="1" smtClean="0">
                <a:solidFill>
                  <a:srgbClr val="FFFF00"/>
                </a:solidFill>
              </a:rPr>
              <a:t>від</a:t>
            </a:r>
            <a:r>
              <a:rPr lang="ru-RU" sz="3000" i="1" dirty="0" smtClean="0">
                <a:solidFill>
                  <a:srgbClr val="FFFF00"/>
                </a:solidFill>
              </a:rPr>
              <a:t> виду транспорту</a:t>
            </a:r>
            <a:r>
              <a:rPr lang="ru-RU" sz="3000" i="1" cap="all" dirty="0" smtClean="0">
                <a:solidFill>
                  <a:srgbClr val="FFFF00"/>
                </a:solidFill>
              </a:rPr>
              <a:t>.</a:t>
            </a:r>
            <a:endParaRPr lang="ru-RU" sz="3000" i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800711"/>
              </p:ext>
            </p:extLst>
          </p:nvPr>
        </p:nvGraphicFramePr>
        <p:xfrm>
          <a:off x="611560" y="1412774"/>
          <a:ext cx="7632848" cy="43204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52328"/>
                <a:gridCol w="2448272"/>
                <a:gridCol w="2232248"/>
              </a:tblGrid>
              <a:tr h="7200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Травмовані у ДТП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endParaRPr lang="uk-UA" sz="2000" b="0" i="0" baseline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Перехожі</a:t>
                      </a:r>
                      <a:endParaRPr lang="uk-UA" sz="2000" b="0" i="0" baseline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</a:t>
                      </a:r>
                      <a:endParaRPr lang="uk-UA" sz="2000" b="0" i="0" baseline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69,26</a:t>
                      </a:r>
                      <a:endParaRPr lang="uk-UA" sz="2000" b="0" i="0" baseline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Автомобілісти</a:t>
                      </a:r>
                      <a:endParaRPr lang="uk-UA" sz="2000" b="0" i="0" baseline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uk-UA" sz="2000" b="0" i="0" baseline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22,63</a:t>
                      </a:r>
                      <a:endParaRPr lang="uk-UA" sz="2000" b="0" i="0" baseline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Мотоциклісти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6,41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Велосипедисти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1,013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0" i="0" baseline="0" dirty="0" err="1" smtClean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Інш</a:t>
                      </a:r>
                      <a:r>
                        <a:rPr lang="uk-UA" sz="2000" b="0" i="0" baseline="0" dirty="0" smtClean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засоби пересування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0,34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вказано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0" i="0" baseline="0" dirty="0">
                          <a:solidFill>
                            <a:srgbClr val="FFFF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0,34</a:t>
                      </a:r>
                      <a:endParaRPr lang="uk-UA" sz="2000" b="0" i="0" baseline="0" dirty="0">
                        <a:solidFill>
                          <a:srgbClr val="FFFF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07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50441"/>
              </p:ext>
            </p:extLst>
          </p:nvPr>
        </p:nvGraphicFramePr>
        <p:xfrm>
          <a:off x="755576" y="332657"/>
          <a:ext cx="7488832" cy="403245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178036"/>
                <a:gridCol w="3310796"/>
              </a:tblGrid>
              <a:tr h="8064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spc="-3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Локалізація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spc="-3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4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spc="-3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Черепно - мозкова травма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spc="-3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97,8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4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spc="-3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Травма скелету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spc="-3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60,6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4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spc="-3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Травма грудної клітки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spc="-3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49,2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4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spc="-3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Абдомінальна травма</a:t>
                      </a:r>
                      <a:endParaRPr lang="ru-RU" sz="180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spc="-3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40,4</a:t>
                      </a:r>
                      <a:endParaRPr lang="ru-RU" sz="1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4" y="4653136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1800" dirty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Таким чином отриманні данні  вказують на постійно зростаючу питому вагу пошкоджень кісток скелету в загальній структурі загиблих від ДТП</a:t>
            </a:r>
            <a:r>
              <a:rPr lang="uk-UA" sz="18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1800" dirty="0" smtClean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800" dirty="0">
                <a:solidFill>
                  <a:srgbClr val="FFFF00"/>
                </a:solidFill>
                <a:latin typeface="Times New Roman"/>
                <a:ea typeface="Calibri"/>
                <a:cs typeface="Times New Roman"/>
              </a:rPr>
              <a:t>З 70-х років минулого століття 10% та  30% в 80-90 роки - до 60,6% на сьогодення.</a:t>
            </a:r>
            <a:endParaRPr lang="ru-RU" sz="1800" dirty="0">
              <a:solidFill>
                <a:srgbClr val="FFFF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913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Osteogenon</Template>
  <TotalTime>17513</TotalTime>
  <Words>1426</Words>
  <Application>Microsoft Office PowerPoint</Application>
  <PresentationFormat>Экран (4:3)</PresentationFormat>
  <Paragraphs>332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Arial Cyr</vt:lpstr>
      <vt:lpstr>Calibri</vt:lpstr>
      <vt:lpstr>Garamond</vt:lpstr>
      <vt:lpstr>Monotype Corsiva</vt:lpstr>
      <vt:lpstr>Times New Roman</vt:lpstr>
      <vt:lpstr>Wingdings</vt:lpstr>
      <vt:lpstr>Течение</vt:lpstr>
      <vt:lpstr>Презентация PowerPoint</vt:lpstr>
      <vt:lpstr>Актуальність проблеми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Розподіл постраждалих у ДТП в залежності від виду транспорту.</vt:lpstr>
      <vt:lpstr>Презентация PowerPoint</vt:lpstr>
      <vt:lpstr>Структура скелетної травми у постраждалих в ДТП </vt:lpstr>
      <vt:lpstr>Поєднання переломів кісток скелета у постраждалих з травмою опорно – рухового апарату при ДТП</vt:lpstr>
      <vt:lpstr>Основні причини смерті постраждалих – це:</vt:lpstr>
      <vt:lpstr>Фактори, що впливають на смертність постраждалих з травмою опорно-рухового апарату при ДТП</vt:lpstr>
      <vt:lpstr>Надання постраждалим у дорожньо-транспортних пригодах першої долікарської медичної допомоги.</vt:lpstr>
      <vt:lpstr>Термін госпіталізації</vt:lpstr>
      <vt:lpstr>Презентация PowerPoint</vt:lpstr>
      <vt:lpstr>Іммобілізація у постраждалих з скелетною травмою, що були транспортовані бригадами ШМД</vt:lpstr>
      <vt:lpstr>Надання постраждалим допомоги у дорожньо-транспортних пригодах</vt:lpstr>
      <vt:lpstr>Рівняння лінійної множинної регресії часу життя в стаціонарі</vt:lpstr>
      <vt:lpstr>Презентация PowerPoint</vt:lpstr>
      <vt:lpstr>Презентация PowerPoint</vt:lpstr>
      <vt:lpstr>Презентация PowerPoint</vt:lpstr>
    </vt:vector>
  </TitlesOfParts>
  <Company>ОРГИТО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Розробка системи надання допомоги постраждалим з політравмою в умовах агропромислового регіону</dc:title>
  <dc:creator>Таня</dc:creator>
  <cp:lastModifiedBy>Home</cp:lastModifiedBy>
  <cp:revision>344</cp:revision>
  <cp:lastPrinted>1601-01-01T00:00:00Z</cp:lastPrinted>
  <dcterms:created xsi:type="dcterms:W3CDTF">2005-05-23T12:00:31Z</dcterms:created>
  <dcterms:modified xsi:type="dcterms:W3CDTF">2016-11-16T04:55:55Z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