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notesMasterIdLst>
    <p:notesMasterId r:id="rId24"/>
  </p:notesMasterIdLst>
  <p:handoutMasterIdLst>
    <p:handoutMasterId r:id="rId25"/>
  </p:handoutMasterIdLst>
  <p:sldIdLst>
    <p:sldId id="375" r:id="rId2"/>
    <p:sldId id="457" r:id="rId3"/>
    <p:sldId id="485" r:id="rId4"/>
    <p:sldId id="517" r:id="rId5"/>
    <p:sldId id="509" r:id="rId6"/>
    <p:sldId id="506" r:id="rId7"/>
    <p:sldId id="507" r:id="rId8"/>
    <p:sldId id="510" r:id="rId9"/>
    <p:sldId id="492" r:id="rId10"/>
    <p:sldId id="480" r:id="rId11"/>
    <p:sldId id="494" r:id="rId12"/>
    <p:sldId id="479" r:id="rId13"/>
    <p:sldId id="495" r:id="rId14"/>
    <p:sldId id="511" r:id="rId15"/>
    <p:sldId id="512" r:id="rId16"/>
    <p:sldId id="516" r:id="rId17"/>
    <p:sldId id="514" r:id="rId18"/>
    <p:sldId id="497" r:id="rId19"/>
    <p:sldId id="515" r:id="rId20"/>
    <p:sldId id="503" r:id="rId21"/>
    <p:sldId id="501" r:id="rId22"/>
    <p:sldId id="388" r:id="rId23"/>
  </p:sldIdLst>
  <p:sldSz cx="9144000" cy="6858000" type="screen4x3"/>
  <p:notesSz cx="9867900" cy="67595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F3300"/>
    <a:srgbClr val="66FFFF"/>
    <a:srgbClr val="FFFF99"/>
    <a:srgbClr val="9900CC"/>
    <a:srgbClr val="00FF00"/>
    <a:srgbClr val="FF0066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684" autoAdjust="0"/>
    <p:restoredTop sz="97815" autoAdjust="0"/>
  </p:normalViewPr>
  <p:slideViewPr>
    <p:cSldViewPr>
      <p:cViewPr varScale="1">
        <p:scale>
          <a:sx n="112" d="100"/>
          <a:sy n="112" d="100"/>
        </p:scale>
        <p:origin x="1752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827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2200" baseline="0" dirty="0" err="1" smtClean="0">
                <a:solidFill>
                  <a:srgbClr val="00FF00"/>
                </a:solidFill>
              </a:rPr>
              <a:t>Розподіл</a:t>
            </a:r>
            <a:r>
              <a:rPr lang="ru-RU" sz="2200" baseline="0" dirty="0" smtClean="0">
                <a:solidFill>
                  <a:srgbClr val="00FF00"/>
                </a:solidFill>
              </a:rPr>
              <a:t> </a:t>
            </a:r>
            <a:r>
              <a:rPr lang="ru-RU" sz="2200" baseline="0" dirty="0" err="1">
                <a:solidFill>
                  <a:srgbClr val="00FF00"/>
                </a:solidFill>
              </a:rPr>
              <a:t>постражадлих</a:t>
            </a:r>
            <a:r>
              <a:rPr lang="ru-RU" sz="2200" baseline="0" dirty="0">
                <a:solidFill>
                  <a:srgbClr val="00FF00"/>
                </a:solidFill>
              </a:rPr>
              <a:t> за </a:t>
            </a:r>
            <a:r>
              <a:rPr lang="ru-RU" sz="2200" baseline="0" dirty="0" err="1">
                <a:solidFill>
                  <a:srgbClr val="00FF00"/>
                </a:solidFill>
              </a:rPr>
              <a:t>статтю</a:t>
            </a:r>
            <a:r>
              <a:rPr lang="ru-RU" sz="2200" baseline="0" dirty="0">
                <a:solidFill>
                  <a:srgbClr val="00FF00"/>
                </a:solidFill>
              </a:rPr>
              <a:t> </a:t>
            </a:r>
            <a:r>
              <a:rPr lang="ru-RU" sz="2200" baseline="0" dirty="0" smtClean="0">
                <a:solidFill>
                  <a:srgbClr val="00FF00"/>
                </a:solidFill>
              </a:rPr>
              <a:t>( </a:t>
            </a:r>
            <a:r>
              <a:rPr lang="en-US" sz="2200" baseline="0" dirty="0" smtClean="0">
                <a:solidFill>
                  <a:srgbClr val="00FF00"/>
                </a:solidFill>
              </a:rPr>
              <a:t>n=</a:t>
            </a:r>
            <a:r>
              <a:rPr lang="ru-RU" sz="2200" baseline="0" dirty="0" smtClean="0">
                <a:solidFill>
                  <a:srgbClr val="00FF00"/>
                </a:solidFill>
              </a:rPr>
              <a:t> </a:t>
            </a:r>
            <a:r>
              <a:rPr lang="ru-RU" sz="2200" baseline="0" dirty="0">
                <a:solidFill>
                  <a:srgbClr val="00FF00"/>
                </a:solidFill>
              </a:rPr>
              <a:t>303 особи)</a:t>
            </a:r>
            <a:r>
              <a:rPr lang="ru-RU" dirty="0"/>
              <a:t> </a:t>
            </a:r>
          </a:p>
        </c:rich>
      </c:tx>
      <c:layout/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Розроділ постражадлих за статтю (всього 303 особи) </c:v>
                </c:pt>
              </c:strCache>
            </c:strRef>
          </c:tx>
          <c:explosion val="25"/>
          <c:cat>
            <c:strRef>
              <c:f>Лист1!$A$2:$A$3</c:f>
              <c:strCache>
                <c:ptCount val="2"/>
                <c:pt idx="0">
                  <c:v>Чоловіки</c:v>
                </c:pt>
                <c:pt idx="1">
                  <c:v>Жінки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211</c:v>
                </c:pt>
                <c:pt idx="1">
                  <c:v>92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427513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9" tIns="45725" rIns="91449" bIns="45725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Garamond" pitchFamily="18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 bwMode="auto">
          <a:xfrm>
            <a:off x="5589588" y="0"/>
            <a:ext cx="427672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9" tIns="45725" rIns="91449" bIns="45725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aramond" pitchFamily="18" charset="0"/>
                <a:cs typeface="+mn-cs"/>
              </a:defRPr>
            </a:lvl1pPr>
          </a:lstStyle>
          <a:p>
            <a:pPr>
              <a:defRPr/>
            </a:pPr>
            <a:fld id="{0E42B496-F99E-412B-A4DC-2E965B057EBD}" type="datetimeFigureOut">
              <a:rPr lang="ru-RU"/>
              <a:pPr>
                <a:defRPr/>
              </a:pPr>
              <a:t>16.11.2016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 bwMode="auto">
          <a:xfrm>
            <a:off x="0" y="6419850"/>
            <a:ext cx="427513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9" tIns="45725" rIns="91449" bIns="45725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Garamond" pitchFamily="18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 bwMode="auto">
          <a:xfrm>
            <a:off x="5589588" y="6419850"/>
            <a:ext cx="427672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9" tIns="45725" rIns="91449" bIns="45725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aramond" pitchFamily="18" charset="0"/>
                <a:cs typeface="+mn-cs"/>
              </a:defRPr>
            </a:lvl1pPr>
          </a:lstStyle>
          <a:p>
            <a:pPr>
              <a:defRPr/>
            </a:pPr>
            <a:fld id="{DB622FFF-B3E8-46DA-80A0-33863AC56E9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70152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7513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9" tIns="45725" rIns="91449" bIns="45725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589588" y="0"/>
            <a:ext cx="427672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9" tIns="45725" rIns="91449" bIns="45725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44850" y="506413"/>
            <a:ext cx="3379788" cy="25352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6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87425" y="3209925"/>
            <a:ext cx="7893050" cy="304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9" tIns="45725" rIns="91449" bIns="4572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136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19850"/>
            <a:ext cx="427513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9" tIns="45725" rIns="91449" bIns="45725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6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589588" y="6419850"/>
            <a:ext cx="427672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9" tIns="45725" rIns="91449" bIns="45725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BBEE400E-9686-42E0-A241-25FB2212A2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44945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8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Garamond" pitchFamily="18" charset="0"/>
                  <a:cs typeface="+mn-cs"/>
                </a:endParaRPr>
              </a:p>
            </p:txBody>
          </p:sp>
          <p:sp>
            <p:nvSpPr>
              <p:cNvPr id="9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Garamond" pitchFamily="18" charset="0"/>
                  <a:cs typeface="+mn-cs"/>
                </a:endParaRPr>
              </a:p>
            </p:txBody>
          </p:sp>
          <p:sp>
            <p:nvSpPr>
              <p:cNvPr id="10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Garamond" pitchFamily="18" charset="0"/>
                  <a:cs typeface="+mn-cs"/>
                </a:endParaRPr>
              </a:p>
            </p:txBody>
          </p:sp>
          <p:sp>
            <p:nvSpPr>
              <p:cNvPr id="11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Garamond" pitchFamily="18" charset="0"/>
                  <a:cs typeface="+mn-cs"/>
                </a:endParaRPr>
              </a:p>
            </p:txBody>
          </p:sp>
          <p:sp>
            <p:nvSpPr>
              <p:cNvPr id="12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Garamond" pitchFamily="18" charset="0"/>
                  <a:cs typeface="+mn-cs"/>
                </a:endParaRPr>
              </a:p>
            </p:txBody>
          </p:sp>
        </p:grpSp>
        <p:sp>
          <p:nvSpPr>
            <p:cNvPr id="6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Garamond" pitchFamily="18" charset="0"/>
                <a:cs typeface="+mn-cs"/>
              </a:endParaRPr>
            </a:p>
          </p:txBody>
        </p:sp>
        <p:sp>
          <p:nvSpPr>
            <p:cNvPr id="7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Garamond" pitchFamily="18" charset="0"/>
                <a:cs typeface="+mn-cs"/>
              </a:endParaRPr>
            </a:p>
          </p:txBody>
        </p:sp>
      </p:grpSp>
      <p:sp>
        <p:nvSpPr>
          <p:cNvPr id="179211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79212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DFE7E2-25C1-4DF4-B29E-83DF60F5DB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5882A4-FBBE-40E8-B62A-CFCB7D0419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709E00-A49C-4440-B87B-26D7096071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F619DB-B125-4FEA-853C-DB823E58F6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3C5E07-A38F-414C-8AD8-162FDD4F878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4C51BD-3621-4BA8-A100-E07234BE53A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DC4B2A-E9A9-4C40-A325-F0CBA6B96AB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1BCE81-9A04-42B0-8C36-D5AB6D18108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88D618-2D10-421B-A6B2-28FBEBC43EB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D66666-A5BD-4DA7-84B9-DDB448149E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FBD1F5-9A0D-4A8D-A95F-BFBB99683F5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607154-4DE4-4622-AF50-DD4DB232CD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542CA2-874A-4E6B-94DF-7D481FD0BC5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817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415D14D7-4FFA-4C1F-8E71-E48B17B90C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1032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178182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Garamond" pitchFamily="18" charset="0"/>
                  <a:cs typeface="+mn-cs"/>
                </a:endParaRPr>
              </a:p>
            </p:txBody>
          </p:sp>
          <p:sp>
            <p:nvSpPr>
              <p:cNvPr id="178183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Garamond" pitchFamily="18" charset="0"/>
                  <a:cs typeface="+mn-cs"/>
                </a:endParaRPr>
              </a:p>
            </p:txBody>
          </p:sp>
          <p:sp>
            <p:nvSpPr>
              <p:cNvPr id="178184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Garamond" pitchFamily="18" charset="0"/>
                  <a:cs typeface="+mn-cs"/>
                </a:endParaRPr>
              </a:p>
            </p:txBody>
          </p:sp>
          <p:sp>
            <p:nvSpPr>
              <p:cNvPr id="178185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Garamond" pitchFamily="18" charset="0"/>
                  <a:cs typeface="+mn-cs"/>
                </a:endParaRPr>
              </a:p>
            </p:txBody>
          </p:sp>
          <p:sp>
            <p:nvSpPr>
              <p:cNvPr id="178186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Garamond" pitchFamily="18" charset="0"/>
                  <a:cs typeface="+mn-cs"/>
                </a:endParaRPr>
              </a:p>
            </p:txBody>
          </p:sp>
        </p:grpSp>
        <p:sp>
          <p:nvSpPr>
            <p:cNvPr id="178187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Garamond" pitchFamily="18" charset="0"/>
                <a:cs typeface="+mn-cs"/>
              </a:endParaRPr>
            </a:p>
          </p:txBody>
        </p:sp>
        <p:sp>
          <p:nvSpPr>
            <p:cNvPr id="178188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Garamond" pitchFamily="18" charset="0"/>
                <a:cs typeface="+mn-cs"/>
              </a:endParaRPr>
            </a:p>
          </p:txBody>
        </p:sp>
      </p:grpSp>
      <p:sp>
        <p:nvSpPr>
          <p:cNvPr id="178189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78190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819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15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  <p:sldLayoutId id="2147483713" r:id="rId12"/>
    <p:sldLayoutId id="2147483714" r:id="rId13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996" name="Rectangle 4"/>
          <p:cNvSpPr>
            <a:spLocks noChangeArrowheads="1"/>
          </p:cNvSpPr>
          <p:nvPr/>
        </p:nvSpPr>
        <p:spPr bwMode="auto">
          <a:xfrm>
            <a:off x="179388" y="188640"/>
            <a:ext cx="8785225" cy="12001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kumimoji="1" lang="uk-UA" sz="2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Державна установа</a:t>
            </a:r>
          </a:p>
          <a:p>
            <a:pPr algn="ctr">
              <a:defRPr/>
            </a:pPr>
            <a:r>
              <a:rPr kumimoji="1" lang="uk-UA" sz="2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“Інститут травматології та ортопедії </a:t>
            </a:r>
          </a:p>
          <a:p>
            <a:pPr algn="ctr">
              <a:defRPr/>
            </a:pPr>
            <a:r>
              <a:rPr kumimoji="1" lang="uk-UA" sz="2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НАМН України”</a:t>
            </a:r>
          </a:p>
        </p:txBody>
      </p:sp>
      <p:sp>
        <p:nvSpPr>
          <p:cNvPr id="17411" name="Rectangle 6"/>
          <p:cNvSpPr>
            <a:spLocks noChangeArrowheads="1"/>
          </p:cNvSpPr>
          <p:nvPr/>
        </p:nvSpPr>
        <p:spPr bwMode="auto">
          <a:xfrm>
            <a:off x="395537" y="4581128"/>
            <a:ext cx="8136904" cy="196977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r"/>
            <a:endParaRPr lang="ru-RU" sz="2400" dirty="0" smtClean="0">
              <a:solidFill>
                <a:srgbClr val="FFFF66"/>
              </a:solidFill>
              <a:cs typeface="Times New Roman" pitchFamily="18" charset="0"/>
            </a:endParaRPr>
          </a:p>
          <a:p>
            <a:pPr algn="r"/>
            <a:r>
              <a:rPr lang="ru-RU" sz="2400" dirty="0" err="1" smtClean="0">
                <a:solidFill>
                  <a:srgbClr val="FFFF66"/>
                </a:solidFill>
                <a:cs typeface="Times New Roman" pitchFamily="18" charset="0"/>
              </a:rPr>
              <a:t>Страфун</a:t>
            </a:r>
            <a:r>
              <a:rPr lang="ru-RU" sz="2400" dirty="0" smtClean="0">
                <a:solidFill>
                  <a:srgbClr val="FFFF66"/>
                </a:solidFill>
                <a:cs typeface="Times New Roman" pitchFamily="18" charset="0"/>
              </a:rPr>
              <a:t> С.С., </a:t>
            </a:r>
            <a:r>
              <a:rPr lang="ru-RU" sz="2400" dirty="0" err="1">
                <a:solidFill>
                  <a:srgbClr val="FFFF66"/>
                </a:solidFill>
                <a:cs typeface="Times New Roman" pitchFamily="18" charset="0"/>
              </a:rPr>
              <a:t>Деркач</a:t>
            </a:r>
            <a:r>
              <a:rPr lang="ru-RU" sz="2400" dirty="0">
                <a:solidFill>
                  <a:srgbClr val="FFFF66"/>
                </a:solidFill>
                <a:cs typeface="Times New Roman" pitchFamily="18" charset="0"/>
              </a:rPr>
              <a:t> Р.В.</a:t>
            </a:r>
          </a:p>
          <a:p>
            <a:r>
              <a:rPr lang="uk-UA" sz="1800" b="1" dirty="0">
                <a:solidFill>
                  <a:srgbClr val="FFFF66"/>
                </a:solidFill>
                <a:cs typeface="Times New Roman" pitchFamily="18" charset="0"/>
              </a:rPr>
              <a:t>			</a:t>
            </a:r>
            <a:endParaRPr lang="uk-UA" sz="1800" b="1" dirty="0" smtClean="0">
              <a:solidFill>
                <a:srgbClr val="FFFF66"/>
              </a:solidFill>
              <a:cs typeface="Times New Roman" pitchFamily="18" charset="0"/>
            </a:endParaRPr>
          </a:p>
          <a:p>
            <a:endParaRPr lang="uk-UA" sz="1800" b="1" dirty="0">
              <a:solidFill>
                <a:srgbClr val="FFFF66"/>
              </a:solidFill>
              <a:cs typeface="Times New Roman" pitchFamily="18" charset="0"/>
            </a:endParaRPr>
          </a:p>
          <a:p>
            <a:endParaRPr lang="uk-UA" sz="1800" b="1" dirty="0">
              <a:solidFill>
                <a:srgbClr val="FFFF66"/>
              </a:solidFill>
              <a:cs typeface="Times New Roman" pitchFamily="18" charset="0"/>
            </a:endParaRPr>
          </a:p>
          <a:p>
            <a:pPr algn="ctr"/>
            <a:r>
              <a:rPr lang="uk-UA" sz="2000" dirty="0" smtClean="0">
                <a:solidFill>
                  <a:srgbClr val="FFFF66"/>
                </a:solidFill>
                <a:cs typeface="Times New Roman" pitchFamily="18" charset="0"/>
              </a:rPr>
              <a:t>Київ 201</a:t>
            </a:r>
            <a:r>
              <a:rPr lang="en-US" sz="2000" dirty="0" smtClean="0">
                <a:solidFill>
                  <a:srgbClr val="FFFF66"/>
                </a:solidFill>
                <a:cs typeface="Times New Roman" pitchFamily="18" charset="0"/>
              </a:rPr>
              <a:t>6</a:t>
            </a:r>
            <a:endParaRPr lang="uk-UA" sz="2000" dirty="0">
              <a:solidFill>
                <a:srgbClr val="FFFF66"/>
              </a:solidFill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043608" y="1844824"/>
            <a:ext cx="6984776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u="sng" dirty="0" err="1">
                <a:solidFill>
                  <a:schemeClr val="tx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Аналіз</a:t>
            </a:r>
            <a:r>
              <a:rPr lang="ru-RU" sz="4400" u="sng" dirty="0">
                <a:solidFill>
                  <a:schemeClr val="tx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причин </a:t>
            </a:r>
            <a:r>
              <a:rPr lang="ru-RU" sz="4400" u="sng" dirty="0" err="1">
                <a:solidFill>
                  <a:schemeClr val="tx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смертності</a:t>
            </a:r>
            <a:r>
              <a:rPr lang="ru-RU" sz="4400" u="sng" dirty="0">
                <a:solidFill>
                  <a:schemeClr val="tx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4400" u="sng" dirty="0" err="1">
                <a:solidFill>
                  <a:schemeClr val="tx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загиблих</a:t>
            </a:r>
            <a:r>
              <a:rPr lang="ru-RU" sz="4400" u="sng" dirty="0">
                <a:solidFill>
                  <a:schemeClr val="tx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 </a:t>
            </a:r>
            <a:r>
              <a:rPr lang="ru-RU" sz="4400" u="sng" dirty="0" err="1">
                <a:solidFill>
                  <a:schemeClr val="tx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дорожньо-транспортних</a:t>
            </a:r>
            <a:r>
              <a:rPr lang="ru-RU" sz="4400" u="sng" dirty="0">
                <a:solidFill>
                  <a:schemeClr val="tx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4400" u="sng" dirty="0" err="1">
                <a:solidFill>
                  <a:schemeClr val="tx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пригодах</a:t>
            </a:r>
            <a:r>
              <a:rPr lang="ru-RU" sz="4400" u="sng" dirty="0">
                <a:solidFill>
                  <a:schemeClr val="tx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3200" dirty="0">
                <a:solidFill>
                  <a:srgbClr val="FFFF00"/>
                </a:solidFill>
                <a:effectLst/>
              </a:rPr>
              <a:t>Структура скелетної травми у постраждалих в ДТП </a:t>
            </a:r>
            <a:endParaRPr lang="uk-UA" sz="32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1628800"/>
            <a:ext cx="4824536" cy="48863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5652120" y="1394294"/>
            <a:ext cx="3168352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spcAft>
                <a:spcPts val="1200"/>
              </a:spcAft>
              <a:buFont typeface="Arial" pitchFamily="34" charset="0"/>
              <a:buChar char="•"/>
            </a:pPr>
            <a:r>
              <a:rPr lang="uk-UA" sz="2400" dirty="0" smtClean="0">
                <a:solidFill>
                  <a:srgbClr val="66FFFF"/>
                </a:solidFill>
              </a:rPr>
              <a:t>Переломи гомілки; </a:t>
            </a:r>
          </a:p>
          <a:p>
            <a:pPr marL="342900" indent="-342900" algn="just">
              <a:spcAft>
                <a:spcPts val="1200"/>
              </a:spcAft>
              <a:buFont typeface="Wingdings" pitchFamily="2" charset="2"/>
              <a:buChar char="ü"/>
            </a:pPr>
            <a:r>
              <a:rPr lang="uk-UA" sz="2400" dirty="0" err="1" smtClean="0">
                <a:solidFill>
                  <a:srgbClr val="66FFFF"/>
                </a:solidFill>
              </a:rPr>
              <a:t>великагомілкова</a:t>
            </a:r>
            <a:r>
              <a:rPr lang="uk-UA" sz="2400" dirty="0" smtClean="0">
                <a:solidFill>
                  <a:srgbClr val="66FFFF"/>
                </a:solidFill>
              </a:rPr>
              <a:t> кістка -48,84%,</a:t>
            </a:r>
          </a:p>
          <a:p>
            <a:pPr marL="342900" indent="-342900" algn="just">
              <a:spcAft>
                <a:spcPts val="1200"/>
              </a:spcAft>
              <a:buFont typeface="Wingdings" pitchFamily="2" charset="2"/>
              <a:buChar char="ü"/>
            </a:pPr>
            <a:r>
              <a:rPr lang="uk-UA" sz="2400" dirty="0">
                <a:solidFill>
                  <a:srgbClr val="66FFFF"/>
                </a:solidFill>
              </a:rPr>
              <a:t>м</a:t>
            </a:r>
            <a:r>
              <a:rPr lang="uk-UA" sz="2400" dirty="0" smtClean="0">
                <a:solidFill>
                  <a:srgbClr val="66FFFF"/>
                </a:solidFill>
              </a:rPr>
              <a:t>алогомілкова кістка - 44,22%</a:t>
            </a:r>
            <a:endParaRPr lang="uk-UA" sz="2400" dirty="0">
              <a:solidFill>
                <a:srgbClr val="66FFFF"/>
              </a:solidFill>
            </a:endParaRPr>
          </a:p>
          <a:p>
            <a:pPr marL="285750" indent="-285750" algn="just">
              <a:spcAft>
                <a:spcPts val="1200"/>
              </a:spcAft>
              <a:buFont typeface="Arial" pitchFamily="34" charset="0"/>
              <a:buChar char="•"/>
            </a:pPr>
            <a:r>
              <a:rPr lang="uk-UA" sz="2400" dirty="0" smtClean="0">
                <a:solidFill>
                  <a:srgbClr val="FF3300"/>
                </a:solidFill>
              </a:rPr>
              <a:t>Переломи </a:t>
            </a:r>
            <a:r>
              <a:rPr lang="uk-UA" sz="2400" dirty="0">
                <a:solidFill>
                  <a:srgbClr val="FF3300"/>
                </a:solidFill>
              </a:rPr>
              <a:t>кісток </a:t>
            </a:r>
            <a:r>
              <a:rPr lang="uk-UA" sz="2400" dirty="0" smtClean="0">
                <a:solidFill>
                  <a:srgbClr val="FF3300"/>
                </a:solidFill>
              </a:rPr>
              <a:t>тазу - </a:t>
            </a:r>
            <a:r>
              <a:rPr lang="uk-UA" sz="2400" b="1" dirty="0" smtClean="0">
                <a:solidFill>
                  <a:srgbClr val="FF3300"/>
                </a:solidFill>
              </a:rPr>
              <a:t>47,2%;</a:t>
            </a:r>
          </a:p>
          <a:p>
            <a:pPr marL="285750" indent="-285750" algn="just">
              <a:spcAft>
                <a:spcPts val="1200"/>
              </a:spcAft>
              <a:buFont typeface="Arial" pitchFamily="34" charset="0"/>
              <a:buChar char="•"/>
            </a:pPr>
            <a:r>
              <a:rPr lang="uk-UA" sz="2400" dirty="0" smtClean="0">
                <a:solidFill>
                  <a:srgbClr val="66FFFF"/>
                </a:solidFill>
              </a:rPr>
              <a:t>Переломи </a:t>
            </a:r>
            <a:r>
              <a:rPr lang="uk-UA" sz="2400" dirty="0">
                <a:solidFill>
                  <a:srgbClr val="66FFFF"/>
                </a:solidFill>
              </a:rPr>
              <a:t>стегнової </a:t>
            </a:r>
            <a:r>
              <a:rPr lang="uk-UA" sz="2400" dirty="0" smtClean="0">
                <a:solidFill>
                  <a:srgbClr val="66FFFF"/>
                </a:solidFill>
              </a:rPr>
              <a:t>кістки - 28,7%</a:t>
            </a:r>
            <a:endParaRPr lang="uk-UA" sz="2400" dirty="0">
              <a:solidFill>
                <a:srgbClr val="66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2290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000" dirty="0" err="1">
                <a:solidFill>
                  <a:srgbClr val="FFFF00"/>
                </a:solidFill>
                <a:effectLst/>
              </a:rPr>
              <a:t>Поєднання</a:t>
            </a:r>
            <a:r>
              <a:rPr lang="ru-RU" sz="3000" dirty="0">
                <a:solidFill>
                  <a:srgbClr val="FFFF00"/>
                </a:solidFill>
                <a:effectLst/>
              </a:rPr>
              <a:t> </a:t>
            </a:r>
            <a:r>
              <a:rPr lang="ru-RU" sz="3000" dirty="0" err="1">
                <a:solidFill>
                  <a:srgbClr val="FFFF00"/>
                </a:solidFill>
                <a:effectLst/>
              </a:rPr>
              <a:t>переломів</a:t>
            </a:r>
            <a:r>
              <a:rPr lang="ru-RU" sz="3000" dirty="0">
                <a:solidFill>
                  <a:srgbClr val="FFFF00"/>
                </a:solidFill>
                <a:effectLst/>
              </a:rPr>
              <a:t> </a:t>
            </a:r>
            <a:r>
              <a:rPr lang="ru-RU" sz="3000" dirty="0" err="1">
                <a:solidFill>
                  <a:srgbClr val="FFFF00"/>
                </a:solidFill>
                <a:effectLst/>
              </a:rPr>
              <a:t>кісток</a:t>
            </a:r>
            <a:r>
              <a:rPr lang="ru-RU" sz="3000" dirty="0">
                <a:solidFill>
                  <a:srgbClr val="FFFF00"/>
                </a:solidFill>
                <a:effectLst/>
              </a:rPr>
              <a:t> скелета у </a:t>
            </a:r>
            <a:r>
              <a:rPr lang="ru-RU" sz="3000" dirty="0" err="1">
                <a:solidFill>
                  <a:srgbClr val="FFFF00"/>
                </a:solidFill>
                <a:effectLst/>
              </a:rPr>
              <a:t>постраждалих</a:t>
            </a:r>
            <a:r>
              <a:rPr lang="ru-RU" sz="3000" dirty="0">
                <a:solidFill>
                  <a:srgbClr val="FFFF00"/>
                </a:solidFill>
                <a:effectLst/>
              </a:rPr>
              <a:t> з травмою опорно – </a:t>
            </a:r>
            <a:r>
              <a:rPr lang="ru-RU" sz="3000" dirty="0" err="1">
                <a:solidFill>
                  <a:srgbClr val="FFFF00"/>
                </a:solidFill>
                <a:effectLst/>
              </a:rPr>
              <a:t>рухового</a:t>
            </a:r>
            <a:r>
              <a:rPr lang="ru-RU" sz="3000" dirty="0">
                <a:solidFill>
                  <a:srgbClr val="FFFF00"/>
                </a:solidFill>
                <a:effectLst/>
              </a:rPr>
              <a:t> </a:t>
            </a:r>
            <a:r>
              <a:rPr lang="ru-RU" sz="3000" dirty="0" err="1">
                <a:solidFill>
                  <a:srgbClr val="FFFF00"/>
                </a:solidFill>
                <a:effectLst/>
              </a:rPr>
              <a:t>апарату</a:t>
            </a:r>
            <a:r>
              <a:rPr lang="ru-RU" sz="3000" dirty="0">
                <a:solidFill>
                  <a:srgbClr val="FFFF00"/>
                </a:solidFill>
                <a:effectLst/>
              </a:rPr>
              <a:t> при ДТП</a:t>
            </a:r>
            <a:endParaRPr lang="uk-UA" sz="30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3502670918"/>
              </p:ext>
            </p:extLst>
          </p:nvPr>
        </p:nvGraphicFramePr>
        <p:xfrm>
          <a:off x="1259632" y="2132857"/>
          <a:ext cx="6984776" cy="3528390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3600400"/>
                <a:gridCol w="3384376"/>
              </a:tblGrid>
              <a:tr h="70567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400" b="1" dirty="0">
                          <a:solidFill>
                            <a:srgbClr val="FFFF00"/>
                          </a:solidFill>
                          <a:effectLst/>
                        </a:rPr>
                        <a:t>Кількість сегментів</a:t>
                      </a:r>
                      <a:endParaRPr lang="ru-RU" sz="2400" b="1" dirty="0">
                        <a:solidFill>
                          <a:srgbClr val="FFFF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400" b="1" spc="-30" dirty="0">
                          <a:solidFill>
                            <a:srgbClr val="FFFF00"/>
                          </a:solidFill>
                          <a:effectLst/>
                        </a:rPr>
                        <a:t>%</a:t>
                      </a:r>
                      <a:endParaRPr lang="ru-RU" sz="2400" b="1" dirty="0">
                        <a:solidFill>
                          <a:srgbClr val="FFFF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  <a:tr h="70567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400" b="1">
                          <a:solidFill>
                            <a:srgbClr val="FFFF00"/>
                          </a:solidFill>
                          <a:effectLst/>
                        </a:rPr>
                        <a:t>1</a:t>
                      </a:r>
                      <a:endParaRPr lang="ru-RU" sz="2400" b="1">
                        <a:solidFill>
                          <a:srgbClr val="FFFF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400" b="1" dirty="0">
                          <a:solidFill>
                            <a:srgbClr val="FFFF00"/>
                          </a:solidFill>
                          <a:effectLst/>
                        </a:rPr>
                        <a:t>47,8</a:t>
                      </a:r>
                      <a:endParaRPr lang="ru-RU" sz="2400" b="1" dirty="0">
                        <a:solidFill>
                          <a:srgbClr val="FFFF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  <a:tr h="70567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400" b="1">
                          <a:solidFill>
                            <a:srgbClr val="FFFF00"/>
                          </a:solidFill>
                          <a:effectLst/>
                        </a:rPr>
                        <a:t>2</a:t>
                      </a:r>
                      <a:endParaRPr lang="ru-RU" sz="2400" b="1">
                        <a:solidFill>
                          <a:srgbClr val="FFFF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400" b="1" dirty="0">
                          <a:solidFill>
                            <a:srgbClr val="FFFF00"/>
                          </a:solidFill>
                          <a:effectLst/>
                        </a:rPr>
                        <a:t>27,1</a:t>
                      </a:r>
                      <a:endParaRPr lang="ru-RU" sz="2400" b="1" dirty="0">
                        <a:solidFill>
                          <a:srgbClr val="FFFF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  <a:tr h="70567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400" b="1">
                          <a:solidFill>
                            <a:srgbClr val="FFFF00"/>
                          </a:solidFill>
                          <a:effectLst/>
                        </a:rPr>
                        <a:t>3</a:t>
                      </a:r>
                      <a:endParaRPr lang="ru-RU" sz="2400" b="1">
                        <a:solidFill>
                          <a:srgbClr val="FFFF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400" b="1" dirty="0">
                          <a:solidFill>
                            <a:srgbClr val="FFFF00"/>
                          </a:solidFill>
                          <a:effectLst/>
                        </a:rPr>
                        <a:t>24,0</a:t>
                      </a:r>
                      <a:endParaRPr lang="ru-RU" sz="2400" b="1" dirty="0">
                        <a:solidFill>
                          <a:srgbClr val="FFFF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  <a:tr h="70567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400" b="1">
                          <a:solidFill>
                            <a:srgbClr val="FFFF00"/>
                          </a:solidFill>
                          <a:effectLst/>
                        </a:rPr>
                        <a:t>4</a:t>
                      </a:r>
                      <a:endParaRPr lang="ru-RU" sz="2400" b="1">
                        <a:solidFill>
                          <a:srgbClr val="FFFF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400" b="1" dirty="0">
                          <a:solidFill>
                            <a:srgbClr val="FFFF00"/>
                          </a:solidFill>
                          <a:effectLst/>
                        </a:rPr>
                        <a:t>1</a:t>
                      </a:r>
                      <a:endParaRPr lang="ru-RU" sz="2400" b="1" dirty="0">
                        <a:solidFill>
                          <a:srgbClr val="FFFF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01261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>
                <a:solidFill>
                  <a:srgbClr val="FFFF00"/>
                </a:solidFill>
                <a:effectLst/>
              </a:rPr>
              <a:t>О</a:t>
            </a:r>
            <a:r>
              <a:rPr lang="uk-UA" dirty="0" smtClean="0">
                <a:solidFill>
                  <a:srgbClr val="FFFF00"/>
                </a:solidFill>
                <a:effectLst/>
              </a:rPr>
              <a:t>сновні </a:t>
            </a:r>
            <a:r>
              <a:rPr lang="uk-UA" dirty="0">
                <a:solidFill>
                  <a:srgbClr val="FFFF00"/>
                </a:solidFill>
                <a:effectLst/>
              </a:rPr>
              <a:t>причини смерті постраждалих – це</a:t>
            </a:r>
            <a:r>
              <a:rPr lang="uk-UA" dirty="0" smtClean="0">
                <a:solidFill>
                  <a:srgbClr val="FFFF00"/>
                </a:solidFill>
                <a:effectLst/>
              </a:rPr>
              <a:t>:</a:t>
            </a:r>
            <a:endParaRPr lang="uk-UA" dirty="0">
              <a:solidFill>
                <a:srgbClr val="FFFF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11560" y="1772816"/>
            <a:ext cx="792088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buFont typeface="Arial" pitchFamily="34" charset="0"/>
              <a:buChar char="•"/>
            </a:pPr>
            <a:r>
              <a:rPr lang="uk-UA" sz="2400" dirty="0" smtClean="0">
                <a:solidFill>
                  <a:srgbClr val="66FFFF"/>
                </a:solidFill>
              </a:rPr>
              <a:t>Масивна </a:t>
            </a:r>
            <a:r>
              <a:rPr lang="uk-UA" sz="2400" dirty="0">
                <a:solidFill>
                  <a:srgbClr val="66FFFF"/>
                </a:solidFill>
              </a:rPr>
              <a:t>крововтрата, що призводила до </a:t>
            </a:r>
            <a:r>
              <a:rPr lang="uk-UA" sz="2400" dirty="0" err="1">
                <a:solidFill>
                  <a:srgbClr val="66FFFF"/>
                </a:solidFill>
              </a:rPr>
              <a:t>геморагічного</a:t>
            </a:r>
            <a:r>
              <a:rPr lang="uk-UA" sz="2400" dirty="0">
                <a:solidFill>
                  <a:srgbClr val="66FFFF"/>
                </a:solidFill>
              </a:rPr>
              <a:t> шоку та гострої серцевої недостатності</a:t>
            </a:r>
            <a:r>
              <a:rPr lang="uk-UA" sz="2400" dirty="0" smtClean="0">
                <a:solidFill>
                  <a:srgbClr val="66FFFF"/>
                </a:solidFill>
              </a:rPr>
              <a:t>;</a:t>
            </a:r>
          </a:p>
          <a:p>
            <a:pPr lvl="0" algn="just"/>
            <a:endParaRPr lang="uk-UA" sz="2400" dirty="0">
              <a:solidFill>
                <a:srgbClr val="66FFFF"/>
              </a:solidFill>
            </a:endParaRPr>
          </a:p>
          <a:p>
            <a:pPr marL="285750" lvl="0" indent="-285750" algn="just">
              <a:buFont typeface="Arial" pitchFamily="34" charset="0"/>
              <a:buChar char="•"/>
            </a:pPr>
            <a:r>
              <a:rPr lang="uk-UA" sz="2400" dirty="0">
                <a:solidFill>
                  <a:srgbClr val="66FFFF"/>
                </a:solidFill>
              </a:rPr>
              <a:t>Масивна жирова емболія малого кола кровообігу</a:t>
            </a:r>
            <a:r>
              <a:rPr lang="uk-UA" sz="2400" dirty="0" smtClean="0">
                <a:solidFill>
                  <a:srgbClr val="66FFFF"/>
                </a:solidFill>
              </a:rPr>
              <a:t>;</a:t>
            </a:r>
            <a:endParaRPr lang="en-US" sz="2400" dirty="0" smtClean="0">
              <a:solidFill>
                <a:srgbClr val="66FFFF"/>
              </a:solidFill>
            </a:endParaRPr>
          </a:p>
          <a:p>
            <a:pPr marL="285750" lvl="0" indent="-285750" algn="just">
              <a:buFont typeface="Arial" pitchFamily="34" charset="0"/>
              <a:buChar char="•"/>
            </a:pPr>
            <a:endParaRPr lang="en-US" sz="2400" dirty="0">
              <a:solidFill>
                <a:srgbClr val="66FFFF"/>
              </a:solidFill>
            </a:endParaRPr>
          </a:p>
          <a:p>
            <a:pPr marL="285750" indent="-285750" algn="just">
              <a:buFont typeface="Arial" pitchFamily="34" charset="0"/>
              <a:buChar char="•"/>
            </a:pPr>
            <a:r>
              <a:rPr lang="uk-UA" sz="2400" dirty="0">
                <a:solidFill>
                  <a:srgbClr val="66FFFF"/>
                </a:solidFill>
              </a:rPr>
              <a:t>ЗЧМТ (ВЧМТ) – наслідком якої був набряк-набухання головного мозку;</a:t>
            </a:r>
          </a:p>
          <a:p>
            <a:pPr lvl="0" algn="just"/>
            <a:endParaRPr lang="uk-UA" sz="2400" dirty="0">
              <a:solidFill>
                <a:srgbClr val="66FFFF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11560" y="4653136"/>
            <a:ext cx="792088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1800" dirty="0" smtClean="0"/>
              <a:t>     </a:t>
            </a:r>
            <a:r>
              <a:rPr lang="uk-UA" sz="1800" dirty="0" smtClean="0">
                <a:solidFill>
                  <a:srgbClr val="FFFF00"/>
                </a:solidFill>
              </a:rPr>
              <a:t>Причиною </a:t>
            </a:r>
            <a:r>
              <a:rPr lang="uk-UA" sz="1800" dirty="0">
                <a:solidFill>
                  <a:srgbClr val="FFFF00"/>
                </a:solidFill>
              </a:rPr>
              <a:t>смерті  у </a:t>
            </a:r>
            <a:r>
              <a:rPr lang="uk-UA" sz="1800" dirty="0" smtClean="0">
                <a:solidFill>
                  <a:srgbClr val="FFFF00"/>
                </a:solidFill>
              </a:rPr>
              <a:t>41,9% </a:t>
            </a:r>
            <a:r>
              <a:rPr lang="uk-UA" sz="1800" dirty="0">
                <a:solidFill>
                  <a:srgbClr val="FFFF00"/>
                </a:solidFill>
              </a:rPr>
              <a:t>постраждалих визначено ускладнення черепно-мозкової травми, а в </a:t>
            </a:r>
            <a:r>
              <a:rPr lang="uk-UA" sz="1800" dirty="0" smtClean="0">
                <a:solidFill>
                  <a:srgbClr val="FFFF00"/>
                </a:solidFill>
              </a:rPr>
              <a:t> 43,2% </a:t>
            </a:r>
            <a:r>
              <a:rPr lang="uk-UA" sz="1800" dirty="0">
                <a:solidFill>
                  <a:srgbClr val="FFFF00"/>
                </a:solidFill>
              </a:rPr>
              <a:t>- масивна крововтрата та жирова емболія внаслідок численних переломів кісток скелету та травм внутрішніх органів.</a:t>
            </a:r>
          </a:p>
        </p:txBody>
      </p:sp>
    </p:spTree>
    <p:extLst>
      <p:ext uri="{BB962C8B-B14F-4D97-AF65-F5344CB8AC3E}">
        <p14:creationId xmlns:p14="http://schemas.microsoft.com/office/powerpoint/2010/main" val="872667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 err="1">
                <a:solidFill>
                  <a:srgbClr val="FFFF00"/>
                </a:solidFill>
              </a:rPr>
              <a:t>Фактори</a:t>
            </a:r>
            <a:r>
              <a:rPr lang="ru-RU" sz="2400" dirty="0">
                <a:solidFill>
                  <a:srgbClr val="FFFF00"/>
                </a:solidFill>
              </a:rPr>
              <a:t>, </a:t>
            </a:r>
            <a:r>
              <a:rPr lang="ru-RU" sz="2400" dirty="0" err="1">
                <a:solidFill>
                  <a:srgbClr val="FFFF00"/>
                </a:solidFill>
              </a:rPr>
              <a:t>що</a:t>
            </a:r>
            <a:r>
              <a:rPr lang="ru-RU" sz="2400" dirty="0">
                <a:solidFill>
                  <a:srgbClr val="FFFF00"/>
                </a:solidFill>
              </a:rPr>
              <a:t> </a:t>
            </a:r>
            <a:r>
              <a:rPr lang="ru-RU" sz="2400" dirty="0" err="1">
                <a:solidFill>
                  <a:srgbClr val="FFFF00"/>
                </a:solidFill>
              </a:rPr>
              <a:t>впливають</a:t>
            </a:r>
            <a:r>
              <a:rPr lang="ru-RU" sz="2400" dirty="0">
                <a:solidFill>
                  <a:srgbClr val="FFFF00"/>
                </a:solidFill>
              </a:rPr>
              <a:t> на </a:t>
            </a:r>
            <a:r>
              <a:rPr lang="ru-RU" sz="2400" dirty="0" err="1">
                <a:solidFill>
                  <a:srgbClr val="FFFF00"/>
                </a:solidFill>
              </a:rPr>
              <a:t>смертність</a:t>
            </a:r>
            <a:r>
              <a:rPr lang="ru-RU" sz="2400" dirty="0">
                <a:solidFill>
                  <a:srgbClr val="FFFF00"/>
                </a:solidFill>
              </a:rPr>
              <a:t> </a:t>
            </a:r>
            <a:r>
              <a:rPr lang="ru-RU" sz="2400" dirty="0" err="1">
                <a:solidFill>
                  <a:srgbClr val="FFFF00"/>
                </a:solidFill>
              </a:rPr>
              <a:t>постраждалих</a:t>
            </a:r>
            <a:r>
              <a:rPr lang="ru-RU" sz="2400" dirty="0">
                <a:solidFill>
                  <a:srgbClr val="FFFF00"/>
                </a:solidFill>
              </a:rPr>
              <a:t> з травмою опорно-</a:t>
            </a:r>
            <a:r>
              <a:rPr lang="ru-RU" sz="2400" dirty="0" err="1">
                <a:solidFill>
                  <a:srgbClr val="FFFF00"/>
                </a:solidFill>
              </a:rPr>
              <a:t>рухового</a:t>
            </a:r>
            <a:r>
              <a:rPr lang="ru-RU" sz="2400" dirty="0">
                <a:solidFill>
                  <a:srgbClr val="FFFF00"/>
                </a:solidFill>
              </a:rPr>
              <a:t> </a:t>
            </a:r>
            <a:r>
              <a:rPr lang="ru-RU" sz="2400" dirty="0" err="1">
                <a:solidFill>
                  <a:srgbClr val="FFFF00"/>
                </a:solidFill>
              </a:rPr>
              <a:t>апарату</a:t>
            </a:r>
            <a:r>
              <a:rPr lang="ru-RU" sz="2400" dirty="0">
                <a:solidFill>
                  <a:srgbClr val="FFFF00"/>
                </a:solidFill>
              </a:rPr>
              <a:t> при ДТП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1412776"/>
            <a:ext cx="8352928" cy="49244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ru-RU" sz="2400" dirty="0">
                <a:solidFill>
                  <a:srgbClr val="FFFF00"/>
                </a:solidFill>
              </a:rPr>
              <a:t>•	Час та </a:t>
            </a:r>
            <a:r>
              <a:rPr lang="ru-RU" sz="2400" dirty="0" err="1">
                <a:solidFill>
                  <a:srgbClr val="FFFF00"/>
                </a:solidFill>
              </a:rPr>
              <a:t>місце</a:t>
            </a:r>
            <a:r>
              <a:rPr lang="ru-RU" sz="2400" dirty="0">
                <a:solidFill>
                  <a:srgbClr val="FFFF00"/>
                </a:solidFill>
              </a:rPr>
              <a:t> ДТП, </a:t>
            </a:r>
            <a:r>
              <a:rPr lang="ru-RU" sz="2400" dirty="0" err="1">
                <a:solidFill>
                  <a:srgbClr val="FFFF00"/>
                </a:solidFill>
              </a:rPr>
              <a:t>категорія</a:t>
            </a:r>
            <a:r>
              <a:rPr lang="ru-RU" sz="2400" dirty="0">
                <a:solidFill>
                  <a:srgbClr val="FFFF00"/>
                </a:solidFill>
              </a:rPr>
              <a:t> </a:t>
            </a:r>
            <a:r>
              <a:rPr lang="ru-RU" sz="2400" dirty="0" err="1">
                <a:solidFill>
                  <a:srgbClr val="FFFF00"/>
                </a:solidFill>
              </a:rPr>
              <a:t>постраждалих</a:t>
            </a:r>
            <a:r>
              <a:rPr lang="ru-RU" sz="2400" dirty="0">
                <a:solidFill>
                  <a:srgbClr val="FFFF00"/>
                </a:solidFill>
              </a:rPr>
              <a:t> у ДТП (</a:t>
            </a:r>
            <a:r>
              <a:rPr lang="ru-RU" sz="2400" dirty="0" err="1">
                <a:solidFill>
                  <a:srgbClr val="FFFF00"/>
                </a:solidFill>
              </a:rPr>
              <a:t>водій,пасажир,пішохід</a:t>
            </a:r>
            <a:r>
              <a:rPr lang="ru-RU" sz="2400" dirty="0">
                <a:solidFill>
                  <a:srgbClr val="FFFF00"/>
                </a:solidFill>
              </a:rPr>
              <a:t>)</a:t>
            </a:r>
          </a:p>
          <a:p>
            <a:pPr>
              <a:spcAft>
                <a:spcPts val="1200"/>
              </a:spcAft>
            </a:pPr>
            <a:r>
              <a:rPr lang="ru-RU" sz="2400" dirty="0">
                <a:solidFill>
                  <a:srgbClr val="FFFF00"/>
                </a:solidFill>
              </a:rPr>
              <a:t>•	</a:t>
            </a:r>
            <a:r>
              <a:rPr lang="ru-RU" sz="2400" dirty="0" err="1">
                <a:solidFill>
                  <a:srgbClr val="FFFF00"/>
                </a:solidFill>
              </a:rPr>
              <a:t>Термін</a:t>
            </a:r>
            <a:r>
              <a:rPr lang="ru-RU" sz="2400" dirty="0">
                <a:solidFill>
                  <a:srgbClr val="FFFF00"/>
                </a:solidFill>
              </a:rPr>
              <a:t> початку та </a:t>
            </a:r>
            <a:r>
              <a:rPr lang="ru-RU" sz="2400" dirty="0" err="1">
                <a:solidFill>
                  <a:srgbClr val="FFFF00"/>
                </a:solidFill>
              </a:rPr>
              <a:t>рівень</a:t>
            </a:r>
            <a:r>
              <a:rPr lang="ru-RU" sz="2400" dirty="0">
                <a:solidFill>
                  <a:srgbClr val="FFFF00"/>
                </a:solidFill>
              </a:rPr>
              <a:t> (ким </a:t>
            </a:r>
            <a:r>
              <a:rPr lang="ru-RU" sz="2400" dirty="0" err="1">
                <a:solidFill>
                  <a:srgbClr val="FFFF00"/>
                </a:solidFill>
              </a:rPr>
              <a:t>надана</a:t>
            </a:r>
            <a:r>
              <a:rPr lang="ru-RU" sz="2400" dirty="0">
                <a:solidFill>
                  <a:srgbClr val="FFFF00"/>
                </a:solidFill>
              </a:rPr>
              <a:t>) </a:t>
            </a:r>
            <a:r>
              <a:rPr lang="ru-RU" sz="2400" dirty="0" err="1">
                <a:solidFill>
                  <a:srgbClr val="FFFF00"/>
                </a:solidFill>
              </a:rPr>
              <a:t>першої</a:t>
            </a:r>
            <a:r>
              <a:rPr lang="ru-RU" sz="2400" dirty="0">
                <a:solidFill>
                  <a:srgbClr val="FFFF00"/>
                </a:solidFill>
              </a:rPr>
              <a:t>, та </a:t>
            </a:r>
            <a:r>
              <a:rPr lang="ru-RU" sz="2400" dirty="0" err="1">
                <a:solidFill>
                  <a:srgbClr val="FFFF00"/>
                </a:solidFill>
              </a:rPr>
              <a:t>першої</a:t>
            </a:r>
            <a:r>
              <a:rPr lang="ru-RU" sz="2400" dirty="0">
                <a:solidFill>
                  <a:srgbClr val="FFFF00"/>
                </a:solidFill>
              </a:rPr>
              <a:t> </a:t>
            </a:r>
            <a:r>
              <a:rPr lang="ru-RU" sz="2400" dirty="0" err="1">
                <a:solidFill>
                  <a:srgbClr val="FFFF00"/>
                </a:solidFill>
              </a:rPr>
              <a:t>медичної</a:t>
            </a:r>
            <a:r>
              <a:rPr lang="ru-RU" sz="2400" dirty="0">
                <a:solidFill>
                  <a:srgbClr val="FFFF00"/>
                </a:solidFill>
              </a:rPr>
              <a:t> </a:t>
            </a:r>
            <a:r>
              <a:rPr lang="ru-RU" sz="2400" dirty="0" err="1">
                <a:solidFill>
                  <a:srgbClr val="FFFF00"/>
                </a:solidFill>
              </a:rPr>
              <a:t>допомоги</a:t>
            </a:r>
            <a:r>
              <a:rPr lang="ru-RU" sz="2400" dirty="0">
                <a:solidFill>
                  <a:srgbClr val="FFFF00"/>
                </a:solidFill>
              </a:rPr>
              <a:t> </a:t>
            </a:r>
            <a:r>
              <a:rPr lang="ru-RU" sz="2400" dirty="0" err="1">
                <a:solidFill>
                  <a:srgbClr val="FFFF00"/>
                </a:solidFill>
              </a:rPr>
              <a:t>постраждалим</a:t>
            </a:r>
            <a:r>
              <a:rPr lang="ru-RU" sz="2400" dirty="0">
                <a:solidFill>
                  <a:srgbClr val="FFFF00"/>
                </a:solidFill>
              </a:rPr>
              <a:t> </a:t>
            </a:r>
            <a:r>
              <a:rPr lang="ru-RU" sz="2400" dirty="0" err="1">
                <a:solidFill>
                  <a:srgbClr val="FFFF00"/>
                </a:solidFill>
              </a:rPr>
              <a:t>від</a:t>
            </a:r>
            <a:r>
              <a:rPr lang="ru-RU" sz="2400" dirty="0">
                <a:solidFill>
                  <a:srgbClr val="FFFF00"/>
                </a:solidFill>
              </a:rPr>
              <a:t> моменту </a:t>
            </a:r>
            <a:r>
              <a:rPr lang="ru-RU" sz="2400" dirty="0" err="1">
                <a:solidFill>
                  <a:srgbClr val="FFFF00"/>
                </a:solidFill>
              </a:rPr>
              <a:t>травми</a:t>
            </a:r>
            <a:r>
              <a:rPr lang="ru-RU" sz="2400" dirty="0">
                <a:solidFill>
                  <a:srgbClr val="FFFF00"/>
                </a:solidFill>
              </a:rPr>
              <a:t>.</a:t>
            </a:r>
          </a:p>
          <a:p>
            <a:pPr>
              <a:spcAft>
                <a:spcPts val="1200"/>
              </a:spcAft>
            </a:pPr>
            <a:r>
              <a:rPr lang="ru-RU" sz="2400" dirty="0">
                <a:solidFill>
                  <a:srgbClr val="FFFF00"/>
                </a:solidFill>
              </a:rPr>
              <a:t>•	</a:t>
            </a:r>
            <a:r>
              <a:rPr lang="ru-RU" sz="2400" dirty="0" err="1">
                <a:solidFill>
                  <a:srgbClr val="FFFF00"/>
                </a:solidFill>
              </a:rPr>
              <a:t>Попередній</a:t>
            </a:r>
            <a:r>
              <a:rPr lang="ru-RU" sz="2400" dirty="0">
                <a:solidFill>
                  <a:srgbClr val="FFFF00"/>
                </a:solidFill>
              </a:rPr>
              <a:t> </a:t>
            </a:r>
            <a:r>
              <a:rPr lang="ru-RU" sz="2400" dirty="0" err="1">
                <a:solidFill>
                  <a:srgbClr val="FFFF00"/>
                </a:solidFill>
              </a:rPr>
              <a:t>діагноз</a:t>
            </a:r>
            <a:r>
              <a:rPr lang="ru-RU" sz="2400" dirty="0">
                <a:solidFill>
                  <a:srgbClr val="FFFF00"/>
                </a:solidFill>
              </a:rPr>
              <a:t> та вид </a:t>
            </a:r>
            <a:r>
              <a:rPr lang="ru-RU" sz="2400" dirty="0" err="1">
                <a:solidFill>
                  <a:srgbClr val="FFFF00"/>
                </a:solidFill>
              </a:rPr>
              <a:t>транспортної</a:t>
            </a:r>
            <a:r>
              <a:rPr lang="ru-RU" sz="2400" dirty="0">
                <a:solidFill>
                  <a:srgbClr val="FFFF00"/>
                </a:solidFill>
              </a:rPr>
              <a:t> </a:t>
            </a:r>
            <a:r>
              <a:rPr lang="ru-RU" sz="2400" dirty="0" err="1">
                <a:solidFill>
                  <a:srgbClr val="FFFF00"/>
                </a:solidFill>
              </a:rPr>
              <a:t>іммобілізації</a:t>
            </a:r>
            <a:r>
              <a:rPr lang="ru-RU" sz="2400" dirty="0">
                <a:solidFill>
                  <a:srgbClr val="FFFF00"/>
                </a:solidFill>
              </a:rPr>
              <a:t>.</a:t>
            </a:r>
          </a:p>
          <a:p>
            <a:pPr>
              <a:spcAft>
                <a:spcPts val="1200"/>
              </a:spcAft>
            </a:pPr>
            <a:r>
              <a:rPr lang="ru-RU" sz="2400" dirty="0">
                <a:solidFill>
                  <a:srgbClr val="FFFF00"/>
                </a:solidFill>
              </a:rPr>
              <a:t>•	</a:t>
            </a:r>
            <a:r>
              <a:rPr lang="ru-RU" sz="2400" dirty="0" err="1">
                <a:solidFill>
                  <a:srgbClr val="FFFF00"/>
                </a:solidFill>
              </a:rPr>
              <a:t>Маршрути</a:t>
            </a:r>
            <a:r>
              <a:rPr lang="ru-RU" sz="2400" dirty="0">
                <a:solidFill>
                  <a:srgbClr val="FFFF00"/>
                </a:solidFill>
              </a:rPr>
              <a:t> </a:t>
            </a:r>
            <a:r>
              <a:rPr lang="ru-RU" sz="2400" dirty="0" err="1">
                <a:solidFill>
                  <a:srgbClr val="FFFF00"/>
                </a:solidFill>
              </a:rPr>
              <a:t>транспортування</a:t>
            </a:r>
            <a:r>
              <a:rPr lang="ru-RU" sz="2400" dirty="0">
                <a:solidFill>
                  <a:srgbClr val="FFFF00"/>
                </a:solidFill>
              </a:rPr>
              <a:t> </a:t>
            </a:r>
            <a:r>
              <a:rPr lang="ru-RU" sz="2400" dirty="0" err="1">
                <a:solidFill>
                  <a:srgbClr val="FFFF00"/>
                </a:solidFill>
              </a:rPr>
              <a:t>постраждалих</a:t>
            </a:r>
            <a:r>
              <a:rPr lang="ru-RU" sz="2400" dirty="0">
                <a:solidFill>
                  <a:srgbClr val="FFFF00"/>
                </a:solidFill>
              </a:rPr>
              <a:t>. </a:t>
            </a:r>
          </a:p>
          <a:p>
            <a:pPr>
              <a:spcAft>
                <a:spcPts val="1200"/>
              </a:spcAft>
            </a:pPr>
            <a:r>
              <a:rPr lang="ru-RU" sz="2400" dirty="0">
                <a:solidFill>
                  <a:srgbClr val="FFFF00"/>
                </a:solidFill>
              </a:rPr>
              <a:t>•	Характер </a:t>
            </a:r>
            <a:r>
              <a:rPr lang="ru-RU" sz="2400" dirty="0" err="1">
                <a:solidFill>
                  <a:srgbClr val="FFFF00"/>
                </a:solidFill>
              </a:rPr>
              <a:t>надання</a:t>
            </a:r>
            <a:r>
              <a:rPr lang="ru-RU" sz="2400" dirty="0">
                <a:solidFill>
                  <a:srgbClr val="FFFF00"/>
                </a:solidFill>
              </a:rPr>
              <a:t> </a:t>
            </a:r>
            <a:r>
              <a:rPr lang="ru-RU" sz="2400" dirty="0" err="1">
                <a:solidFill>
                  <a:srgbClr val="FFFF00"/>
                </a:solidFill>
              </a:rPr>
              <a:t>медичної</a:t>
            </a:r>
            <a:r>
              <a:rPr lang="ru-RU" sz="2400" dirty="0">
                <a:solidFill>
                  <a:srgbClr val="FFFF00"/>
                </a:solidFill>
              </a:rPr>
              <a:t> </a:t>
            </a:r>
            <a:r>
              <a:rPr lang="ru-RU" sz="2400" dirty="0" err="1">
                <a:solidFill>
                  <a:srgbClr val="FFFF00"/>
                </a:solidFill>
              </a:rPr>
              <a:t>допомоги</a:t>
            </a:r>
            <a:r>
              <a:rPr lang="ru-RU" sz="2400" dirty="0">
                <a:solidFill>
                  <a:srgbClr val="FFFF00"/>
                </a:solidFill>
              </a:rPr>
              <a:t> в </a:t>
            </a:r>
            <a:r>
              <a:rPr lang="ru-RU" sz="2400" dirty="0" err="1">
                <a:solidFill>
                  <a:srgbClr val="FFFF00"/>
                </a:solidFill>
              </a:rPr>
              <a:t>лікувальному</a:t>
            </a:r>
            <a:r>
              <a:rPr lang="ru-RU" sz="2400" dirty="0">
                <a:solidFill>
                  <a:srgbClr val="FFFF00"/>
                </a:solidFill>
              </a:rPr>
              <a:t> </a:t>
            </a:r>
            <a:r>
              <a:rPr lang="ru-RU" sz="2400" dirty="0" err="1">
                <a:solidFill>
                  <a:srgbClr val="FFFF00"/>
                </a:solidFill>
              </a:rPr>
              <a:t>закладі</a:t>
            </a:r>
            <a:r>
              <a:rPr lang="ru-RU" sz="2400" dirty="0">
                <a:solidFill>
                  <a:srgbClr val="FFFF00"/>
                </a:solidFill>
              </a:rPr>
              <a:t>. </a:t>
            </a:r>
          </a:p>
          <a:p>
            <a:pPr>
              <a:spcAft>
                <a:spcPts val="1200"/>
              </a:spcAft>
            </a:pPr>
            <a:r>
              <a:rPr lang="ru-RU" sz="2400" dirty="0">
                <a:solidFill>
                  <a:srgbClr val="FFFF00"/>
                </a:solidFill>
              </a:rPr>
              <a:t>•	Причини </a:t>
            </a:r>
            <a:r>
              <a:rPr lang="ru-RU" sz="2400" dirty="0" err="1">
                <a:solidFill>
                  <a:srgbClr val="FFFF00"/>
                </a:solidFill>
              </a:rPr>
              <a:t>смерті</a:t>
            </a:r>
            <a:r>
              <a:rPr lang="ru-RU" sz="2400" dirty="0">
                <a:solidFill>
                  <a:srgbClr val="FFFF00"/>
                </a:solidFill>
              </a:rPr>
              <a:t> </a:t>
            </a:r>
            <a:r>
              <a:rPr lang="ru-RU" sz="2400" dirty="0" err="1">
                <a:solidFill>
                  <a:srgbClr val="FFFF00"/>
                </a:solidFill>
              </a:rPr>
              <a:t>постраждалого</a:t>
            </a:r>
            <a:r>
              <a:rPr lang="ru-RU" sz="2400" dirty="0">
                <a:solidFill>
                  <a:srgbClr val="FFFF00"/>
                </a:solidFill>
              </a:rPr>
              <a:t> </a:t>
            </a:r>
            <a:r>
              <a:rPr lang="ru-RU" sz="2400" dirty="0" err="1">
                <a:solidFill>
                  <a:srgbClr val="FFFF00"/>
                </a:solidFill>
              </a:rPr>
              <a:t>згідно</a:t>
            </a:r>
            <a:r>
              <a:rPr lang="ru-RU" sz="2400" dirty="0">
                <a:solidFill>
                  <a:srgbClr val="FFFF00"/>
                </a:solidFill>
              </a:rPr>
              <a:t> </a:t>
            </a:r>
            <a:r>
              <a:rPr lang="ru-RU" sz="2400" dirty="0" err="1">
                <a:solidFill>
                  <a:srgbClr val="FFFF00"/>
                </a:solidFill>
              </a:rPr>
              <a:t>актів</a:t>
            </a:r>
            <a:r>
              <a:rPr lang="ru-RU" sz="2400" dirty="0">
                <a:solidFill>
                  <a:srgbClr val="FFFF00"/>
                </a:solidFill>
              </a:rPr>
              <a:t> </a:t>
            </a:r>
            <a:r>
              <a:rPr lang="ru-RU" sz="2400" dirty="0" err="1">
                <a:solidFill>
                  <a:srgbClr val="FFFF00"/>
                </a:solidFill>
              </a:rPr>
              <a:t>судово-медичної</a:t>
            </a:r>
            <a:r>
              <a:rPr lang="ru-RU" sz="2400" dirty="0">
                <a:solidFill>
                  <a:srgbClr val="FFFF00"/>
                </a:solidFill>
              </a:rPr>
              <a:t> </a:t>
            </a:r>
            <a:r>
              <a:rPr lang="ru-RU" sz="2400" dirty="0" err="1">
                <a:solidFill>
                  <a:srgbClr val="FFFF00"/>
                </a:solidFill>
              </a:rPr>
              <a:t>експертизи</a:t>
            </a:r>
            <a:r>
              <a:rPr lang="ru-RU" sz="2400" dirty="0">
                <a:solidFill>
                  <a:srgbClr val="FFFF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3645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 err="1" smtClean="0">
                <a:solidFill>
                  <a:srgbClr val="FFFF00"/>
                </a:solidFill>
                <a:effectLst/>
              </a:rPr>
              <a:t>Надання</a:t>
            </a:r>
            <a:r>
              <a:rPr lang="ru-RU" sz="2400" dirty="0" smtClean="0">
                <a:solidFill>
                  <a:srgbClr val="FFFF00"/>
                </a:solidFill>
                <a:effectLst/>
              </a:rPr>
              <a:t> </a:t>
            </a:r>
            <a:r>
              <a:rPr lang="ru-RU" sz="2400" dirty="0" err="1">
                <a:solidFill>
                  <a:srgbClr val="FFFF00"/>
                </a:solidFill>
                <a:effectLst/>
              </a:rPr>
              <a:t>постраждалим</a:t>
            </a:r>
            <a:r>
              <a:rPr lang="ru-RU" sz="2400" dirty="0">
                <a:solidFill>
                  <a:srgbClr val="FFFF00"/>
                </a:solidFill>
                <a:effectLst/>
              </a:rPr>
              <a:t> у </a:t>
            </a:r>
            <a:r>
              <a:rPr lang="ru-RU" sz="2400" dirty="0" err="1">
                <a:solidFill>
                  <a:srgbClr val="FFFF00"/>
                </a:solidFill>
                <a:effectLst/>
              </a:rPr>
              <a:t>дорожньо-транспортних</a:t>
            </a:r>
            <a:r>
              <a:rPr lang="ru-RU" sz="2400" dirty="0">
                <a:solidFill>
                  <a:srgbClr val="FFFF00"/>
                </a:solidFill>
                <a:effectLst/>
              </a:rPr>
              <a:t> </a:t>
            </a:r>
            <a:r>
              <a:rPr lang="ru-RU" sz="2400" dirty="0" err="1">
                <a:solidFill>
                  <a:srgbClr val="FFFF00"/>
                </a:solidFill>
                <a:effectLst/>
              </a:rPr>
              <a:t>пригодах</a:t>
            </a:r>
            <a:r>
              <a:rPr lang="ru-RU" sz="2400" dirty="0">
                <a:solidFill>
                  <a:srgbClr val="FFFF00"/>
                </a:solidFill>
                <a:effectLst/>
              </a:rPr>
              <a:t> </a:t>
            </a:r>
            <a:r>
              <a:rPr lang="ru-RU" sz="2400" dirty="0" err="1">
                <a:solidFill>
                  <a:srgbClr val="FFFF00"/>
                </a:solidFill>
                <a:effectLst/>
              </a:rPr>
              <a:t>першої</a:t>
            </a:r>
            <a:r>
              <a:rPr lang="ru-RU" sz="2400" dirty="0">
                <a:solidFill>
                  <a:srgbClr val="FFFF00"/>
                </a:solidFill>
                <a:effectLst/>
              </a:rPr>
              <a:t> </a:t>
            </a:r>
            <a:r>
              <a:rPr lang="ru-RU" sz="2400" dirty="0" err="1">
                <a:solidFill>
                  <a:srgbClr val="FFFF00"/>
                </a:solidFill>
                <a:effectLst/>
              </a:rPr>
              <a:t>долікарської</a:t>
            </a:r>
            <a:r>
              <a:rPr lang="ru-RU" sz="2400" dirty="0">
                <a:solidFill>
                  <a:srgbClr val="FFFF00"/>
                </a:solidFill>
                <a:effectLst/>
              </a:rPr>
              <a:t> </a:t>
            </a:r>
            <a:r>
              <a:rPr lang="ru-RU" sz="2400" dirty="0" err="1">
                <a:solidFill>
                  <a:srgbClr val="FFFF00"/>
                </a:solidFill>
                <a:effectLst/>
              </a:rPr>
              <a:t>медичної</a:t>
            </a:r>
            <a:r>
              <a:rPr lang="ru-RU" sz="2400" dirty="0">
                <a:solidFill>
                  <a:srgbClr val="FFFF00"/>
                </a:solidFill>
                <a:effectLst/>
              </a:rPr>
              <a:t> </a:t>
            </a:r>
            <a:r>
              <a:rPr lang="ru-RU" sz="2400" dirty="0" err="1">
                <a:solidFill>
                  <a:srgbClr val="FFFF00"/>
                </a:solidFill>
                <a:effectLst/>
              </a:rPr>
              <a:t>допомоги</a:t>
            </a:r>
            <a:r>
              <a:rPr lang="ru-RU" sz="2400" dirty="0">
                <a:solidFill>
                  <a:srgbClr val="FFFF00"/>
                </a:solidFill>
                <a:effectLst/>
              </a:rPr>
              <a:t>.</a:t>
            </a:r>
            <a:endParaRPr lang="uk-UA" sz="24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952207107"/>
              </p:ext>
            </p:extLst>
          </p:nvPr>
        </p:nvGraphicFramePr>
        <p:xfrm>
          <a:off x="467544" y="1340768"/>
          <a:ext cx="8219257" cy="3744415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065920"/>
                <a:gridCol w="978381"/>
                <a:gridCol w="1095100"/>
                <a:gridCol w="1216968"/>
                <a:gridCol w="1094242"/>
                <a:gridCol w="912298"/>
                <a:gridCol w="963790"/>
                <a:gridCol w="892558"/>
              </a:tblGrid>
              <a:tr h="8505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rgbClr val="FFFF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uk-UA" sz="1400" dirty="0">
                        <a:solidFill>
                          <a:srgbClr val="FFFF99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 err="1">
                          <a:solidFill>
                            <a:srgbClr val="FFFF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Мото-</a:t>
                      </a:r>
                      <a:endParaRPr lang="uk-UA" sz="1400" dirty="0">
                        <a:solidFill>
                          <a:srgbClr val="FFFF99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 err="1">
                          <a:solidFill>
                            <a:srgbClr val="FFFF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цикліст</a:t>
                      </a:r>
                      <a:endParaRPr lang="uk-UA" sz="1400" dirty="0">
                        <a:solidFill>
                          <a:srgbClr val="FFFF99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 err="1">
                          <a:solidFill>
                            <a:srgbClr val="FFFF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Авто-</a:t>
                      </a:r>
                      <a:endParaRPr lang="uk-UA" sz="1400" dirty="0">
                        <a:solidFill>
                          <a:srgbClr val="FFFF99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 err="1">
                          <a:solidFill>
                            <a:srgbClr val="FFFF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мобіліст</a:t>
                      </a:r>
                      <a:endParaRPr lang="uk-UA" sz="1400" dirty="0">
                        <a:solidFill>
                          <a:srgbClr val="FFFF99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 err="1">
                          <a:solidFill>
                            <a:srgbClr val="FFFF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Вело-</a:t>
                      </a:r>
                      <a:endParaRPr lang="uk-UA" sz="1400" dirty="0">
                        <a:solidFill>
                          <a:srgbClr val="FFFF99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 err="1">
                          <a:solidFill>
                            <a:srgbClr val="FFFF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сипедист</a:t>
                      </a:r>
                      <a:endParaRPr lang="uk-UA" sz="1400" dirty="0">
                        <a:solidFill>
                          <a:srgbClr val="FFFF99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rgbClr val="FFFF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Інші засоби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 err="1">
                          <a:solidFill>
                            <a:srgbClr val="FFFF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пе-ння</a:t>
                      </a:r>
                      <a:endParaRPr lang="uk-UA" sz="1400" dirty="0">
                        <a:solidFill>
                          <a:srgbClr val="FFFF99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 err="1">
                          <a:solidFill>
                            <a:srgbClr val="FFFF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Пере-хожі</a:t>
                      </a:r>
                      <a:endParaRPr lang="uk-UA" sz="1400" dirty="0">
                        <a:solidFill>
                          <a:srgbClr val="FFFF99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rgbClr val="FFFF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 </a:t>
                      </a:r>
                      <a:r>
                        <a:rPr lang="uk-UA" sz="1400" dirty="0" err="1">
                          <a:solidFill>
                            <a:srgbClr val="FFFF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вказа-но</a:t>
                      </a:r>
                      <a:endParaRPr lang="uk-UA" sz="1400" dirty="0">
                        <a:solidFill>
                          <a:srgbClr val="FFFF99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solidFill>
                            <a:srgbClr val="FFFF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Всього</a:t>
                      </a:r>
                      <a:endParaRPr lang="uk-UA" sz="1400" dirty="0">
                        <a:solidFill>
                          <a:srgbClr val="FFFF99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886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FFFF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Перехо-жі </a:t>
                      </a:r>
                      <a:endParaRPr lang="uk-UA" sz="1400">
                        <a:solidFill>
                          <a:srgbClr val="FFFF99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rgbClr val="FFFF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uk-UA" sz="1400" dirty="0">
                        <a:solidFill>
                          <a:srgbClr val="FFFF99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rgbClr val="FFFF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uk-UA" sz="1400" dirty="0">
                        <a:solidFill>
                          <a:srgbClr val="FFFF99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FFFF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uk-UA" sz="1400">
                        <a:solidFill>
                          <a:srgbClr val="FFFF99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FFFF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uk-UA" sz="1400">
                        <a:solidFill>
                          <a:srgbClr val="FFFF99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FFFF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</a:t>
                      </a:r>
                      <a:endParaRPr lang="uk-UA" sz="1400">
                        <a:solidFill>
                          <a:srgbClr val="FFFF99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rgbClr val="FFFF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uk-UA" sz="1400" dirty="0">
                        <a:solidFill>
                          <a:srgbClr val="FFFF99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FFFF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41</a:t>
                      </a:r>
                      <a:endParaRPr lang="uk-UA" sz="1400">
                        <a:solidFill>
                          <a:srgbClr val="FFFF99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20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FFFF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Родичі   </a:t>
                      </a:r>
                      <a:endParaRPr lang="uk-UA" sz="1400">
                        <a:solidFill>
                          <a:srgbClr val="FFFF99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rgbClr val="FFFF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uk-UA" sz="1400" dirty="0">
                        <a:solidFill>
                          <a:srgbClr val="FFFF99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rgbClr val="FFFF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uk-UA" sz="1400" dirty="0">
                        <a:solidFill>
                          <a:srgbClr val="FFFF99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rgbClr val="FFFF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uk-UA" sz="1400" dirty="0">
                        <a:solidFill>
                          <a:srgbClr val="FFFF99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FFFF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uk-UA" sz="1400">
                        <a:solidFill>
                          <a:srgbClr val="FFFF99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FFFF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uk-UA" sz="1400">
                        <a:solidFill>
                          <a:srgbClr val="FFFF99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rgbClr val="FFFF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uk-UA" sz="1400" dirty="0">
                        <a:solidFill>
                          <a:srgbClr val="FFFF99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FFFF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uk-UA" sz="1400">
                        <a:solidFill>
                          <a:srgbClr val="FFFF99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20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FFFF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Водії   </a:t>
                      </a:r>
                      <a:endParaRPr lang="uk-UA" sz="1400">
                        <a:solidFill>
                          <a:srgbClr val="FFFF99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FFFF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uk-UA" sz="1400">
                        <a:solidFill>
                          <a:srgbClr val="FFFF99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rgbClr val="FFFF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uk-UA" sz="1400" dirty="0">
                        <a:solidFill>
                          <a:srgbClr val="FFFF99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rgbClr val="FFFF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uk-UA" sz="1400" dirty="0">
                        <a:solidFill>
                          <a:srgbClr val="FFFF99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FFFF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uk-UA" sz="1400">
                        <a:solidFill>
                          <a:srgbClr val="FFFF99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FFFF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49</a:t>
                      </a:r>
                      <a:endParaRPr lang="uk-UA" sz="1400">
                        <a:solidFill>
                          <a:srgbClr val="FFFF99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rgbClr val="FFFF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uk-UA" sz="1400" dirty="0">
                        <a:solidFill>
                          <a:srgbClr val="FFFF99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rgbClr val="FFFF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57</a:t>
                      </a:r>
                      <a:endParaRPr lang="uk-UA" sz="1400" dirty="0">
                        <a:solidFill>
                          <a:srgbClr val="FFFF99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20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rgbClr val="FFFF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ШМД   </a:t>
                      </a:r>
                      <a:endParaRPr lang="uk-UA" sz="1400" dirty="0">
                        <a:solidFill>
                          <a:srgbClr val="FFFF99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FFFF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uk-UA" sz="1400">
                        <a:solidFill>
                          <a:srgbClr val="FFFF99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rgbClr val="66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</a:t>
                      </a:r>
                      <a:endParaRPr lang="uk-UA" sz="1400" dirty="0">
                        <a:solidFill>
                          <a:srgbClr val="66FFFF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FFFF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uk-UA" sz="1400">
                        <a:solidFill>
                          <a:srgbClr val="FFFF99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FFFF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uk-UA" sz="1400">
                        <a:solidFill>
                          <a:srgbClr val="FFFF99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rgbClr val="66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97</a:t>
                      </a:r>
                      <a:endParaRPr lang="uk-UA" sz="1400" dirty="0">
                        <a:solidFill>
                          <a:srgbClr val="66FFFF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FFFF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uk-UA" sz="1400">
                        <a:solidFill>
                          <a:srgbClr val="FFFF99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rgbClr val="66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138</a:t>
                      </a:r>
                      <a:endParaRPr lang="uk-UA" sz="1400" dirty="0">
                        <a:solidFill>
                          <a:srgbClr val="66FFFF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00"/>
                    </a:solidFill>
                  </a:tcPr>
                </a:tc>
              </a:tr>
              <a:tr h="5886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FFFF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FFFF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надано   </a:t>
                      </a:r>
                      <a:endParaRPr lang="uk-UA" sz="1400">
                        <a:solidFill>
                          <a:srgbClr val="FFFF99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FFFF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uk-UA" sz="1400">
                        <a:solidFill>
                          <a:srgbClr val="FFFF99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FFFF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uk-UA" sz="1400">
                        <a:solidFill>
                          <a:srgbClr val="FFFF99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rgbClr val="FFFF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uk-UA" sz="1400" dirty="0">
                        <a:solidFill>
                          <a:srgbClr val="FFFF99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rgbClr val="FFFF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uk-UA" sz="1400" dirty="0">
                        <a:solidFill>
                          <a:srgbClr val="FFFF99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FFFF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uk-UA" sz="1400">
                        <a:solidFill>
                          <a:srgbClr val="FFFF99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FFFF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uk-UA" sz="1400">
                        <a:solidFill>
                          <a:srgbClr val="FFFF99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rgbClr val="66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uk-UA" sz="1400" dirty="0">
                        <a:solidFill>
                          <a:srgbClr val="66FFFF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00"/>
                    </a:solidFill>
                  </a:tcPr>
                </a:tc>
              </a:tr>
              <a:tr h="5886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FFFF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 вказано   </a:t>
                      </a:r>
                      <a:endParaRPr lang="uk-UA" sz="1400">
                        <a:solidFill>
                          <a:srgbClr val="FFFF99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FFFF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uk-UA" sz="1400">
                        <a:solidFill>
                          <a:srgbClr val="FFFF99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FFFF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uk-UA" sz="1400">
                        <a:solidFill>
                          <a:srgbClr val="FFFF99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FFFF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uk-UA" sz="1400">
                        <a:solidFill>
                          <a:srgbClr val="FFFF99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rgbClr val="FFFF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uk-UA" sz="1400" dirty="0">
                        <a:solidFill>
                          <a:srgbClr val="FFFF99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rgbClr val="FFFF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uk-UA" sz="1400" dirty="0">
                        <a:solidFill>
                          <a:srgbClr val="FFFF99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rgbClr val="FFFF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uk-UA" sz="1400" dirty="0">
                        <a:solidFill>
                          <a:srgbClr val="FFFF99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rgbClr val="66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uk-UA" sz="1400" dirty="0">
                        <a:solidFill>
                          <a:srgbClr val="66FFFF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00"/>
                    </a:solidFill>
                  </a:tcPr>
                </a:tc>
              </a:tr>
              <a:tr h="2820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FFFF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Всього</a:t>
                      </a:r>
                      <a:endParaRPr lang="uk-UA" sz="1400">
                        <a:solidFill>
                          <a:srgbClr val="FFFF99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rgbClr val="FFFF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uk-UA" sz="1400" dirty="0">
                        <a:solidFill>
                          <a:srgbClr val="FFFF99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FFFF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58</a:t>
                      </a:r>
                      <a:endParaRPr lang="uk-UA" sz="1400">
                        <a:solidFill>
                          <a:srgbClr val="FFFF99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rgbClr val="FFFF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uk-UA" sz="1400" dirty="0">
                        <a:solidFill>
                          <a:srgbClr val="FFFF99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FFFF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uk-UA" sz="1400">
                        <a:solidFill>
                          <a:srgbClr val="FFFF99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FFFF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</a:t>
                      </a:r>
                      <a:endParaRPr lang="uk-UA" sz="1400">
                        <a:solidFill>
                          <a:srgbClr val="FFFF99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rgbClr val="FFFF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uk-UA" sz="1400" dirty="0">
                        <a:solidFill>
                          <a:srgbClr val="FFFF99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rgbClr val="FFFF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281</a:t>
                      </a:r>
                      <a:endParaRPr lang="uk-UA" sz="1400" dirty="0">
                        <a:solidFill>
                          <a:srgbClr val="FFFF99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539552" y="5229200"/>
            <a:ext cx="814724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FFFF00"/>
                </a:solidFill>
              </a:rPr>
              <a:t> У 48,3 </a:t>
            </a:r>
            <a:r>
              <a:rPr lang="ru-RU" dirty="0">
                <a:solidFill>
                  <a:srgbClr val="FFFF00"/>
                </a:solidFill>
              </a:rPr>
              <a:t>% </a:t>
            </a:r>
            <a:r>
              <a:rPr lang="ru-RU" dirty="0" err="1">
                <a:solidFill>
                  <a:srgbClr val="FFFF00"/>
                </a:solidFill>
              </a:rPr>
              <a:t>випадків</a:t>
            </a:r>
            <a:r>
              <a:rPr lang="ru-RU" dirty="0">
                <a:solidFill>
                  <a:srgbClr val="FFFF00"/>
                </a:solidFill>
              </a:rPr>
              <a:t> вона </a:t>
            </a:r>
            <a:r>
              <a:rPr lang="ru-RU" dirty="0" err="1">
                <a:solidFill>
                  <a:srgbClr val="FFFF00"/>
                </a:solidFill>
              </a:rPr>
              <a:t>була</a:t>
            </a:r>
            <a:r>
              <a:rPr lang="ru-RU" dirty="0">
                <a:solidFill>
                  <a:srgbClr val="FFFF00"/>
                </a:solidFill>
              </a:rPr>
              <a:t> </a:t>
            </a:r>
            <a:r>
              <a:rPr lang="ru-RU" dirty="0" err="1">
                <a:solidFill>
                  <a:srgbClr val="FFFF00"/>
                </a:solidFill>
              </a:rPr>
              <a:t>надана</a:t>
            </a:r>
            <a:r>
              <a:rPr lang="ru-RU" dirty="0">
                <a:solidFill>
                  <a:srgbClr val="FFFF00"/>
                </a:solidFill>
              </a:rPr>
              <a:t> </a:t>
            </a:r>
            <a:r>
              <a:rPr lang="ru-RU" dirty="0" err="1">
                <a:solidFill>
                  <a:srgbClr val="FFFF00"/>
                </a:solidFill>
              </a:rPr>
              <a:t>тільки</a:t>
            </a:r>
            <a:r>
              <a:rPr lang="ru-RU" dirty="0">
                <a:solidFill>
                  <a:srgbClr val="FFFF00"/>
                </a:solidFill>
              </a:rPr>
              <a:t> </a:t>
            </a:r>
            <a:r>
              <a:rPr lang="ru-RU" dirty="0" err="1">
                <a:solidFill>
                  <a:srgbClr val="FFFF00"/>
                </a:solidFill>
              </a:rPr>
              <a:t>працівниками</a:t>
            </a:r>
            <a:r>
              <a:rPr lang="ru-RU" dirty="0">
                <a:solidFill>
                  <a:srgbClr val="FFFF00"/>
                </a:solidFill>
              </a:rPr>
              <a:t> ШМД. У 4,5% </a:t>
            </a:r>
            <a:r>
              <a:rPr lang="ru-RU" dirty="0" err="1">
                <a:solidFill>
                  <a:srgbClr val="FFFF00"/>
                </a:solidFill>
              </a:rPr>
              <a:t>первинна</a:t>
            </a:r>
            <a:r>
              <a:rPr lang="ru-RU" dirty="0">
                <a:solidFill>
                  <a:srgbClr val="FFFF00"/>
                </a:solidFill>
              </a:rPr>
              <a:t> </a:t>
            </a:r>
            <a:r>
              <a:rPr lang="ru-RU" dirty="0" err="1">
                <a:solidFill>
                  <a:srgbClr val="FFFF00"/>
                </a:solidFill>
              </a:rPr>
              <a:t>медична</a:t>
            </a:r>
            <a:r>
              <a:rPr lang="ru-RU" dirty="0">
                <a:solidFill>
                  <a:srgbClr val="FFFF00"/>
                </a:solidFill>
              </a:rPr>
              <a:t> </a:t>
            </a:r>
            <a:r>
              <a:rPr lang="ru-RU" dirty="0" err="1">
                <a:solidFill>
                  <a:srgbClr val="FFFF00"/>
                </a:solidFill>
              </a:rPr>
              <a:t>допомога</a:t>
            </a:r>
            <a:r>
              <a:rPr lang="ru-RU" dirty="0">
                <a:solidFill>
                  <a:srgbClr val="FFFF00"/>
                </a:solidFill>
              </a:rPr>
              <a:t> </a:t>
            </a:r>
            <a:r>
              <a:rPr lang="ru-RU" dirty="0" err="1">
                <a:solidFill>
                  <a:srgbClr val="FFFF00"/>
                </a:solidFill>
              </a:rPr>
              <a:t>взагалі</a:t>
            </a:r>
            <a:r>
              <a:rPr lang="ru-RU" dirty="0">
                <a:solidFill>
                  <a:srgbClr val="FFFF00"/>
                </a:solidFill>
              </a:rPr>
              <a:t> не </a:t>
            </a:r>
            <a:r>
              <a:rPr lang="ru-RU" dirty="0" err="1">
                <a:solidFill>
                  <a:srgbClr val="FFFF00"/>
                </a:solidFill>
              </a:rPr>
              <a:t>надавалася</a:t>
            </a:r>
            <a:r>
              <a:rPr lang="ru-RU" dirty="0">
                <a:solidFill>
                  <a:srgbClr val="FFFF00"/>
                </a:solidFill>
              </a:rPr>
              <a:t>. </a:t>
            </a:r>
            <a:r>
              <a:rPr lang="ru-RU" dirty="0" err="1">
                <a:solidFill>
                  <a:srgbClr val="FFFF00"/>
                </a:solidFill>
              </a:rPr>
              <a:t>Це</a:t>
            </a:r>
            <a:r>
              <a:rPr lang="ru-RU" dirty="0">
                <a:solidFill>
                  <a:srgbClr val="FFFF00"/>
                </a:solidFill>
              </a:rPr>
              <a:t> </a:t>
            </a:r>
            <a:r>
              <a:rPr lang="ru-RU" dirty="0" err="1">
                <a:solidFill>
                  <a:srgbClr val="FFFF00"/>
                </a:solidFill>
              </a:rPr>
              <a:t>свідчить</a:t>
            </a:r>
            <a:r>
              <a:rPr lang="ru-RU" dirty="0">
                <a:solidFill>
                  <a:srgbClr val="FFFF00"/>
                </a:solidFill>
              </a:rPr>
              <a:t> про </a:t>
            </a:r>
            <a:r>
              <a:rPr lang="ru-RU" dirty="0" err="1">
                <a:solidFill>
                  <a:srgbClr val="FFFF00"/>
                </a:solidFill>
              </a:rPr>
              <a:t>низькій</a:t>
            </a:r>
            <a:r>
              <a:rPr lang="ru-RU" dirty="0">
                <a:solidFill>
                  <a:srgbClr val="FFFF00"/>
                </a:solidFill>
              </a:rPr>
              <a:t> </a:t>
            </a:r>
            <a:r>
              <a:rPr lang="ru-RU" dirty="0" err="1">
                <a:solidFill>
                  <a:srgbClr val="FFFF00"/>
                </a:solidFill>
              </a:rPr>
              <a:t>рівень</a:t>
            </a:r>
            <a:r>
              <a:rPr lang="ru-RU" dirty="0">
                <a:solidFill>
                  <a:srgbClr val="FFFF00"/>
                </a:solidFill>
              </a:rPr>
              <a:t> </a:t>
            </a:r>
            <a:r>
              <a:rPr lang="ru-RU" dirty="0" err="1">
                <a:solidFill>
                  <a:srgbClr val="FFFF00"/>
                </a:solidFill>
              </a:rPr>
              <a:t>медичної</a:t>
            </a:r>
            <a:r>
              <a:rPr lang="ru-RU" dirty="0">
                <a:solidFill>
                  <a:srgbClr val="FFFF00"/>
                </a:solidFill>
              </a:rPr>
              <a:t> </a:t>
            </a:r>
            <a:r>
              <a:rPr lang="ru-RU" dirty="0" err="1">
                <a:solidFill>
                  <a:srgbClr val="FFFF00"/>
                </a:solidFill>
              </a:rPr>
              <a:t>підготовки</a:t>
            </a:r>
            <a:r>
              <a:rPr lang="ru-RU" dirty="0">
                <a:solidFill>
                  <a:srgbClr val="FFFF00"/>
                </a:solidFill>
              </a:rPr>
              <a:t> </a:t>
            </a:r>
            <a:r>
              <a:rPr lang="ru-RU" dirty="0" err="1">
                <a:solidFill>
                  <a:srgbClr val="FFFF00"/>
                </a:solidFill>
              </a:rPr>
              <a:t>населення</a:t>
            </a:r>
            <a:r>
              <a:rPr lang="ru-RU" dirty="0">
                <a:solidFill>
                  <a:srgbClr val="FFFF00"/>
                </a:solidFill>
              </a:rPr>
              <a:t>, </a:t>
            </a:r>
            <a:r>
              <a:rPr lang="ru-RU" dirty="0" err="1">
                <a:solidFill>
                  <a:srgbClr val="FFFF00"/>
                </a:solidFill>
              </a:rPr>
              <a:t>навіть</a:t>
            </a:r>
            <a:r>
              <a:rPr lang="ru-RU" dirty="0">
                <a:solidFill>
                  <a:srgbClr val="FFFF00"/>
                </a:solidFill>
              </a:rPr>
              <a:t> такого великого </a:t>
            </a:r>
            <a:r>
              <a:rPr lang="ru-RU" dirty="0" err="1">
                <a:solidFill>
                  <a:srgbClr val="FFFF00"/>
                </a:solidFill>
              </a:rPr>
              <a:t>міста</a:t>
            </a:r>
            <a:r>
              <a:rPr lang="ru-RU" dirty="0">
                <a:solidFill>
                  <a:srgbClr val="FFFF00"/>
                </a:solidFill>
              </a:rPr>
              <a:t> як </a:t>
            </a:r>
            <a:r>
              <a:rPr lang="ru-RU" dirty="0" err="1">
                <a:solidFill>
                  <a:srgbClr val="FFFF00"/>
                </a:solidFill>
              </a:rPr>
              <a:t>Київ</a:t>
            </a:r>
            <a:r>
              <a:rPr lang="ru-RU" dirty="0">
                <a:solidFill>
                  <a:srgbClr val="FFFF00"/>
                </a:solidFill>
              </a:rPr>
              <a:t>. В той же час </a:t>
            </a:r>
            <a:r>
              <a:rPr lang="ru-RU" dirty="0" err="1">
                <a:solidFill>
                  <a:srgbClr val="FFFF00"/>
                </a:solidFill>
              </a:rPr>
              <a:t>надати</a:t>
            </a:r>
            <a:r>
              <a:rPr lang="ru-RU" dirty="0">
                <a:solidFill>
                  <a:srgbClr val="FFFF00"/>
                </a:solidFill>
              </a:rPr>
              <a:t> першу </a:t>
            </a:r>
            <a:r>
              <a:rPr lang="ru-RU" dirty="0" err="1">
                <a:solidFill>
                  <a:srgbClr val="FFFF00"/>
                </a:solidFill>
              </a:rPr>
              <a:t>медичну</a:t>
            </a:r>
            <a:r>
              <a:rPr lang="ru-RU" dirty="0">
                <a:solidFill>
                  <a:srgbClr val="FFFF00"/>
                </a:solidFill>
              </a:rPr>
              <a:t> </a:t>
            </a:r>
            <a:r>
              <a:rPr lang="ru-RU" dirty="0" err="1">
                <a:solidFill>
                  <a:srgbClr val="FFFF00"/>
                </a:solidFill>
              </a:rPr>
              <a:t>допомогу</a:t>
            </a:r>
            <a:r>
              <a:rPr lang="ru-RU" dirty="0">
                <a:solidFill>
                  <a:srgbClr val="FFFF00"/>
                </a:solidFill>
              </a:rPr>
              <a:t> </a:t>
            </a:r>
            <a:r>
              <a:rPr lang="ru-RU" dirty="0" err="1">
                <a:solidFill>
                  <a:srgbClr val="FFFF00"/>
                </a:solidFill>
              </a:rPr>
              <a:t>постраждалим</a:t>
            </a:r>
            <a:r>
              <a:rPr lang="ru-RU" dirty="0">
                <a:solidFill>
                  <a:srgbClr val="FFFF00"/>
                </a:solidFill>
              </a:rPr>
              <a:t>, </a:t>
            </a:r>
            <a:r>
              <a:rPr lang="ru-RU" dirty="0" err="1">
                <a:solidFill>
                  <a:srgbClr val="FFFF00"/>
                </a:solidFill>
              </a:rPr>
              <a:t>які</a:t>
            </a:r>
            <a:r>
              <a:rPr lang="ru-RU" dirty="0">
                <a:solidFill>
                  <a:srgbClr val="FFFF00"/>
                </a:solidFill>
              </a:rPr>
              <a:t> </a:t>
            </a:r>
            <a:r>
              <a:rPr lang="ru-RU" dirty="0" err="1">
                <a:solidFill>
                  <a:srgbClr val="FFFF00"/>
                </a:solidFill>
              </a:rPr>
              <a:t>знаходяться</a:t>
            </a:r>
            <a:r>
              <a:rPr lang="ru-RU" dirty="0">
                <a:solidFill>
                  <a:srgbClr val="FFFF00"/>
                </a:solidFill>
              </a:rPr>
              <a:t> у </a:t>
            </a:r>
            <a:r>
              <a:rPr lang="ru-RU" dirty="0" err="1">
                <a:solidFill>
                  <a:srgbClr val="FFFF00"/>
                </a:solidFill>
              </a:rPr>
              <a:t>автомобілі</a:t>
            </a:r>
            <a:r>
              <a:rPr lang="ru-RU" dirty="0">
                <a:solidFill>
                  <a:srgbClr val="FFFF00"/>
                </a:solidFill>
              </a:rPr>
              <a:t> </a:t>
            </a:r>
            <a:r>
              <a:rPr lang="ru-RU" dirty="0" err="1">
                <a:solidFill>
                  <a:srgbClr val="FFFF00"/>
                </a:solidFill>
              </a:rPr>
              <a:t>значно</a:t>
            </a:r>
            <a:r>
              <a:rPr lang="ru-RU" dirty="0">
                <a:solidFill>
                  <a:srgbClr val="FFFF00"/>
                </a:solidFill>
              </a:rPr>
              <a:t> </a:t>
            </a:r>
            <a:r>
              <a:rPr lang="ru-RU" dirty="0" err="1">
                <a:solidFill>
                  <a:srgbClr val="FFFF00"/>
                </a:solidFill>
              </a:rPr>
              <a:t>важче</a:t>
            </a:r>
            <a:r>
              <a:rPr lang="ru-RU" dirty="0">
                <a:solidFill>
                  <a:srgbClr val="FFFF00"/>
                </a:solidFill>
              </a:rPr>
              <a:t> з </a:t>
            </a:r>
            <a:r>
              <a:rPr lang="ru-RU" dirty="0" err="1">
                <a:solidFill>
                  <a:srgbClr val="FFFF00"/>
                </a:solidFill>
              </a:rPr>
              <a:t>технічної</a:t>
            </a:r>
            <a:r>
              <a:rPr lang="ru-RU" dirty="0">
                <a:solidFill>
                  <a:srgbClr val="FFFF00"/>
                </a:solidFill>
              </a:rPr>
              <a:t> точки </a:t>
            </a:r>
            <a:r>
              <a:rPr lang="ru-RU" dirty="0" err="1">
                <a:solidFill>
                  <a:srgbClr val="FFFF00"/>
                </a:solidFill>
              </a:rPr>
              <a:t>зору</a:t>
            </a:r>
            <a:r>
              <a:rPr lang="ru-RU" dirty="0">
                <a:solidFill>
                  <a:srgbClr val="FFFF00"/>
                </a:solidFill>
              </a:rPr>
              <a:t> – </a:t>
            </a:r>
            <a:r>
              <a:rPr lang="ru-RU" dirty="0" err="1">
                <a:solidFill>
                  <a:srgbClr val="FFFF00"/>
                </a:solidFill>
              </a:rPr>
              <a:t>їх</a:t>
            </a:r>
            <a:r>
              <a:rPr lang="ru-RU" dirty="0">
                <a:solidFill>
                  <a:srgbClr val="FFFF00"/>
                </a:solidFill>
              </a:rPr>
              <a:t> треба </a:t>
            </a:r>
            <a:r>
              <a:rPr lang="ru-RU" dirty="0" err="1">
                <a:solidFill>
                  <a:srgbClr val="FFFF00"/>
                </a:solidFill>
              </a:rPr>
              <a:t>звідти</a:t>
            </a:r>
            <a:r>
              <a:rPr lang="ru-RU" dirty="0">
                <a:solidFill>
                  <a:srgbClr val="FFFF00"/>
                </a:solidFill>
              </a:rPr>
              <a:t> </a:t>
            </a:r>
            <a:r>
              <a:rPr lang="ru-RU" dirty="0" err="1">
                <a:solidFill>
                  <a:srgbClr val="FFFF00"/>
                </a:solidFill>
              </a:rPr>
              <a:t>ще</a:t>
            </a:r>
            <a:r>
              <a:rPr lang="ru-RU" dirty="0">
                <a:solidFill>
                  <a:srgbClr val="FFFF00"/>
                </a:solidFill>
              </a:rPr>
              <a:t> </a:t>
            </a:r>
            <a:r>
              <a:rPr lang="ru-RU" dirty="0" err="1">
                <a:solidFill>
                  <a:srgbClr val="FFFF00"/>
                </a:solidFill>
              </a:rPr>
              <a:t>дістати</a:t>
            </a:r>
            <a:r>
              <a:rPr lang="ru-RU" dirty="0">
                <a:solidFill>
                  <a:srgbClr val="FFFF00"/>
                </a:solidFill>
              </a:rPr>
              <a:t>, тому </a:t>
            </a:r>
            <a:r>
              <a:rPr lang="ru-RU" dirty="0" err="1">
                <a:solidFill>
                  <a:srgbClr val="FFFF00"/>
                </a:solidFill>
              </a:rPr>
              <a:t>зрозуміло</a:t>
            </a:r>
            <a:r>
              <a:rPr lang="ru-RU" dirty="0">
                <a:solidFill>
                  <a:srgbClr val="FFFF00"/>
                </a:solidFill>
              </a:rPr>
              <a:t>, </a:t>
            </a:r>
            <a:r>
              <a:rPr lang="ru-RU" dirty="0" err="1">
                <a:solidFill>
                  <a:srgbClr val="FFFF00"/>
                </a:solidFill>
              </a:rPr>
              <a:t>що</a:t>
            </a:r>
            <a:r>
              <a:rPr lang="ru-RU" dirty="0">
                <a:solidFill>
                  <a:srgbClr val="FFFF00"/>
                </a:solidFill>
              </a:rPr>
              <a:t> перша </a:t>
            </a:r>
            <a:r>
              <a:rPr lang="ru-RU" dirty="0" err="1">
                <a:solidFill>
                  <a:srgbClr val="FFFF00"/>
                </a:solidFill>
              </a:rPr>
              <a:t>медична</a:t>
            </a:r>
            <a:r>
              <a:rPr lang="ru-RU" dirty="0">
                <a:solidFill>
                  <a:srgbClr val="FFFF00"/>
                </a:solidFill>
              </a:rPr>
              <a:t> </a:t>
            </a:r>
            <a:r>
              <a:rPr lang="ru-RU" dirty="0" err="1">
                <a:solidFill>
                  <a:srgbClr val="FFFF00"/>
                </a:solidFill>
              </a:rPr>
              <a:t>допомога</a:t>
            </a:r>
            <a:r>
              <a:rPr lang="ru-RU" dirty="0">
                <a:solidFill>
                  <a:srgbClr val="FFFF00"/>
                </a:solidFill>
              </a:rPr>
              <a:t> </a:t>
            </a:r>
            <a:r>
              <a:rPr lang="ru-RU" dirty="0" err="1">
                <a:solidFill>
                  <a:srgbClr val="FFFF00"/>
                </a:solidFill>
              </a:rPr>
              <a:t>була</a:t>
            </a:r>
            <a:r>
              <a:rPr lang="ru-RU" dirty="0">
                <a:solidFill>
                  <a:srgbClr val="FFFF00"/>
                </a:solidFill>
              </a:rPr>
              <a:t> </a:t>
            </a:r>
            <a:r>
              <a:rPr lang="ru-RU" dirty="0" err="1">
                <a:solidFill>
                  <a:srgbClr val="FFFF00"/>
                </a:solidFill>
              </a:rPr>
              <a:t>їм</a:t>
            </a:r>
            <a:r>
              <a:rPr lang="ru-RU" dirty="0">
                <a:solidFill>
                  <a:srgbClr val="FFFF00"/>
                </a:solidFill>
              </a:rPr>
              <a:t> </a:t>
            </a:r>
            <a:r>
              <a:rPr lang="ru-RU" dirty="0" err="1">
                <a:solidFill>
                  <a:srgbClr val="FFFF00"/>
                </a:solidFill>
              </a:rPr>
              <a:t>надана</a:t>
            </a:r>
            <a:r>
              <a:rPr lang="ru-RU" dirty="0">
                <a:solidFill>
                  <a:srgbClr val="FFFF00"/>
                </a:solidFill>
              </a:rPr>
              <a:t> </a:t>
            </a:r>
            <a:r>
              <a:rPr lang="ru-RU" dirty="0" err="1">
                <a:solidFill>
                  <a:srgbClr val="FFFF00"/>
                </a:solidFill>
              </a:rPr>
              <a:t>ще</a:t>
            </a:r>
            <a:r>
              <a:rPr lang="ru-RU" dirty="0">
                <a:solidFill>
                  <a:srgbClr val="FFFF00"/>
                </a:solidFill>
              </a:rPr>
              <a:t> </a:t>
            </a:r>
            <a:r>
              <a:rPr lang="ru-RU" dirty="0" err="1">
                <a:solidFill>
                  <a:srgbClr val="FFFF00"/>
                </a:solidFill>
              </a:rPr>
              <a:t>пізніше</a:t>
            </a:r>
            <a:r>
              <a:rPr lang="ru-RU" dirty="0">
                <a:solidFill>
                  <a:srgbClr val="FFFF00"/>
                </a:solidFill>
              </a:rPr>
              <a:t> (55,2%). А у 20,7% вона </a:t>
            </a:r>
            <a:r>
              <a:rPr lang="ru-RU" dirty="0" err="1">
                <a:solidFill>
                  <a:srgbClr val="FFFF00"/>
                </a:solidFill>
              </a:rPr>
              <a:t>або</a:t>
            </a:r>
            <a:r>
              <a:rPr lang="ru-RU" dirty="0">
                <a:solidFill>
                  <a:srgbClr val="FFFF00"/>
                </a:solidFill>
              </a:rPr>
              <a:t> не </a:t>
            </a:r>
            <a:r>
              <a:rPr lang="ru-RU" dirty="0" err="1">
                <a:solidFill>
                  <a:srgbClr val="FFFF00"/>
                </a:solidFill>
              </a:rPr>
              <a:t>надавалася</a:t>
            </a:r>
            <a:r>
              <a:rPr lang="ru-RU" dirty="0">
                <a:solidFill>
                  <a:srgbClr val="FFFF00"/>
                </a:solidFill>
              </a:rPr>
              <a:t>, </a:t>
            </a:r>
            <a:r>
              <a:rPr lang="ru-RU" dirty="0" err="1">
                <a:solidFill>
                  <a:srgbClr val="FFFF00"/>
                </a:solidFill>
              </a:rPr>
              <a:t>або</a:t>
            </a:r>
            <a:r>
              <a:rPr lang="ru-RU" dirty="0">
                <a:solidFill>
                  <a:srgbClr val="FFFF00"/>
                </a:solidFill>
              </a:rPr>
              <a:t> не </a:t>
            </a:r>
            <a:r>
              <a:rPr lang="ru-RU" dirty="0" err="1">
                <a:solidFill>
                  <a:srgbClr val="FFFF00"/>
                </a:solidFill>
              </a:rPr>
              <a:t>можливо</a:t>
            </a:r>
            <a:r>
              <a:rPr lang="ru-RU" dirty="0">
                <a:solidFill>
                  <a:srgbClr val="FFFF00"/>
                </a:solidFill>
              </a:rPr>
              <a:t> </a:t>
            </a:r>
            <a:r>
              <a:rPr lang="ru-RU" dirty="0" err="1">
                <a:solidFill>
                  <a:srgbClr val="FFFF00"/>
                </a:solidFill>
              </a:rPr>
              <a:t>встановити</a:t>
            </a:r>
            <a:r>
              <a:rPr lang="ru-RU" dirty="0">
                <a:solidFill>
                  <a:srgbClr val="FFFF00"/>
                </a:solidFill>
              </a:rPr>
              <a:t> </a:t>
            </a:r>
            <a:r>
              <a:rPr lang="ru-RU" dirty="0" err="1">
                <a:solidFill>
                  <a:srgbClr val="FFFF00"/>
                </a:solidFill>
              </a:rPr>
              <a:t>її</a:t>
            </a:r>
            <a:r>
              <a:rPr lang="ru-RU" dirty="0">
                <a:solidFill>
                  <a:srgbClr val="FFFF00"/>
                </a:solidFill>
              </a:rPr>
              <a:t> </a:t>
            </a:r>
            <a:r>
              <a:rPr lang="ru-RU" dirty="0" err="1">
                <a:solidFill>
                  <a:srgbClr val="FFFF00"/>
                </a:solidFill>
              </a:rPr>
              <a:t>об'єм</a:t>
            </a:r>
            <a:r>
              <a:rPr lang="ru-RU" dirty="0">
                <a:solidFill>
                  <a:srgbClr val="FFFF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40297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3200" dirty="0" smtClean="0">
                <a:solidFill>
                  <a:srgbClr val="FFFF00"/>
                </a:solidFill>
                <a:effectLst/>
              </a:rPr>
              <a:t>Термін госпіталізації</a:t>
            </a:r>
            <a:endParaRPr lang="uk-UA" sz="3200" dirty="0">
              <a:solidFill>
                <a:srgbClr val="FFFF0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ph type="tbl" idx="1"/>
            <p:extLst/>
          </p:nvPr>
        </p:nvGraphicFramePr>
        <p:xfrm>
          <a:off x="467545" y="1844822"/>
          <a:ext cx="8280918" cy="3915838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3024335"/>
                <a:gridCol w="864096"/>
                <a:gridCol w="1368152"/>
                <a:gridCol w="792088"/>
                <a:gridCol w="2232247"/>
              </a:tblGrid>
              <a:tr h="4296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FFFF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uk-UA" sz="2000" dirty="0">
                        <a:solidFill>
                          <a:srgbClr val="FFFF99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FFFF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endParaRPr lang="uk-UA" sz="2000">
                        <a:solidFill>
                          <a:srgbClr val="FFFF99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FFFF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Кумулята</a:t>
                      </a:r>
                      <a:endParaRPr lang="uk-UA" sz="2000">
                        <a:solidFill>
                          <a:srgbClr val="FFFF99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FFFF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lang="uk-UA" sz="2000">
                        <a:solidFill>
                          <a:srgbClr val="FFFF99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 smtClean="0">
                          <a:solidFill>
                            <a:srgbClr val="FFFF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Кумулятивний </a:t>
                      </a:r>
                      <a:r>
                        <a:rPr lang="uk-UA" sz="2000" dirty="0">
                          <a:solidFill>
                            <a:srgbClr val="FFFF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lang="uk-UA" sz="2000" dirty="0">
                        <a:solidFill>
                          <a:srgbClr val="FFFF99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296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rgbClr val="FFFF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 1 години</a:t>
                      </a:r>
                      <a:endParaRPr lang="uk-UA" sz="2000" dirty="0">
                        <a:solidFill>
                          <a:srgbClr val="FFFF99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66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161</a:t>
                      </a:r>
                      <a:endParaRPr lang="uk-UA" sz="2000" dirty="0">
                        <a:solidFill>
                          <a:srgbClr val="66FFFF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FFFF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161</a:t>
                      </a:r>
                      <a:endParaRPr lang="uk-UA" sz="2000">
                        <a:solidFill>
                          <a:srgbClr val="FFFF99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FFFF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53,1</a:t>
                      </a:r>
                      <a:r>
                        <a:rPr lang="uk-UA" sz="2000">
                          <a:solidFill>
                            <a:srgbClr val="FFFF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uk-UA" sz="2000">
                        <a:solidFill>
                          <a:srgbClr val="FFFF99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66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53,1</a:t>
                      </a:r>
                      <a:r>
                        <a:rPr lang="uk-UA" sz="2000" dirty="0">
                          <a:solidFill>
                            <a:srgbClr val="66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uk-UA" sz="2000" dirty="0">
                        <a:solidFill>
                          <a:srgbClr val="66FFFF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4296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rgbClr val="FFFF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Від 1 години до 4 годин</a:t>
                      </a:r>
                      <a:endParaRPr lang="uk-UA" sz="2000" dirty="0">
                        <a:solidFill>
                          <a:srgbClr val="FFFF99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66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98</a:t>
                      </a:r>
                      <a:endParaRPr lang="uk-UA" sz="2000" dirty="0">
                        <a:solidFill>
                          <a:srgbClr val="66FFFF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FFFF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259</a:t>
                      </a:r>
                      <a:endParaRPr lang="uk-UA" sz="2000">
                        <a:solidFill>
                          <a:srgbClr val="FFFF99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FFFF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32,34</a:t>
                      </a:r>
                      <a:endParaRPr lang="uk-UA" sz="2000">
                        <a:solidFill>
                          <a:srgbClr val="FFFF99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66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85,48</a:t>
                      </a:r>
                      <a:endParaRPr lang="uk-UA" sz="2000" dirty="0">
                        <a:solidFill>
                          <a:srgbClr val="66FFFF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4296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rgbClr val="FFFF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4-7 годин</a:t>
                      </a:r>
                      <a:endParaRPr lang="uk-UA" sz="2000" dirty="0">
                        <a:solidFill>
                          <a:srgbClr val="FFFF99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FFFF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uk-UA" sz="2000">
                        <a:solidFill>
                          <a:srgbClr val="FFFF99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FFFF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264</a:t>
                      </a:r>
                      <a:endParaRPr lang="uk-UA" sz="2000">
                        <a:solidFill>
                          <a:srgbClr val="FFFF99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FFFF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1,65</a:t>
                      </a:r>
                      <a:endParaRPr lang="uk-UA" sz="2000">
                        <a:solidFill>
                          <a:srgbClr val="FFFF99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FFFF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87,1</a:t>
                      </a:r>
                      <a:r>
                        <a:rPr lang="uk-UA" sz="2000">
                          <a:solidFill>
                            <a:srgbClr val="FFFF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uk-UA" sz="2000">
                        <a:solidFill>
                          <a:srgbClr val="FFFF99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296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rgbClr val="FFFF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7-24 години</a:t>
                      </a:r>
                      <a:endParaRPr lang="uk-UA" sz="2000" dirty="0">
                        <a:solidFill>
                          <a:srgbClr val="FFFF99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FFFF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uk-UA" sz="2000">
                        <a:solidFill>
                          <a:srgbClr val="FFFF99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FFFF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269</a:t>
                      </a:r>
                      <a:endParaRPr lang="uk-UA" sz="2000">
                        <a:solidFill>
                          <a:srgbClr val="FFFF99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FFFF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1,65</a:t>
                      </a:r>
                      <a:endParaRPr lang="uk-UA" sz="2000">
                        <a:solidFill>
                          <a:srgbClr val="FFFF99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FFFF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88,78</a:t>
                      </a:r>
                      <a:endParaRPr lang="uk-UA" sz="2000">
                        <a:solidFill>
                          <a:srgbClr val="FFFF99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838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rgbClr val="FFFF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 другу добу (перевід з іншого ЛПЗ)</a:t>
                      </a:r>
                      <a:endParaRPr lang="uk-UA" sz="2000" dirty="0">
                        <a:solidFill>
                          <a:srgbClr val="FFFF99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FFFF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uk-UA" sz="2000" dirty="0">
                        <a:solidFill>
                          <a:srgbClr val="FFFF99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FFFF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285</a:t>
                      </a:r>
                      <a:endParaRPr lang="uk-UA" sz="2000" dirty="0">
                        <a:solidFill>
                          <a:srgbClr val="FFFF99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FFFF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5,28</a:t>
                      </a:r>
                      <a:endParaRPr lang="uk-UA" sz="2000">
                        <a:solidFill>
                          <a:srgbClr val="FFFF99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FFFF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94,0</a:t>
                      </a:r>
                      <a:r>
                        <a:rPr lang="uk-UA" sz="2000">
                          <a:solidFill>
                            <a:srgbClr val="FFFF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uk-UA" sz="2000">
                        <a:solidFill>
                          <a:srgbClr val="FFFF99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838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FFFF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Більше 2 діб (перевід з іншого ЛПЗ)</a:t>
                      </a:r>
                      <a:endParaRPr lang="uk-UA" sz="2000">
                        <a:solidFill>
                          <a:srgbClr val="FFFF99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FFFF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lang="uk-UA" sz="2000">
                          <a:solidFill>
                            <a:srgbClr val="FFFF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uk-UA" sz="2000">
                        <a:solidFill>
                          <a:srgbClr val="FFFF99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FFFF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  <a:r>
                        <a:rPr lang="uk-UA" sz="2000" dirty="0">
                          <a:solidFill>
                            <a:srgbClr val="FFFF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uk-UA" sz="2000" dirty="0">
                        <a:solidFill>
                          <a:srgbClr val="FFFF99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rgbClr val="FFFF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r>
                        <a:rPr lang="en-US" sz="2000" dirty="0">
                          <a:solidFill>
                            <a:srgbClr val="FFFF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,9</a:t>
                      </a:r>
                      <a:r>
                        <a:rPr lang="uk-UA" sz="2000" dirty="0">
                          <a:solidFill>
                            <a:srgbClr val="FFFF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uk-UA" sz="2000" dirty="0">
                        <a:solidFill>
                          <a:srgbClr val="FFFF99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FFFF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100,00</a:t>
                      </a:r>
                      <a:endParaRPr lang="uk-UA" sz="2000" dirty="0">
                        <a:solidFill>
                          <a:srgbClr val="FFFF99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53900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7504" y="116632"/>
            <a:ext cx="8856984" cy="6038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>
              <a:lnSpc>
                <a:spcPct val="150000"/>
              </a:lnSpc>
            </a:pPr>
            <a:r>
              <a:rPr lang="ru-RU" sz="2000" dirty="0">
                <a:solidFill>
                  <a:srgbClr val="FFFF00"/>
                </a:solidFill>
              </a:rPr>
              <a:t>«</a:t>
            </a:r>
            <a:r>
              <a:rPr lang="ru-RU" sz="2000" dirty="0" smtClean="0">
                <a:solidFill>
                  <a:srgbClr val="FFFF00"/>
                </a:solidFill>
              </a:rPr>
              <a:t>Золота година»</a:t>
            </a:r>
            <a:endParaRPr lang="ru-RU" sz="2000" dirty="0">
              <a:solidFill>
                <a:srgbClr val="FFFF00"/>
              </a:solidFill>
            </a:endParaRPr>
          </a:p>
          <a:p>
            <a:pPr lvl="1">
              <a:lnSpc>
                <a:spcPct val="150000"/>
              </a:lnSpc>
            </a:pPr>
            <a:r>
              <a:rPr lang="ru-RU" sz="2000" dirty="0">
                <a:solidFill>
                  <a:srgbClr val="FFFF00"/>
                </a:solidFill>
              </a:rPr>
              <a:t>1. Фактор часу </a:t>
            </a:r>
            <a:r>
              <a:rPr lang="ru-RU" sz="2000" dirty="0" err="1">
                <a:solidFill>
                  <a:srgbClr val="FFFF00"/>
                </a:solidFill>
              </a:rPr>
              <a:t>має</a:t>
            </a:r>
            <a:r>
              <a:rPr lang="ru-RU" sz="2000" dirty="0">
                <a:solidFill>
                  <a:srgbClr val="FFFF00"/>
                </a:solidFill>
              </a:rPr>
              <a:t> </a:t>
            </a:r>
            <a:r>
              <a:rPr lang="ru-RU" sz="2000" dirty="0" err="1">
                <a:solidFill>
                  <a:srgbClr val="FFFF00"/>
                </a:solidFill>
              </a:rPr>
              <a:t>величезне</a:t>
            </a:r>
            <a:r>
              <a:rPr lang="ru-RU" sz="2000" dirty="0">
                <a:solidFill>
                  <a:srgbClr val="FFFF00"/>
                </a:solidFill>
              </a:rPr>
              <a:t> </a:t>
            </a:r>
            <a:r>
              <a:rPr lang="ru-RU" sz="2000" dirty="0" err="1">
                <a:solidFill>
                  <a:srgbClr val="FFFF00"/>
                </a:solidFill>
              </a:rPr>
              <a:t>значення</a:t>
            </a:r>
            <a:r>
              <a:rPr lang="ru-RU" sz="2000" dirty="0">
                <a:solidFill>
                  <a:srgbClr val="FFFF00"/>
                </a:solidFill>
              </a:rPr>
              <a:t> для </a:t>
            </a:r>
            <a:r>
              <a:rPr lang="ru-RU" sz="2000" dirty="0" err="1">
                <a:solidFill>
                  <a:srgbClr val="FFFF00"/>
                </a:solidFill>
              </a:rPr>
              <a:t>важко</a:t>
            </a:r>
            <a:r>
              <a:rPr lang="ru-RU" sz="2000" dirty="0">
                <a:solidFill>
                  <a:srgbClr val="FFFF00"/>
                </a:solidFill>
              </a:rPr>
              <a:t> </a:t>
            </a:r>
            <a:r>
              <a:rPr lang="ru-RU" sz="2000" dirty="0" err="1">
                <a:solidFill>
                  <a:srgbClr val="FFFF00"/>
                </a:solidFill>
              </a:rPr>
              <a:t>постраждалих</a:t>
            </a:r>
            <a:r>
              <a:rPr lang="ru-RU" sz="2000" dirty="0">
                <a:solidFill>
                  <a:srgbClr val="FFFF00"/>
                </a:solidFill>
              </a:rPr>
              <a:t>.</a:t>
            </a:r>
          </a:p>
          <a:p>
            <a:pPr lvl="1">
              <a:lnSpc>
                <a:spcPct val="150000"/>
              </a:lnSpc>
            </a:pPr>
            <a:r>
              <a:rPr lang="ru-RU" sz="2000" dirty="0">
                <a:solidFill>
                  <a:srgbClr val="FFFF00"/>
                </a:solidFill>
              </a:rPr>
              <a:t>2. При </a:t>
            </a:r>
            <a:r>
              <a:rPr lang="ru-RU" sz="2000" dirty="0" err="1">
                <a:solidFill>
                  <a:srgbClr val="FFFF00"/>
                </a:solidFill>
              </a:rPr>
              <a:t>доставці</a:t>
            </a:r>
            <a:r>
              <a:rPr lang="ru-RU" sz="2000" dirty="0">
                <a:solidFill>
                  <a:srgbClr val="FFFF00"/>
                </a:solidFill>
              </a:rPr>
              <a:t> </a:t>
            </a:r>
            <a:r>
              <a:rPr lang="ru-RU" sz="2000" dirty="0" err="1">
                <a:solidFill>
                  <a:srgbClr val="FFFF00"/>
                </a:solidFill>
              </a:rPr>
              <a:t>потерпілого</a:t>
            </a:r>
            <a:r>
              <a:rPr lang="ru-RU" sz="2000" dirty="0">
                <a:solidFill>
                  <a:srgbClr val="FFFF00"/>
                </a:solidFill>
              </a:rPr>
              <a:t> в </a:t>
            </a:r>
            <a:r>
              <a:rPr lang="ru-RU" sz="2000" dirty="0" err="1">
                <a:solidFill>
                  <a:srgbClr val="FFFF00"/>
                </a:solidFill>
              </a:rPr>
              <a:t>операційну</a:t>
            </a:r>
            <a:r>
              <a:rPr lang="ru-RU" sz="2000" dirty="0">
                <a:solidFill>
                  <a:srgbClr val="FFFF00"/>
                </a:solidFill>
              </a:rPr>
              <a:t> </a:t>
            </a:r>
            <a:r>
              <a:rPr lang="ru-RU" sz="2000" dirty="0" err="1">
                <a:solidFill>
                  <a:srgbClr val="FFFF00"/>
                </a:solidFill>
              </a:rPr>
              <a:t>протягом</a:t>
            </a:r>
            <a:r>
              <a:rPr lang="ru-RU" sz="2000" dirty="0">
                <a:solidFill>
                  <a:srgbClr val="FFFF00"/>
                </a:solidFill>
              </a:rPr>
              <a:t> </a:t>
            </a:r>
            <a:r>
              <a:rPr lang="ru-RU" sz="2000" dirty="0" err="1">
                <a:solidFill>
                  <a:srgbClr val="FFFF00"/>
                </a:solidFill>
              </a:rPr>
              <a:t>першої</a:t>
            </a:r>
            <a:r>
              <a:rPr lang="ru-RU" sz="2000" dirty="0">
                <a:solidFill>
                  <a:srgbClr val="FFFF00"/>
                </a:solidFill>
              </a:rPr>
              <a:t> </a:t>
            </a:r>
            <a:r>
              <a:rPr lang="ru-RU" sz="2000" dirty="0" err="1">
                <a:solidFill>
                  <a:srgbClr val="FFFF00"/>
                </a:solidFill>
              </a:rPr>
              <a:t>години</a:t>
            </a:r>
            <a:r>
              <a:rPr lang="ru-RU" sz="2000" dirty="0">
                <a:solidFill>
                  <a:srgbClr val="FFFF00"/>
                </a:solidFill>
              </a:rPr>
              <a:t> </a:t>
            </a:r>
            <a:r>
              <a:rPr lang="ru-RU" sz="2000" dirty="0" err="1">
                <a:solidFill>
                  <a:srgbClr val="FFFF00"/>
                </a:solidFill>
              </a:rPr>
              <a:t>від</a:t>
            </a:r>
            <a:r>
              <a:rPr lang="ru-RU" sz="2000" dirty="0">
                <a:solidFill>
                  <a:srgbClr val="FFFF00"/>
                </a:solidFill>
              </a:rPr>
              <a:t> </a:t>
            </a:r>
            <a:r>
              <a:rPr lang="ru-RU" sz="2000" dirty="0" err="1">
                <a:solidFill>
                  <a:srgbClr val="FFFF00"/>
                </a:solidFill>
              </a:rPr>
              <a:t>отримання</a:t>
            </a:r>
            <a:r>
              <a:rPr lang="ru-RU" sz="2000" dirty="0">
                <a:solidFill>
                  <a:srgbClr val="FFFF00"/>
                </a:solidFill>
              </a:rPr>
              <a:t> </a:t>
            </a:r>
            <a:r>
              <a:rPr lang="ru-RU" sz="2000" dirty="0" err="1">
                <a:solidFill>
                  <a:srgbClr val="FFFF00"/>
                </a:solidFill>
              </a:rPr>
              <a:t>травми</a:t>
            </a:r>
            <a:r>
              <a:rPr lang="ru-RU" sz="2000" dirty="0">
                <a:solidFill>
                  <a:srgbClr val="FFFF00"/>
                </a:solidFill>
              </a:rPr>
              <a:t> </a:t>
            </a:r>
            <a:r>
              <a:rPr lang="ru-RU" sz="2000" dirty="0" err="1">
                <a:solidFill>
                  <a:srgbClr val="FFFF00"/>
                </a:solidFill>
              </a:rPr>
              <a:t>досягаються</a:t>
            </a:r>
            <a:r>
              <a:rPr lang="ru-RU" sz="2000" dirty="0">
                <a:solidFill>
                  <a:srgbClr val="FFFF00"/>
                </a:solidFill>
              </a:rPr>
              <a:t> </a:t>
            </a:r>
            <a:r>
              <a:rPr lang="ru-RU" sz="2000" dirty="0" err="1">
                <a:solidFill>
                  <a:srgbClr val="FFFF00"/>
                </a:solidFill>
              </a:rPr>
              <a:t>найкращі</a:t>
            </a:r>
            <a:r>
              <a:rPr lang="ru-RU" sz="2000" dirty="0">
                <a:solidFill>
                  <a:srgbClr val="FFFF00"/>
                </a:solidFill>
              </a:rPr>
              <a:t> </a:t>
            </a:r>
            <a:r>
              <a:rPr lang="ru-RU" sz="2000" dirty="0" err="1">
                <a:solidFill>
                  <a:srgbClr val="FFFF00"/>
                </a:solidFill>
              </a:rPr>
              <a:t>результати</a:t>
            </a:r>
            <a:r>
              <a:rPr lang="ru-RU" sz="2000" dirty="0">
                <a:solidFill>
                  <a:srgbClr val="FFFF00"/>
                </a:solidFill>
              </a:rPr>
              <a:t> </a:t>
            </a:r>
            <a:r>
              <a:rPr lang="ru-RU" sz="2000" dirty="0" err="1">
                <a:solidFill>
                  <a:srgbClr val="FFFF00"/>
                </a:solidFill>
              </a:rPr>
              <a:t>лікування</a:t>
            </a:r>
            <a:r>
              <a:rPr lang="ru-RU" sz="2000" dirty="0">
                <a:solidFill>
                  <a:srgbClr val="FFFF00"/>
                </a:solidFill>
              </a:rPr>
              <a:t>. </a:t>
            </a:r>
            <a:r>
              <a:rPr lang="ru-RU" sz="2000" dirty="0" err="1">
                <a:solidFill>
                  <a:srgbClr val="FFFF00"/>
                </a:solidFill>
              </a:rPr>
              <a:t>Цю</a:t>
            </a:r>
            <a:r>
              <a:rPr lang="ru-RU" sz="2000" dirty="0">
                <a:solidFill>
                  <a:srgbClr val="FFFF00"/>
                </a:solidFill>
              </a:rPr>
              <a:t> годину </a:t>
            </a:r>
            <a:r>
              <a:rPr lang="ru-RU" sz="2000" dirty="0" err="1">
                <a:solidFill>
                  <a:srgbClr val="FFFF00"/>
                </a:solidFill>
              </a:rPr>
              <a:t>прийнято</a:t>
            </a:r>
            <a:r>
              <a:rPr lang="ru-RU" sz="2000" dirty="0">
                <a:solidFill>
                  <a:srgbClr val="FFFF00"/>
                </a:solidFill>
              </a:rPr>
              <a:t> </a:t>
            </a:r>
            <a:r>
              <a:rPr lang="ru-RU" sz="2000" dirty="0" err="1">
                <a:solidFill>
                  <a:srgbClr val="FFFF00"/>
                </a:solidFill>
              </a:rPr>
              <a:t>називати</a:t>
            </a:r>
            <a:r>
              <a:rPr lang="ru-RU" sz="2000" dirty="0">
                <a:solidFill>
                  <a:srgbClr val="FFFF00"/>
                </a:solidFill>
              </a:rPr>
              <a:t> «золотим»</a:t>
            </a:r>
          </a:p>
          <a:p>
            <a:pPr lvl="1">
              <a:lnSpc>
                <a:spcPct val="150000"/>
              </a:lnSpc>
            </a:pPr>
            <a:r>
              <a:rPr lang="ru-RU" sz="2000" dirty="0">
                <a:solidFill>
                  <a:srgbClr val="FFFF00"/>
                </a:solidFill>
              </a:rPr>
              <a:t>3. </a:t>
            </a:r>
            <a:r>
              <a:rPr lang="ru-RU" sz="2000" dirty="0" err="1">
                <a:solidFill>
                  <a:srgbClr val="FFFF00"/>
                </a:solidFill>
              </a:rPr>
              <a:t>Відлік</a:t>
            </a:r>
            <a:r>
              <a:rPr lang="ru-RU" sz="2000" dirty="0">
                <a:solidFill>
                  <a:srgbClr val="FFFF00"/>
                </a:solidFill>
              </a:rPr>
              <a:t> «</a:t>
            </a:r>
            <a:r>
              <a:rPr lang="ru-RU" sz="2000" dirty="0" err="1">
                <a:solidFill>
                  <a:srgbClr val="FFFF00"/>
                </a:solidFill>
              </a:rPr>
              <a:t>золотої</a:t>
            </a:r>
            <a:r>
              <a:rPr lang="ru-RU" sz="2000" dirty="0">
                <a:solidFill>
                  <a:srgbClr val="FFFF00"/>
                </a:solidFill>
              </a:rPr>
              <a:t> </a:t>
            </a:r>
            <a:r>
              <a:rPr lang="ru-RU" sz="2000" dirty="0" err="1">
                <a:solidFill>
                  <a:srgbClr val="FFFF00"/>
                </a:solidFill>
              </a:rPr>
              <a:t>години</a:t>
            </a:r>
            <a:r>
              <a:rPr lang="ru-RU" sz="2000" dirty="0">
                <a:solidFill>
                  <a:srgbClr val="FFFF00"/>
                </a:solidFill>
              </a:rPr>
              <a:t>» </a:t>
            </a:r>
            <a:r>
              <a:rPr lang="ru-RU" sz="2000" dirty="0" err="1">
                <a:solidFill>
                  <a:srgbClr val="FFFF00"/>
                </a:solidFill>
              </a:rPr>
              <a:t>починається</a:t>
            </a:r>
            <a:r>
              <a:rPr lang="ru-RU" sz="2000" dirty="0">
                <a:solidFill>
                  <a:srgbClr val="FFFF00"/>
                </a:solidFill>
              </a:rPr>
              <a:t> з моменту </a:t>
            </a:r>
            <a:r>
              <a:rPr lang="ru-RU" sz="2000" dirty="0" err="1">
                <a:solidFill>
                  <a:srgbClr val="FFFF00"/>
                </a:solidFill>
              </a:rPr>
              <a:t>отримання</a:t>
            </a:r>
            <a:r>
              <a:rPr lang="ru-RU" sz="2000" dirty="0">
                <a:solidFill>
                  <a:srgbClr val="FFFF00"/>
                </a:solidFill>
              </a:rPr>
              <a:t> </a:t>
            </a:r>
            <a:r>
              <a:rPr lang="ru-RU" sz="2000" dirty="0" err="1">
                <a:solidFill>
                  <a:srgbClr val="FFFF00"/>
                </a:solidFill>
              </a:rPr>
              <a:t>травми</a:t>
            </a:r>
            <a:r>
              <a:rPr lang="ru-RU" sz="2000" dirty="0">
                <a:solidFill>
                  <a:srgbClr val="FFFF00"/>
                </a:solidFill>
              </a:rPr>
              <a:t>, а не з </a:t>
            </a:r>
            <a:r>
              <a:rPr lang="ru-RU" sz="2000" dirty="0" err="1">
                <a:solidFill>
                  <a:srgbClr val="FFFF00"/>
                </a:solidFill>
              </a:rPr>
              <a:t>надання</a:t>
            </a:r>
            <a:r>
              <a:rPr lang="ru-RU" sz="2000" dirty="0">
                <a:solidFill>
                  <a:srgbClr val="FFFF00"/>
                </a:solidFill>
              </a:rPr>
              <a:t> </a:t>
            </a:r>
            <a:r>
              <a:rPr lang="ru-RU" sz="2000" dirty="0" err="1">
                <a:solidFill>
                  <a:srgbClr val="FFFF00"/>
                </a:solidFill>
              </a:rPr>
              <a:t>допомоги</a:t>
            </a:r>
            <a:r>
              <a:rPr lang="ru-RU" sz="2000" dirty="0">
                <a:solidFill>
                  <a:srgbClr val="FFFF00"/>
                </a:solidFill>
              </a:rPr>
              <a:t>.</a:t>
            </a:r>
          </a:p>
          <a:p>
            <a:pPr lvl="1">
              <a:lnSpc>
                <a:spcPct val="150000"/>
              </a:lnSpc>
            </a:pPr>
            <a:r>
              <a:rPr lang="ru-RU" sz="2000" dirty="0">
                <a:solidFill>
                  <a:srgbClr val="FFFF00"/>
                </a:solidFill>
              </a:rPr>
              <a:t>4. На </a:t>
            </a:r>
            <a:r>
              <a:rPr lang="ru-RU" sz="2000" dirty="0" err="1">
                <a:solidFill>
                  <a:srgbClr val="FFFF00"/>
                </a:solidFill>
              </a:rPr>
              <a:t>місці</a:t>
            </a:r>
            <a:r>
              <a:rPr lang="ru-RU" sz="2000" dirty="0">
                <a:solidFill>
                  <a:srgbClr val="FFFF00"/>
                </a:solidFill>
              </a:rPr>
              <a:t> </a:t>
            </a:r>
            <a:r>
              <a:rPr lang="ru-RU" sz="2000" dirty="0" err="1">
                <a:solidFill>
                  <a:srgbClr val="FFFF00"/>
                </a:solidFill>
              </a:rPr>
              <a:t>пригоди</a:t>
            </a:r>
            <a:r>
              <a:rPr lang="ru-RU" sz="2000" dirty="0">
                <a:solidFill>
                  <a:srgbClr val="FFFF00"/>
                </a:solidFill>
              </a:rPr>
              <a:t> будь-</a:t>
            </a:r>
            <a:r>
              <a:rPr lang="ru-RU" sz="2000" dirty="0" err="1">
                <a:solidFill>
                  <a:srgbClr val="FFFF00"/>
                </a:solidFill>
              </a:rPr>
              <a:t>які</a:t>
            </a:r>
            <a:r>
              <a:rPr lang="ru-RU" sz="2000" dirty="0">
                <a:solidFill>
                  <a:srgbClr val="FFFF00"/>
                </a:solidFill>
              </a:rPr>
              <a:t> </a:t>
            </a:r>
            <a:r>
              <a:rPr lang="ru-RU" sz="2000" dirty="0" err="1">
                <a:solidFill>
                  <a:srgbClr val="FFFF00"/>
                </a:solidFill>
              </a:rPr>
              <a:t>дії</a:t>
            </a:r>
            <a:r>
              <a:rPr lang="ru-RU" sz="2000" dirty="0">
                <a:solidFill>
                  <a:srgbClr val="FFFF00"/>
                </a:solidFill>
              </a:rPr>
              <a:t> </a:t>
            </a:r>
            <a:r>
              <a:rPr lang="ru-RU" sz="2000" dirty="0" err="1">
                <a:solidFill>
                  <a:srgbClr val="FFFF00"/>
                </a:solidFill>
              </a:rPr>
              <a:t>повинні</a:t>
            </a:r>
            <a:r>
              <a:rPr lang="ru-RU" sz="2000" dirty="0">
                <a:solidFill>
                  <a:srgbClr val="FFFF00"/>
                </a:solidFill>
              </a:rPr>
              <a:t> </a:t>
            </a:r>
            <a:r>
              <a:rPr lang="ru-RU" sz="2000" dirty="0" err="1">
                <a:solidFill>
                  <a:srgbClr val="FFFF00"/>
                </a:solidFill>
              </a:rPr>
              <a:t>носити</a:t>
            </a:r>
            <a:r>
              <a:rPr lang="ru-RU" sz="2000" dirty="0">
                <a:solidFill>
                  <a:srgbClr val="FFFF00"/>
                </a:solidFill>
              </a:rPr>
              <a:t> </a:t>
            </a:r>
            <a:r>
              <a:rPr lang="ru-RU" sz="2000" dirty="0" err="1">
                <a:solidFill>
                  <a:srgbClr val="FFFF00"/>
                </a:solidFill>
              </a:rPr>
              <a:t>рятівний</a:t>
            </a:r>
            <a:r>
              <a:rPr lang="ru-RU" sz="2000" dirty="0">
                <a:solidFill>
                  <a:srgbClr val="FFFF00"/>
                </a:solidFill>
              </a:rPr>
              <a:t> характер, </a:t>
            </a:r>
            <a:r>
              <a:rPr lang="ru-RU" sz="2000" dirty="0" err="1">
                <a:solidFill>
                  <a:srgbClr val="FFFF00"/>
                </a:solidFill>
              </a:rPr>
              <a:t>бо</a:t>
            </a:r>
            <a:r>
              <a:rPr lang="ru-RU" sz="2000" dirty="0">
                <a:solidFill>
                  <a:srgbClr val="FFFF00"/>
                </a:solidFill>
              </a:rPr>
              <a:t> </a:t>
            </a:r>
            <a:r>
              <a:rPr lang="ru-RU" sz="2000" dirty="0" err="1">
                <a:solidFill>
                  <a:srgbClr val="FFFF00"/>
                </a:solidFill>
              </a:rPr>
              <a:t>витрачаються</a:t>
            </a:r>
            <a:r>
              <a:rPr lang="ru-RU" sz="2000" dirty="0">
                <a:solidFill>
                  <a:srgbClr val="FFFF00"/>
                </a:solidFill>
              </a:rPr>
              <a:t> </a:t>
            </a:r>
            <a:r>
              <a:rPr lang="ru-RU" sz="2000" dirty="0" err="1">
                <a:solidFill>
                  <a:srgbClr val="FFFF00"/>
                </a:solidFill>
              </a:rPr>
              <a:t>хвилини</a:t>
            </a:r>
            <a:r>
              <a:rPr lang="ru-RU" sz="2000" dirty="0">
                <a:solidFill>
                  <a:srgbClr val="FFFF00"/>
                </a:solidFill>
              </a:rPr>
              <a:t> «</a:t>
            </a:r>
            <a:r>
              <a:rPr lang="ru-RU" sz="2000" dirty="0" err="1">
                <a:solidFill>
                  <a:srgbClr val="FFFF00"/>
                </a:solidFill>
              </a:rPr>
              <a:t>золотої</a:t>
            </a:r>
            <a:r>
              <a:rPr lang="ru-RU" sz="2000" dirty="0">
                <a:solidFill>
                  <a:srgbClr val="FFFF00"/>
                </a:solidFill>
              </a:rPr>
              <a:t>» </a:t>
            </a:r>
            <a:r>
              <a:rPr lang="ru-RU" sz="2000" dirty="0" err="1">
                <a:solidFill>
                  <a:srgbClr val="FFFF00"/>
                </a:solidFill>
              </a:rPr>
              <a:t>години</a:t>
            </a:r>
            <a:r>
              <a:rPr lang="ru-RU" sz="2000" dirty="0">
                <a:solidFill>
                  <a:srgbClr val="FFFF00"/>
                </a:solidFill>
              </a:rPr>
              <a:t> </a:t>
            </a:r>
            <a:r>
              <a:rPr lang="ru-RU" sz="2000" dirty="0" err="1">
                <a:solidFill>
                  <a:srgbClr val="FFFF00"/>
                </a:solidFill>
              </a:rPr>
              <a:t>життя</a:t>
            </a:r>
            <a:endParaRPr lang="ru-RU" sz="2000" dirty="0">
              <a:solidFill>
                <a:srgbClr val="FFFF00"/>
              </a:solidFill>
            </a:endParaRPr>
          </a:p>
          <a:p>
            <a:pPr lvl="1">
              <a:lnSpc>
                <a:spcPct val="150000"/>
              </a:lnSpc>
            </a:pPr>
            <a:r>
              <a:rPr lang="ru-RU" sz="2000" dirty="0">
                <a:solidFill>
                  <a:srgbClr val="FFFF00"/>
                </a:solidFill>
              </a:rPr>
              <a:t>5. Доля хворого </a:t>
            </a:r>
            <a:r>
              <a:rPr lang="ru-RU" sz="2000" dirty="0" err="1">
                <a:solidFill>
                  <a:srgbClr val="FFFF00"/>
                </a:solidFill>
              </a:rPr>
              <a:t>багато</a:t>
            </a:r>
            <a:r>
              <a:rPr lang="ru-RU" sz="2000" dirty="0">
                <a:solidFill>
                  <a:srgbClr val="FFFF00"/>
                </a:solidFill>
              </a:rPr>
              <a:t> в </a:t>
            </a:r>
            <a:r>
              <a:rPr lang="ru-RU" sz="2000" dirty="0" err="1">
                <a:solidFill>
                  <a:srgbClr val="FFFF00"/>
                </a:solidFill>
              </a:rPr>
              <a:t>чому</a:t>
            </a:r>
            <a:r>
              <a:rPr lang="ru-RU" sz="2000" dirty="0">
                <a:solidFill>
                  <a:srgbClr val="FFFF00"/>
                </a:solidFill>
              </a:rPr>
              <a:t> </a:t>
            </a:r>
            <a:r>
              <a:rPr lang="ru-RU" sz="2000" dirty="0" err="1">
                <a:solidFill>
                  <a:srgbClr val="FFFF00"/>
                </a:solidFill>
              </a:rPr>
              <a:t>залежить</a:t>
            </a:r>
            <a:r>
              <a:rPr lang="ru-RU" sz="2000" dirty="0">
                <a:solidFill>
                  <a:srgbClr val="FFFF00"/>
                </a:solidFill>
              </a:rPr>
              <a:t> </a:t>
            </a:r>
            <a:r>
              <a:rPr lang="ru-RU" sz="2000" dirty="0" err="1">
                <a:solidFill>
                  <a:srgbClr val="FFFF00"/>
                </a:solidFill>
              </a:rPr>
              <a:t>від</a:t>
            </a:r>
            <a:r>
              <a:rPr lang="ru-RU" sz="2000" dirty="0">
                <a:solidFill>
                  <a:srgbClr val="FFFF00"/>
                </a:solidFill>
              </a:rPr>
              <a:t> </a:t>
            </a:r>
            <a:r>
              <a:rPr lang="ru-RU" sz="2000" dirty="0" err="1">
                <a:solidFill>
                  <a:srgbClr val="FFFF00"/>
                </a:solidFill>
              </a:rPr>
              <a:t>оперативності</a:t>
            </a:r>
            <a:r>
              <a:rPr lang="ru-RU" sz="2000" dirty="0">
                <a:solidFill>
                  <a:srgbClr val="FFFF00"/>
                </a:solidFill>
              </a:rPr>
              <a:t>, </a:t>
            </a:r>
            <a:r>
              <a:rPr lang="ru-RU" sz="2000" dirty="0" err="1">
                <a:solidFill>
                  <a:srgbClr val="FFFF00"/>
                </a:solidFill>
              </a:rPr>
              <a:t>майстерності</a:t>
            </a:r>
            <a:r>
              <a:rPr lang="ru-RU" sz="2000" dirty="0">
                <a:solidFill>
                  <a:srgbClr val="FFFF00"/>
                </a:solidFill>
              </a:rPr>
              <a:t> </a:t>
            </a:r>
            <a:r>
              <a:rPr lang="ru-RU" sz="2000" dirty="0" err="1">
                <a:solidFill>
                  <a:srgbClr val="FFFF00"/>
                </a:solidFill>
              </a:rPr>
              <a:t>дій</a:t>
            </a:r>
            <a:r>
              <a:rPr lang="ru-RU" sz="2000" dirty="0">
                <a:solidFill>
                  <a:srgbClr val="FFFF00"/>
                </a:solidFill>
              </a:rPr>
              <a:t> </a:t>
            </a:r>
            <a:r>
              <a:rPr lang="ru-RU" sz="2000" dirty="0" err="1">
                <a:solidFill>
                  <a:srgbClr val="FFFF00"/>
                </a:solidFill>
              </a:rPr>
              <a:t>співробітників</a:t>
            </a:r>
            <a:r>
              <a:rPr lang="ru-RU" sz="2000" dirty="0">
                <a:solidFill>
                  <a:srgbClr val="FFFF00"/>
                </a:solidFill>
              </a:rPr>
              <a:t> ШМД, </a:t>
            </a:r>
            <a:r>
              <a:rPr lang="ru-RU" sz="2000" dirty="0" err="1">
                <a:solidFill>
                  <a:srgbClr val="FFFF00"/>
                </a:solidFill>
              </a:rPr>
              <a:t>які</a:t>
            </a:r>
            <a:r>
              <a:rPr lang="ru-RU" sz="2000" dirty="0">
                <a:solidFill>
                  <a:srgbClr val="FFFF00"/>
                </a:solidFill>
              </a:rPr>
              <a:t> першими </a:t>
            </a:r>
            <a:r>
              <a:rPr lang="ru-RU" sz="2000" dirty="0" err="1">
                <a:solidFill>
                  <a:srgbClr val="FFFF00"/>
                </a:solidFill>
              </a:rPr>
              <a:t>надають</a:t>
            </a:r>
            <a:r>
              <a:rPr lang="ru-RU" sz="2000" dirty="0">
                <a:solidFill>
                  <a:srgbClr val="FFFF00"/>
                </a:solidFill>
              </a:rPr>
              <a:t> </a:t>
            </a:r>
            <a:r>
              <a:rPr lang="ru-RU" sz="2000" dirty="0" err="1">
                <a:solidFill>
                  <a:srgbClr val="FFFF00"/>
                </a:solidFill>
              </a:rPr>
              <a:t>медичну</a:t>
            </a:r>
            <a:r>
              <a:rPr lang="ru-RU" sz="2000" dirty="0">
                <a:solidFill>
                  <a:srgbClr val="FFFF00"/>
                </a:solidFill>
              </a:rPr>
              <a:t> </a:t>
            </a:r>
            <a:r>
              <a:rPr lang="ru-RU" sz="2000" dirty="0" err="1">
                <a:solidFill>
                  <a:srgbClr val="FFFF00"/>
                </a:solidFill>
              </a:rPr>
              <a:t>допомогу</a:t>
            </a:r>
            <a:r>
              <a:rPr lang="ru-RU" sz="2000" dirty="0">
                <a:solidFill>
                  <a:srgbClr val="FFFF00"/>
                </a:solidFill>
              </a:rPr>
              <a:t>.</a:t>
            </a:r>
          </a:p>
          <a:p>
            <a:pPr lvl="1">
              <a:lnSpc>
                <a:spcPct val="150000"/>
              </a:lnSpc>
            </a:pPr>
            <a:r>
              <a:rPr lang="ru-RU" sz="2000" dirty="0">
                <a:solidFill>
                  <a:srgbClr val="FFFF00"/>
                </a:solidFill>
              </a:rPr>
              <a:t>6. Час </a:t>
            </a:r>
            <a:r>
              <a:rPr lang="ru-RU" sz="2000" dirty="0" err="1">
                <a:solidFill>
                  <a:srgbClr val="FFFF00"/>
                </a:solidFill>
              </a:rPr>
              <a:t>приїзду</a:t>
            </a:r>
            <a:r>
              <a:rPr lang="ru-RU" sz="2000" dirty="0">
                <a:solidFill>
                  <a:srgbClr val="FFFF00"/>
                </a:solidFill>
              </a:rPr>
              <a:t> ШМД </a:t>
            </a:r>
            <a:r>
              <a:rPr lang="ru-RU" sz="2000" dirty="0" err="1">
                <a:solidFill>
                  <a:srgbClr val="FFFF00"/>
                </a:solidFill>
              </a:rPr>
              <a:t>важливий</a:t>
            </a:r>
            <a:r>
              <a:rPr lang="ru-RU" sz="2000" dirty="0">
                <a:solidFill>
                  <a:srgbClr val="FFFF00"/>
                </a:solidFill>
              </a:rPr>
              <a:t> так само, як і час, </a:t>
            </a:r>
            <a:r>
              <a:rPr lang="ru-RU" sz="2000" dirty="0" err="1">
                <a:solidFill>
                  <a:srgbClr val="FFFF00"/>
                </a:solidFill>
              </a:rPr>
              <a:t>витрачений</a:t>
            </a:r>
            <a:r>
              <a:rPr lang="ru-RU" sz="2000" dirty="0">
                <a:solidFill>
                  <a:srgbClr val="FFFF00"/>
                </a:solidFill>
              </a:rPr>
              <a:t> на </a:t>
            </a:r>
            <a:r>
              <a:rPr lang="ru-RU" sz="2000" dirty="0" err="1">
                <a:solidFill>
                  <a:srgbClr val="FFFF00"/>
                </a:solidFill>
              </a:rPr>
              <a:t>надання</a:t>
            </a:r>
            <a:r>
              <a:rPr lang="ru-RU" sz="2000" dirty="0">
                <a:solidFill>
                  <a:srgbClr val="FFFF00"/>
                </a:solidFill>
              </a:rPr>
              <a:t> </a:t>
            </a:r>
            <a:r>
              <a:rPr lang="ru-RU" sz="2000" dirty="0" err="1">
                <a:solidFill>
                  <a:srgbClr val="FFFF00"/>
                </a:solidFill>
              </a:rPr>
              <a:t>допомоги</a:t>
            </a:r>
            <a:r>
              <a:rPr lang="ru-RU" sz="2000" dirty="0">
                <a:solidFill>
                  <a:srgbClr val="FFFF00"/>
                </a:solidFill>
              </a:rPr>
              <a:t>. Медперсонал СМП повинен </a:t>
            </a:r>
            <a:r>
              <a:rPr lang="ru-RU" sz="2000" dirty="0" err="1">
                <a:solidFill>
                  <a:srgbClr val="FFFF00"/>
                </a:solidFill>
              </a:rPr>
              <a:t>економити</a:t>
            </a:r>
            <a:r>
              <a:rPr lang="ru-RU" sz="2000" dirty="0">
                <a:solidFill>
                  <a:srgbClr val="FFFF00"/>
                </a:solidFill>
              </a:rPr>
              <a:t> </a:t>
            </a:r>
            <a:r>
              <a:rPr lang="ru-RU" sz="2000" dirty="0" err="1">
                <a:solidFill>
                  <a:srgbClr val="FFFF00"/>
                </a:solidFill>
              </a:rPr>
              <a:t>кожну</a:t>
            </a:r>
            <a:r>
              <a:rPr lang="ru-RU" sz="2000" dirty="0">
                <a:solidFill>
                  <a:srgbClr val="FFFF00"/>
                </a:solidFill>
              </a:rPr>
              <a:t> </a:t>
            </a:r>
            <a:r>
              <a:rPr lang="ru-RU" sz="2000" dirty="0" err="1">
                <a:solidFill>
                  <a:srgbClr val="FFFF00"/>
                </a:solidFill>
              </a:rPr>
              <a:t>хвилину</a:t>
            </a:r>
            <a:r>
              <a:rPr lang="ru-RU" sz="2000" dirty="0" smtClean="0">
                <a:solidFill>
                  <a:srgbClr val="FFFF00"/>
                </a:solidFill>
              </a:rPr>
              <a:t>.</a:t>
            </a:r>
            <a:endParaRPr lang="ru-RU" sz="20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4058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3200" dirty="0" smtClean="0">
                <a:solidFill>
                  <a:srgbClr val="FFFF00"/>
                </a:solidFill>
                <a:effectLst/>
              </a:rPr>
              <a:t>Іммобілізація </a:t>
            </a:r>
            <a:r>
              <a:rPr lang="uk-UA" sz="3200" dirty="0">
                <a:solidFill>
                  <a:srgbClr val="FFFF00"/>
                </a:solidFill>
                <a:effectLst/>
              </a:rPr>
              <a:t>у постраждалих з скелетною травмою, що були транспортовані бригадами ШМД</a:t>
            </a:r>
            <a:endParaRPr lang="uk-UA" sz="30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ph type="tbl" idx="1"/>
            <p:extLst/>
          </p:nvPr>
        </p:nvGraphicFramePr>
        <p:xfrm>
          <a:off x="611560" y="1772816"/>
          <a:ext cx="7992889" cy="2628889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988095"/>
                <a:gridCol w="1108249"/>
                <a:gridCol w="1440160"/>
                <a:gridCol w="1224136"/>
                <a:gridCol w="2232249"/>
              </a:tblGrid>
              <a:tr h="7920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rgbClr val="FFFF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Іммобілізація</a:t>
                      </a:r>
                      <a:endParaRPr lang="uk-UA" sz="2000" dirty="0">
                        <a:solidFill>
                          <a:srgbClr val="FFFF99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FFFF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endParaRPr lang="uk-UA" sz="2000">
                        <a:solidFill>
                          <a:srgbClr val="FFFF99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FFFF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Кумулята</a:t>
                      </a:r>
                      <a:endParaRPr lang="uk-UA" sz="2000">
                        <a:solidFill>
                          <a:srgbClr val="FFFF99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FFFF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lang="uk-UA" sz="2000">
                        <a:solidFill>
                          <a:srgbClr val="FFFF99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 smtClean="0">
                          <a:solidFill>
                            <a:srgbClr val="FFFF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Кумулятивний </a:t>
                      </a:r>
                      <a:r>
                        <a:rPr lang="uk-UA" sz="2000" dirty="0">
                          <a:solidFill>
                            <a:srgbClr val="FFFF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lang="uk-UA" sz="2000" dirty="0">
                        <a:solidFill>
                          <a:srgbClr val="FFFF99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122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FFFF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Відсутня</a:t>
                      </a:r>
                      <a:endParaRPr lang="uk-UA" sz="2000">
                        <a:solidFill>
                          <a:srgbClr val="FFFF99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rgbClr val="66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56</a:t>
                      </a:r>
                      <a:endParaRPr lang="uk-UA" sz="2000" dirty="0">
                        <a:solidFill>
                          <a:srgbClr val="66FFFF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FFFF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56</a:t>
                      </a:r>
                      <a:endParaRPr lang="uk-UA" sz="2000">
                        <a:solidFill>
                          <a:srgbClr val="FFFF99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FFFF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21,05</a:t>
                      </a:r>
                      <a:endParaRPr lang="uk-UA" sz="2000">
                        <a:solidFill>
                          <a:srgbClr val="FFFF99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66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21,05</a:t>
                      </a:r>
                      <a:endParaRPr lang="uk-UA" sz="2000">
                        <a:solidFill>
                          <a:srgbClr val="66FFFF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6122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FFFF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Недостатня</a:t>
                      </a:r>
                      <a:endParaRPr lang="uk-UA" sz="2000">
                        <a:solidFill>
                          <a:srgbClr val="FFFF99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rgbClr val="66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148</a:t>
                      </a:r>
                      <a:endParaRPr lang="uk-UA" sz="2000" dirty="0">
                        <a:solidFill>
                          <a:srgbClr val="66FFFF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FFFF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204</a:t>
                      </a:r>
                      <a:endParaRPr lang="uk-UA" sz="2000">
                        <a:solidFill>
                          <a:srgbClr val="FFFF99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FFFF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55,64</a:t>
                      </a:r>
                      <a:endParaRPr lang="uk-UA" sz="2000">
                        <a:solidFill>
                          <a:srgbClr val="FFFF99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rgbClr val="66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76,69</a:t>
                      </a:r>
                      <a:endParaRPr lang="uk-UA" sz="2000" dirty="0">
                        <a:solidFill>
                          <a:srgbClr val="66FFFF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6122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FFFF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Адекватна</a:t>
                      </a:r>
                      <a:endParaRPr lang="uk-UA" sz="2000">
                        <a:solidFill>
                          <a:srgbClr val="FFFF99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FFFF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62</a:t>
                      </a:r>
                      <a:endParaRPr lang="uk-UA" sz="2000">
                        <a:solidFill>
                          <a:srgbClr val="FFFF99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FFFF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266</a:t>
                      </a:r>
                      <a:endParaRPr lang="uk-UA" sz="2000">
                        <a:solidFill>
                          <a:srgbClr val="FFFF99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FFFF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23,31</a:t>
                      </a:r>
                      <a:endParaRPr lang="uk-UA" sz="2000">
                        <a:solidFill>
                          <a:srgbClr val="FFFF99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rgbClr val="FFFF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100,00</a:t>
                      </a:r>
                      <a:endParaRPr lang="uk-UA" sz="2000" dirty="0">
                        <a:solidFill>
                          <a:srgbClr val="FFFF99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395536" y="4653136"/>
            <a:ext cx="842493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1800" dirty="0" smtClean="0">
                <a:solidFill>
                  <a:srgbClr val="FFFF00"/>
                </a:solidFill>
              </a:rPr>
              <a:t>     Іммобілізація </a:t>
            </a:r>
            <a:r>
              <a:rPr lang="uk-UA" sz="1800" dirty="0">
                <a:solidFill>
                  <a:srgbClr val="FFFF00"/>
                </a:solidFill>
              </a:rPr>
              <a:t>була відсутня у 21% (56 осіб) випадків та ще у 55% (148 осіб) визнана недостатньою. В той же час відсутність такого важливого засобу медичної допомоги як іммобілізація на різних етапах транспортування (особливо перекладання хворих) призводить до поглиблення шокового стану у таких пацієнтів, та значної крововтрати – особливо у постраждалих із пошкодженнями тазу та стегна.</a:t>
            </a:r>
          </a:p>
        </p:txBody>
      </p:sp>
    </p:spTree>
    <p:extLst>
      <p:ext uri="{BB962C8B-B14F-4D97-AF65-F5344CB8AC3E}">
        <p14:creationId xmlns:p14="http://schemas.microsoft.com/office/powerpoint/2010/main" val="3842145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 err="1" smtClean="0">
                <a:solidFill>
                  <a:srgbClr val="FFFF00"/>
                </a:solidFill>
                <a:effectLst/>
              </a:rPr>
              <a:t>Надання</a:t>
            </a:r>
            <a:r>
              <a:rPr lang="ru-RU" sz="2400" dirty="0" smtClean="0">
                <a:solidFill>
                  <a:srgbClr val="FFFF00"/>
                </a:solidFill>
                <a:effectLst/>
              </a:rPr>
              <a:t> </a:t>
            </a:r>
            <a:r>
              <a:rPr lang="ru-RU" sz="2400" dirty="0" err="1" smtClean="0">
                <a:solidFill>
                  <a:srgbClr val="FFFF00"/>
                </a:solidFill>
                <a:effectLst/>
              </a:rPr>
              <a:t>постраждалим</a:t>
            </a:r>
            <a:r>
              <a:rPr lang="ru-RU" sz="2400" dirty="0" smtClean="0">
                <a:solidFill>
                  <a:srgbClr val="FFFF00"/>
                </a:solidFill>
                <a:effectLst/>
              </a:rPr>
              <a:t> </a:t>
            </a:r>
            <a:r>
              <a:rPr lang="ru-RU" sz="2400" dirty="0" err="1" smtClean="0">
                <a:solidFill>
                  <a:srgbClr val="FFFF00"/>
                </a:solidFill>
                <a:effectLst/>
              </a:rPr>
              <a:t>допомоги</a:t>
            </a:r>
            <a:r>
              <a:rPr lang="ru-RU" sz="2400" dirty="0" smtClean="0">
                <a:solidFill>
                  <a:srgbClr val="FFFF00"/>
                </a:solidFill>
                <a:effectLst/>
              </a:rPr>
              <a:t> у </a:t>
            </a:r>
            <a:r>
              <a:rPr lang="ru-RU" sz="2400" dirty="0" err="1" smtClean="0">
                <a:solidFill>
                  <a:srgbClr val="FFFF00"/>
                </a:solidFill>
                <a:effectLst/>
              </a:rPr>
              <a:t>дорожньо-транспортних</a:t>
            </a:r>
            <a:r>
              <a:rPr lang="ru-RU" sz="2400" dirty="0" smtClean="0">
                <a:solidFill>
                  <a:srgbClr val="FFFF00"/>
                </a:solidFill>
                <a:effectLst/>
              </a:rPr>
              <a:t> </a:t>
            </a:r>
            <a:r>
              <a:rPr lang="ru-RU" sz="2400" dirty="0" err="1" smtClean="0">
                <a:solidFill>
                  <a:srgbClr val="FFFF00"/>
                </a:solidFill>
                <a:effectLst/>
              </a:rPr>
              <a:t>пригодах</a:t>
            </a:r>
            <a:endParaRPr lang="uk-UA" sz="24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51520" y="1340768"/>
            <a:ext cx="835292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ru-RU" sz="2000" dirty="0" err="1">
                <a:solidFill>
                  <a:srgbClr val="FFFF00"/>
                </a:solidFill>
              </a:rPr>
              <a:t>Серед</a:t>
            </a:r>
            <a:r>
              <a:rPr lang="ru-RU" sz="2000" dirty="0">
                <a:solidFill>
                  <a:srgbClr val="FFFF00"/>
                </a:solidFill>
              </a:rPr>
              <a:t> </a:t>
            </a:r>
            <a:r>
              <a:rPr lang="ru-RU" sz="2000" dirty="0" err="1">
                <a:solidFill>
                  <a:srgbClr val="FFFF00"/>
                </a:solidFill>
              </a:rPr>
              <a:t>усіх</a:t>
            </a:r>
            <a:r>
              <a:rPr lang="ru-RU" sz="2000" dirty="0">
                <a:solidFill>
                  <a:srgbClr val="FFFF00"/>
                </a:solidFill>
              </a:rPr>
              <a:t> </a:t>
            </a:r>
            <a:r>
              <a:rPr lang="ru-RU" sz="2000" dirty="0" err="1">
                <a:solidFill>
                  <a:srgbClr val="FFFF00"/>
                </a:solidFill>
              </a:rPr>
              <a:t>постраждалих</a:t>
            </a:r>
            <a:r>
              <a:rPr lang="ru-RU" sz="2000" dirty="0">
                <a:solidFill>
                  <a:srgbClr val="FFFF00"/>
                </a:solidFill>
              </a:rPr>
              <a:t> у </a:t>
            </a:r>
            <a:r>
              <a:rPr lang="ru-RU" sz="2000" dirty="0" smtClean="0">
                <a:solidFill>
                  <a:srgbClr val="FFFF00"/>
                </a:solidFill>
              </a:rPr>
              <a:t>77,3% </a:t>
            </a:r>
            <a:r>
              <a:rPr lang="ru-RU" sz="2000" dirty="0">
                <a:solidFill>
                  <a:srgbClr val="FFFF00"/>
                </a:solidFill>
              </a:rPr>
              <a:t>до на моменту </a:t>
            </a:r>
            <a:r>
              <a:rPr lang="ru-RU" sz="2000" dirty="0" err="1">
                <a:solidFill>
                  <a:srgbClr val="FFFF00"/>
                </a:solidFill>
              </a:rPr>
              <a:t>приїзду</a:t>
            </a:r>
            <a:r>
              <a:rPr lang="ru-RU" sz="2000" dirty="0">
                <a:solidFill>
                  <a:srgbClr val="FFFF00"/>
                </a:solidFill>
              </a:rPr>
              <a:t> </a:t>
            </a:r>
            <a:r>
              <a:rPr lang="ru-RU" sz="2000" dirty="0" err="1">
                <a:solidFill>
                  <a:srgbClr val="FFFF00"/>
                </a:solidFill>
              </a:rPr>
              <a:t>медичної</a:t>
            </a:r>
            <a:r>
              <a:rPr lang="ru-RU" sz="2000" dirty="0">
                <a:solidFill>
                  <a:srgbClr val="FFFF00"/>
                </a:solidFill>
              </a:rPr>
              <a:t> </a:t>
            </a:r>
            <a:r>
              <a:rPr lang="ru-RU" sz="2000" dirty="0" err="1">
                <a:solidFill>
                  <a:srgbClr val="FFFF00"/>
                </a:solidFill>
              </a:rPr>
              <a:t>бригади</a:t>
            </a:r>
            <a:r>
              <a:rPr lang="ru-RU" sz="2000" dirty="0">
                <a:solidFill>
                  <a:srgbClr val="FFFF00"/>
                </a:solidFill>
              </a:rPr>
              <a:t> не </a:t>
            </a:r>
            <a:r>
              <a:rPr lang="ru-RU" sz="2000" dirty="0" err="1">
                <a:solidFill>
                  <a:srgbClr val="FFFF00"/>
                </a:solidFill>
              </a:rPr>
              <a:t>надано</a:t>
            </a:r>
            <a:r>
              <a:rPr lang="ru-RU" sz="2000" dirty="0">
                <a:solidFill>
                  <a:srgbClr val="FFFF00"/>
                </a:solidFill>
              </a:rPr>
              <a:t> </a:t>
            </a:r>
            <a:r>
              <a:rPr lang="ru-RU" sz="2000" dirty="0" err="1">
                <a:solidFill>
                  <a:srgbClr val="FFFF00"/>
                </a:solidFill>
              </a:rPr>
              <a:t>ніякої</a:t>
            </a:r>
            <a:r>
              <a:rPr lang="ru-RU" sz="2000" dirty="0">
                <a:solidFill>
                  <a:srgbClr val="FFFF00"/>
                </a:solidFill>
              </a:rPr>
              <a:t> </a:t>
            </a:r>
            <a:r>
              <a:rPr lang="ru-RU" sz="2000" dirty="0" err="1">
                <a:solidFill>
                  <a:srgbClr val="FFFF00"/>
                </a:solidFill>
              </a:rPr>
              <a:t>допомоги</a:t>
            </a:r>
            <a:r>
              <a:rPr lang="ru-RU" sz="2000" dirty="0">
                <a:solidFill>
                  <a:srgbClr val="FFFF00"/>
                </a:solidFill>
              </a:rPr>
              <a:t> </a:t>
            </a:r>
            <a:r>
              <a:rPr lang="ru-RU" sz="2000" dirty="0" err="1">
                <a:solidFill>
                  <a:srgbClr val="FFFF00"/>
                </a:solidFill>
              </a:rPr>
              <a:t>водіями</a:t>
            </a:r>
            <a:r>
              <a:rPr lang="ru-RU" sz="2000" dirty="0">
                <a:solidFill>
                  <a:srgbClr val="FFFF00"/>
                </a:solidFill>
              </a:rPr>
              <a:t>, перехожими, </a:t>
            </a:r>
            <a:r>
              <a:rPr lang="ru-RU" sz="2000" dirty="0" err="1">
                <a:solidFill>
                  <a:srgbClr val="FFFF00"/>
                </a:solidFill>
              </a:rPr>
              <a:t>працівниками</a:t>
            </a:r>
            <a:r>
              <a:rPr lang="ru-RU" sz="2000" dirty="0">
                <a:solidFill>
                  <a:srgbClr val="FFFF00"/>
                </a:solidFill>
              </a:rPr>
              <a:t> ДАЇ. </a:t>
            </a:r>
            <a:endParaRPr lang="ru-RU" sz="2000" dirty="0" smtClean="0">
              <a:solidFill>
                <a:srgbClr val="FFFF00"/>
              </a:solidFill>
            </a:endParaRPr>
          </a:p>
          <a:p>
            <a:pPr marL="285750" indent="-285750">
              <a:buFont typeface="Wingdings" pitchFamily="2" charset="2"/>
              <a:buChar char="Ø"/>
            </a:pPr>
            <a:endParaRPr lang="ru-RU" sz="2000" dirty="0" smtClean="0">
              <a:solidFill>
                <a:srgbClr val="FFFF00"/>
              </a:solidFill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ru-RU" sz="2000" dirty="0" smtClean="0">
                <a:solidFill>
                  <a:srgbClr val="FFFF00"/>
                </a:solidFill>
              </a:rPr>
              <a:t>У </a:t>
            </a:r>
            <a:r>
              <a:rPr lang="ru-RU" sz="2000" dirty="0">
                <a:solidFill>
                  <a:srgbClr val="FFFF00"/>
                </a:solidFill>
              </a:rPr>
              <a:t>50% в </a:t>
            </a:r>
            <a:r>
              <a:rPr lang="ru-RU" sz="2000" dirty="0" smtClean="0">
                <a:solidFill>
                  <a:srgbClr val="FFFF00"/>
                </a:solidFill>
              </a:rPr>
              <a:t>бригадах </a:t>
            </a:r>
            <a:r>
              <a:rPr lang="ru-RU" sz="2000" dirty="0" err="1" smtClean="0">
                <a:solidFill>
                  <a:srgbClr val="FFFF00"/>
                </a:solidFill>
              </a:rPr>
              <a:t>екстреної</a:t>
            </a:r>
            <a:r>
              <a:rPr lang="ru-RU" sz="2000" dirty="0" smtClean="0">
                <a:solidFill>
                  <a:srgbClr val="FFFF00"/>
                </a:solidFill>
              </a:rPr>
              <a:t> </a:t>
            </a:r>
            <a:r>
              <a:rPr lang="ru-RU" sz="2000" dirty="0" err="1" smtClean="0">
                <a:solidFill>
                  <a:srgbClr val="FFFF00"/>
                </a:solidFill>
              </a:rPr>
              <a:t>медичної</a:t>
            </a:r>
            <a:r>
              <a:rPr lang="ru-RU" sz="2000" dirty="0" smtClean="0">
                <a:solidFill>
                  <a:srgbClr val="FFFF00"/>
                </a:solidFill>
              </a:rPr>
              <a:t> </a:t>
            </a:r>
            <a:r>
              <a:rPr lang="ru-RU" sz="2000" dirty="0" err="1" smtClean="0">
                <a:solidFill>
                  <a:srgbClr val="FFFF00"/>
                </a:solidFill>
              </a:rPr>
              <a:t>допомоги</a:t>
            </a:r>
            <a:r>
              <a:rPr lang="ru-RU" sz="2000" dirty="0" smtClean="0">
                <a:solidFill>
                  <a:srgbClr val="FFFF00"/>
                </a:solidFill>
              </a:rPr>
              <a:t> </a:t>
            </a:r>
            <a:r>
              <a:rPr lang="ru-RU" sz="2000" dirty="0" err="1" smtClean="0">
                <a:solidFill>
                  <a:srgbClr val="FFFF00"/>
                </a:solidFill>
              </a:rPr>
              <a:t>відсутні</a:t>
            </a:r>
            <a:r>
              <a:rPr lang="ru-RU" sz="2000" dirty="0" smtClean="0">
                <a:solidFill>
                  <a:srgbClr val="FFFF00"/>
                </a:solidFill>
              </a:rPr>
              <a:t> </a:t>
            </a:r>
            <a:r>
              <a:rPr lang="ru-RU" sz="2000" dirty="0" err="1">
                <a:solidFill>
                  <a:srgbClr val="FFFF00"/>
                </a:solidFill>
              </a:rPr>
              <a:t>лікарі</a:t>
            </a:r>
            <a:r>
              <a:rPr lang="ru-RU" sz="2000" dirty="0">
                <a:solidFill>
                  <a:srgbClr val="FFFF00"/>
                </a:solidFill>
              </a:rPr>
              <a:t>, а </a:t>
            </a:r>
            <a:r>
              <a:rPr lang="ru-RU" sz="2000" dirty="0" err="1">
                <a:solidFill>
                  <a:srgbClr val="FFFF00"/>
                </a:solidFill>
              </a:rPr>
              <a:t>допомогу</a:t>
            </a:r>
            <a:r>
              <a:rPr lang="ru-RU" sz="2000" dirty="0">
                <a:solidFill>
                  <a:srgbClr val="FFFF00"/>
                </a:solidFill>
              </a:rPr>
              <a:t> </a:t>
            </a:r>
            <a:r>
              <a:rPr lang="ru-RU" sz="2000" dirty="0" err="1">
                <a:solidFill>
                  <a:srgbClr val="FFFF00"/>
                </a:solidFill>
              </a:rPr>
              <a:t>надає</a:t>
            </a:r>
            <a:r>
              <a:rPr lang="ru-RU" sz="2000" dirty="0">
                <a:solidFill>
                  <a:srgbClr val="FFFF00"/>
                </a:solidFill>
              </a:rPr>
              <a:t> фельдшер </a:t>
            </a:r>
            <a:r>
              <a:rPr lang="ru-RU" sz="2000" dirty="0" err="1">
                <a:solidFill>
                  <a:srgbClr val="FFFF00"/>
                </a:solidFill>
              </a:rPr>
              <a:t>чи</a:t>
            </a:r>
            <a:r>
              <a:rPr lang="ru-RU" sz="2000" dirty="0">
                <a:solidFill>
                  <a:srgbClr val="FFFF00"/>
                </a:solidFill>
              </a:rPr>
              <a:t> </a:t>
            </a:r>
            <a:r>
              <a:rPr lang="ru-RU" sz="2000" dirty="0" err="1">
                <a:solidFill>
                  <a:srgbClr val="FFFF00"/>
                </a:solidFill>
              </a:rPr>
              <a:t>медична</a:t>
            </a:r>
            <a:r>
              <a:rPr lang="ru-RU" sz="2000" dirty="0">
                <a:solidFill>
                  <a:srgbClr val="FFFF00"/>
                </a:solidFill>
              </a:rPr>
              <a:t> сестра</a:t>
            </a:r>
            <a:r>
              <a:rPr lang="ru-RU" sz="2000" dirty="0" smtClean="0">
                <a:solidFill>
                  <a:srgbClr val="FFFF00"/>
                </a:solidFill>
              </a:rPr>
              <a:t>.</a:t>
            </a:r>
          </a:p>
          <a:p>
            <a:pPr marL="285750" indent="-285750">
              <a:buFont typeface="Wingdings" pitchFamily="2" charset="2"/>
              <a:buChar char="Ø"/>
            </a:pPr>
            <a:endParaRPr lang="ru-RU" sz="2000" dirty="0">
              <a:solidFill>
                <a:srgbClr val="FFFF00"/>
              </a:solidFill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ru-RU" sz="2000" dirty="0">
                <a:solidFill>
                  <a:srgbClr val="FFFF00"/>
                </a:solidFill>
              </a:rPr>
              <a:t>При </a:t>
            </a:r>
            <a:r>
              <a:rPr lang="ru-RU" sz="2000" dirty="0" err="1">
                <a:solidFill>
                  <a:srgbClr val="FFFF00"/>
                </a:solidFill>
              </a:rPr>
              <a:t>наданні</a:t>
            </a:r>
            <a:r>
              <a:rPr lang="ru-RU" sz="2000" dirty="0">
                <a:solidFill>
                  <a:srgbClr val="FFFF00"/>
                </a:solidFill>
              </a:rPr>
              <a:t> </a:t>
            </a:r>
            <a:r>
              <a:rPr lang="ru-RU" sz="2000" dirty="0" err="1">
                <a:solidFill>
                  <a:srgbClr val="FFFF00"/>
                </a:solidFill>
              </a:rPr>
              <a:t>першої</a:t>
            </a:r>
            <a:r>
              <a:rPr lang="ru-RU" sz="2000" dirty="0">
                <a:solidFill>
                  <a:srgbClr val="FFFF00"/>
                </a:solidFill>
              </a:rPr>
              <a:t> </a:t>
            </a:r>
            <a:r>
              <a:rPr lang="ru-RU" sz="2000" dirty="0" err="1">
                <a:solidFill>
                  <a:srgbClr val="FFFF00"/>
                </a:solidFill>
              </a:rPr>
              <a:t>медичної</a:t>
            </a:r>
            <a:r>
              <a:rPr lang="ru-RU" sz="2000" dirty="0">
                <a:solidFill>
                  <a:srgbClr val="FFFF00"/>
                </a:solidFill>
              </a:rPr>
              <a:t> </a:t>
            </a:r>
            <a:r>
              <a:rPr lang="ru-RU" sz="2000" dirty="0" err="1">
                <a:solidFill>
                  <a:srgbClr val="FFFF00"/>
                </a:solidFill>
              </a:rPr>
              <a:t>допомоги</a:t>
            </a:r>
            <a:r>
              <a:rPr lang="ru-RU" sz="2000" dirty="0">
                <a:solidFill>
                  <a:srgbClr val="FFFF00"/>
                </a:solidFill>
              </a:rPr>
              <a:t> у 5% </a:t>
            </a:r>
            <a:r>
              <a:rPr lang="ru-RU" sz="2000" dirty="0" err="1">
                <a:solidFill>
                  <a:srgbClr val="FFFF00"/>
                </a:solidFill>
              </a:rPr>
              <a:t>постраждалих</a:t>
            </a:r>
            <a:r>
              <a:rPr lang="ru-RU" sz="2000" dirty="0">
                <a:solidFill>
                  <a:srgbClr val="FFFF00"/>
                </a:solidFill>
              </a:rPr>
              <a:t> </a:t>
            </a:r>
            <a:r>
              <a:rPr lang="ru-RU" sz="2000" dirty="0" err="1">
                <a:solidFill>
                  <a:srgbClr val="FFFF00"/>
                </a:solidFill>
              </a:rPr>
              <a:t>була</a:t>
            </a:r>
            <a:r>
              <a:rPr lang="ru-RU" sz="2000" dirty="0">
                <a:solidFill>
                  <a:srgbClr val="FFFF00"/>
                </a:solidFill>
              </a:rPr>
              <a:t>  </a:t>
            </a:r>
            <a:r>
              <a:rPr lang="ru-RU" sz="2000" dirty="0" err="1">
                <a:solidFill>
                  <a:srgbClr val="FFFF00"/>
                </a:solidFill>
              </a:rPr>
              <a:t>відсутня</a:t>
            </a:r>
            <a:r>
              <a:rPr lang="ru-RU" sz="2000" dirty="0">
                <a:solidFill>
                  <a:srgbClr val="FFFF00"/>
                </a:solidFill>
              </a:rPr>
              <a:t> </a:t>
            </a:r>
            <a:r>
              <a:rPr lang="ru-RU" sz="2000" dirty="0" err="1">
                <a:solidFill>
                  <a:srgbClr val="FFFF00"/>
                </a:solidFill>
              </a:rPr>
              <a:t>іммобілізація</a:t>
            </a:r>
            <a:r>
              <a:rPr lang="ru-RU" sz="2000" dirty="0">
                <a:solidFill>
                  <a:srgbClr val="FFFF00"/>
                </a:solidFill>
              </a:rPr>
              <a:t>, а у 47,7% - вона </a:t>
            </a:r>
            <a:r>
              <a:rPr lang="ru-RU" sz="2000" dirty="0" err="1">
                <a:solidFill>
                  <a:srgbClr val="FFFF00"/>
                </a:solidFill>
              </a:rPr>
              <a:t>була</a:t>
            </a:r>
            <a:r>
              <a:rPr lang="ru-RU" sz="2000" dirty="0">
                <a:solidFill>
                  <a:srgbClr val="FFFF00"/>
                </a:solidFill>
              </a:rPr>
              <a:t> неадекватна характеру перелому</a:t>
            </a:r>
            <a:r>
              <a:rPr lang="ru-RU" sz="2000" dirty="0" smtClean="0">
                <a:solidFill>
                  <a:srgbClr val="FFFF00"/>
                </a:solidFill>
              </a:rPr>
              <a:t>.</a:t>
            </a:r>
          </a:p>
          <a:p>
            <a:pPr marL="285750" indent="-285750">
              <a:buFont typeface="Wingdings" pitchFamily="2" charset="2"/>
              <a:buChar char="Ø"/>
            </a:pPr>
            <a:endParaRPr lang="ru-RU" sz="2000" dirty="0" smtClean="0">
              <a:solidFill>
                <a:srgbClr val="FFFF00"/>
              </a:solidFill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ru-RU" sz="2000" dirty="0" err="1" smtClean="0">
                <a:solidFill>
                  <a:srgbClr val="FFFF00"/>
                </a:solidFill>
              </a:rPr>
              <a:t>Більше</a:t>
            </a:r>
            <a:r>
              <a:rPr lang="ru-RU" sz="2000" dirty="0" smtClean="0">
                <a:solidFill>
                  <a:srgbClr val="FFFF00"/>
                </a:solidFill>
              </a:rPr>
              <a:t> </a:t>
            </a:r>
            <a:r>
              <a:rPr lang="ru-RU" sz="2000" dirty="0">
                <a:solidFill>
                  <a:srgbClr val="FFFF00"/>
                </a:solidFill>
              </a:rPr>
              <a:t>53 % </a:t>
            </a:r>
            <a:r>
              <a:rPr lang="ru-RU" sz="2000" dirty="0" err="1">
                <a:solidFill>
                  <a:srgbClr val="FFFF00"/>
                </a:solidFill>
              </a:rPr>
              <a:t>пацієнтів</a:t>
            </a:r>
            <a:r>
              <a:rPr lang="ru-RU" sz="2000" dirty="0">
                <a:solidFill>
                  <a:srgbClr val="FFFF00"/>
                </a:solidFill>
              </a:rPr>
              <a:t> </a:t>
            </a:r>
            <a:r>
              <a:rPr lang="ru-RU" sz="2000" dirty="0" err="1">
                <a:solidFill>
                  <a:srgbClr val="FFFF00"/>
                </a:solidFill>
              </a:rPr>
              <a:t>були</a:t>
            </a:r>
            <a:r>
              <a:rPr lang="ru-RU" sz="2000" dirty="0">
                <a:solidFill>
                  <a:srgbClr val="FFFF00"/>
                </a:solidFill>
              </a:rPr>
              <a:t> </a:t>
            </a:r>
            <a:r>
              <a:rPr lang="ru-RU" sz="2000" dirty="0" err="1">
                <a:solidFill>
                  <a:srgbClr val="FFFF00"/>
                </a:solidFill>
              </a:rPr>
              <a:t>госпіталізовані</a:t>
            </a:r>
            <a:r>
              <a:rPr lang="ru-RU" sz="2000" dirty="0">
                <a:solidFill>
                  <a:srgbClr val="FFFF00"/>
                </a:solidFill>
              </a:rPr>
              <a:t> до ЛПЗ </a:t>
            </a:r>
            <a:r>
              <a:rPr lang="ru-RU" sz="2000" dirty="0" err="1">
                <a:solidFill>
                  <a:srgbClr val="FFFF00"/>
                </a:solidFill>
              </a:rPr>
              <a:t>протягом</a:t>
            </a:r>
            <a:r>
              <a:rPr lang="ru-RU" sz="2000" dirty="0">
                <a:solidFill>
                  <a:srgbClr val="FFFF00"/>
                </a:solidFill>
              </a:rPr>
              <a:t> </a:t>
            </a:r>
            <a:r>
              <a:rPr lang="ru-RU" sz="2000" dirty="0" err="1">
                <a:solidFill>
                  <a:srgbClr val="FFFF00"/>
                </a:solidFill>
              </a:rPr>
              <a:t>першої</a:t>
            </a:r>
            <a:r>
              <a:rPr lang="ru-RU" sz="2000" dirty="0">
                <a:solidFill>
                  <a:srgbClr val="FFFF00"/>
                </a:solidFill>
              </a:rPr>
              <a:t> </a:t>
            </a:r>
            <a:r>
              <a:rPr lang="ru-RU" sz="2000" dirty="0" err="1">
                <a:solidFill>
                  <a:srgbClr val="FFFF00"/>
                </a:solidFill>
              </a:rPr>
              <a:t>години</a:t>
            </a:r>
            <a:r>
              <a:rPr lang="ru-RU" sz="2000" dirty="0">
                <a:solidFill>
                  <a:srgbClr val="FFFF00"/>
                </a:solidFill>
              </a:rPr>
              <a:t>, а </a:t>
            </a:r>
            <a:r>
              <a:rPr lang="ru-RU" sz="2000" dirty="0" err="1">
                <a:solidFill>
                  <a:srgbClr val="FFFF00"/>
                </a:solidFill>
              </a:rPr>
              <a:t>протягом</a:t>
            </a:r>
            <a:r>
              <a:rPr lang="ru-RU" sz="2000" dirty="0">
                <a:solidFill>
                  <a:srgbClr val="FFFF00"/>
                </a:solidFill>
              </a:rPr>
              <a:t> перших 4–х год </a:t>
            </a:r>
            <a:r>
              <a:rPr lang="ru-RU" sz="2000" dirty="0" err="1">
                <a:solidFill>
                  <a:srgbClr val="FFFF00"/>
                </a:solidFill>
              </a:rPr>
              <a:t>відсоток</a:t>
            </a:r>
            <a:r>
              <a:rPr lang="ru-RU" sz="2000" dirty="0">
                <a:solidFill>
                  <a:srgbClr val="FFFF00"/>
                </a:solidFill>
              </a:rPr>
              <a:t> </a:t>
            </a:r>
            <a:r>
              <a:rPr lang="ru-RU" sz="2000" dirty="0" err="1">
                <a:solidFill>
                  <a:srgbClr val="FFFF00"/>
                </a:solidFill>
              </a:rPr>
              <a:t>госпіталізованих</a:t>
            </a:r>
            <a:r>
              <a:rPr lang="ru-RU" sz="2000" dirty="0">
                <a:solidFill>
                  <a:srgbClr val="FFFF00"/>
                </a:solidFill>
              </a:rPr>
              <a:t> </a:t>
            </a:r>
            <a:r>
              <a:rPr lang="ru-RU" sz="2000" dirty="0" err="1">
                <a:solidFill>
                  <a:srgbClr val="FFFF00"/>
                </a:solidFill>
              </a:rPr>
              <a:t>складав</a:t>
            </a:r>
            <a:r>
              <a:rPr lang="ru-RU" sz="2000" dirty="0">
                <a:solidFill>
                  <a:srgbClr val="FFFF00"/>
                </a:solidFill>
              </a:rPr>
              <a:t> 85 %.</a:t>
            </a:r>
          </a:p>
        </p:txBody>
      </p:sp>
    </p:spTree>
    <p:extLst>
      <p:ext uri="{BB962C8B-B14F-4D97-AF65-F5344CB8AC3E}">
        <p14:creationId xmlns:p14="http://schemas.microsoft.com/office/powerpoint/2010/main" val="4183851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r>
              <a:rPr lang="ru-RU" sz="2400" dirty="0" err="1">
                <a:solidFill>
                  <a:srgbClr val="FFFF00"/>
                </a:solidFill>
              </a:rPr>
              <a:t>Р</a:t>
            </a:r>
            <a:r>
              <a:rPr lang="ru-RU" sz="2400" dirty="0" err="1" smtClean="0">
                <a:solidFill>
                  <a:srgbClr val="FFFF00"/>
                </a:solidFill>
              </a:rPr>
              <a:t>івняння</a:t>
            </a:r>
            <a:r>
              <a:rPr lang="ru-RU" sz="2400" dirty="0" smtClean="0">
                <a:solidFill>
                  <a:srgbClr val="FFFF00"/>
                </a:solidFill>
              </a:rPr>
              <a:t> </a:t>
            </a:r>
            <a:r>
              <a:rPr lang="ru-RU" sz="2400" dirty="0" err="1">
                <a:solidFill>
                  <a:srgbClr val="FFFF00"/>
                </a:solidFill>
              </a:rPr>
              <a:t>лінійної</a:t>
            </a:r>
            <a:r>
              <a:rPr lang="ru-RU" sz="2400" dirty="0">
                <a:solidFill>
                  <a:srgbClr val="FFFF00"/>
                </a:solidFill>
              </a:rPr>
              <a:t> </a:t>
            </a:r>
            <a:r>
              <a:rPr lang="ru-RU" sz="2400" dirty="0" err="1">
                <a:solidFill>
                  <a:srgbClr val="FFFF00"/>
                </a:solidFill>
              </a:rPr>
              <a:t>множинної</a:t>
            </a:r>
            <a:r>
              <a:rPr lang="ru-RU" sz="2400" dirty="0">
                <a:solidFill>
                  <a:srgbClr val="FFFF00"/>
                </a:solidFill>
              </a:rPr>
              <a:t> </a:t>
            </a:r>
            <a:r>
              <a:rPr lang="ru-RU" sz="2400" dirty="0" err="1">
                <a:solidFill>
                  <a:srgbClr val="FFFF00"/>
                </a:solidFill>
              </a:rPr>
              <a:t>регресії</a:t>
            </a:r>
            <a:r>
              <a:rPr lang="ru-RU" sz="2400" dirty="0">
                <a:solidFill>
                  <a:srgbClr val="FFFF00"/>
                </a:solidFill>
              </a:rPr>
              <a:t> часу </a:t>
            </a:r>
            <a:r>
              <a:rPr lang="ru-RU" sz="2400" dirty="0" err="1">
                <a:solidFill>
                  <a:srgbClr val="FFFF00"/>
                </a:solidFill>
              </a:rPr>
              <a:t>життя</a:t>
            </a:r>
            <a:r>
              <a:rPr lang="ru-RU" sz="2400" dirty="0">
                <a:solidFill>
                  <a:srgbClr val="FFFF00"/>
                </a:solidFill>
              </a:rPr>
              <a:t> в </a:t>
            </a:r>
            <a:r>
              <a:rPr lang="ru-RU" sz="2400" dirty="0" err="1">
                <a:solidFill>
                  <a:srgbClr val="FFFF00"/>
                </a:solidFill>
              </a:rPr>
              <a:t>стаціонарі</a:t>
            </a:r>
            <a:endParaRPr lang="ru-RU" sz="2400" dirty="0">
              <a:solidFill>
                <a:srgbClr val="FFFF0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/>
          </p:nvPr>
        </p:nvGraphicFramePr>
        <p:xfrm>
          <a:off x="539551" y="980728"/>
          <a:ext cx="8280920" cy="3488657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184654"/>
                <a:gridCol w="2425182"/>
                <a:gridCol w="1570355"/>
                <a:gridCol w="2100729"/>
              </a:tblGrid>
              <a:tr h="86409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Кодування пунктів анкетних даних</a:t>
                      </a:r>
                      <a:endParaRPr lang="ru-RU" sz="1800" dirty="0"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Назва пунктів анкетних даних</a:t>
                      </a:r>
                      <a:endParaRPr lang="ru-RU" sz="1800" dirty="0"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Коефіцієнти регресії (k)</a:t>
                      </a:r>
                      <a:endParaRPr lang="ru-RU" sz="1800" dirty="0"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p-</a:t>
                      </a:r>
                      <a:r>
                        <a:rPr lang="uk-UA" sz="1800" dirty="0" err="1"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level</a:t>
                      </a:r>
                      <a:endParaRPr lang="ru-RU" sz="1800" dirty="0"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  <a:tr h="86719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P23</a:t>
                      </a:r>
                      <a:endParaRPr lang="ru-RU" sz="1800" dirty="0"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Перша медична допомога</a:t>
                      </a:r>
                      <a:endParaRPr lang="ru-RU" sz="1800" dirty="0"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5,407</a:t>
                      </a:r>
                      <a:endParaRPr lang="ru-RU" sz="1800" dirty="0"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1,51E-06</a:t>
                      </a:r>
                      <a:endParaRPr lang="ru-RU" sz="1800" dirty="0"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  <a:tr h="50095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P37</a:t>
                      </a:r>
                      <a:endParaRPr lang="ru-RU" sz="1800"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Стан при поступленні</a:t>
                      </a:r>
                      <a:endParaRPr lang="ru-RU" sz="1800"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-2,53</a:t>
                      </a:r>
                      <a:endParaRPr lang="ru-RU" sz="1800"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0,004288</a:t>
                      </a:r>
                      <a:endParaRPr lang="ru-RU" sz="1800" dirty="0"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  <a:tr h="41880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P11</a:t>
                      </a:r>
                      <a:endParaRPr lang="ru-RU" sz="1800"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День тижня</a:t>
                      </a:r>
                      <a:endParaRPr lang="ru-RU" sz="1800"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0,854</a:t>
                      </a:r>
                      <a:endParaRPr lang="ru-RU" sz="1800"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0,00918</a:t>
                      </a:r>
                      <a:endParaRPr lang="ru-RU" sz="1800" dirty="0"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  <a:tr h="41880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P39</a:t>
                      </a:r>
                      <a:endParaRPr lang="ru-RU" sz="1800"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 err="1"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Превалююча</a:t>
                      </a:r>
                      <a:r>
                        <a:rPr lang="uk-UA" sz="1800" dirty="0"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травма</a:t>
                      </a:r>
                      <a:endParaRPr lang="ru-RU" sz="1800" dirty="0"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1,873</a:t>
                      </a:r>
                      <a:endParaRPr lang="ru-RU" sz="1800"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0,02737</a:t>
                      </a:r>
                      <a:endParaRPr lang="ru-RU" sz="1800" dirty="0"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  <a:tr h="41880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P26</a:t>
                      </a:r>
                      <a:endParaRPr lang="ru-RU" sz="1800" b="1" dirty="0"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800" b="0" dirty="0"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Реанімаційні заходи</a:t>
                      </a:r>
                      <a:endParaRPr lang="ru-RU" sz="1800" b="0" dirty="0"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-4,08</a:t>
                      </a:r>
                      <a:endParaRPr lang="ru-RU" sz="1800"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0,036788</a:t>
                      </a:r>
                      <a:endParaRPr lang="ru-RU" sz="1800" dirty="0"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395536" y="4653136"/>
            <a:ext cx="828092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000" dirty="0">
              <a:solidFill>
                <a:srgbClr val="FFFF00"/>
              </a:solidFill>
            </a:endParaRPr>
          </a:p>
          <a:p>
            <a:r>
              <a:rPr lang="uk-UA" sz="3000" b="1" dirty="0">
                <a:solidFill>
                  <a:srgbClr val="FFFF00"/>
                </a:solidFill>
              </a:rPr>
              <a:t>Y=</a:t>
            </a:r>
            <a:r>
              <a:rPr lang="en-US" sz="3000" b="1" dirty="0">
                <a:solidFill>
                  <a:srgbClr val="FFFF00"/>
                </a:solidFill>
              </a:rPr>
              <a:t>k</a:t>
            </a:r>
            <a:r>
              <a:rPr lang="uk-UA" sz="3000" b="1" baseline="-25000" dirty="0">
                <a:solidFill>
                  <a:srgbClr val="FFFF00"/>
                </a:solidFill>
              </a:rPr>
              <a:t>1</a:t>
            </a:r>
            <a:r>
              <a:rPr lang="uk-UA" sz="3000" b="1" dirty="0">
                <a:solidFill>
                  <a:srgbClr val="FFFF00"/>
                </a:solidFill>
              </a:rPr>
              <a:t>*P</a:t>
            </a:r>
            <a:r>
              <a:rPr lang="uk-UA" sz="3000" b="1" baseline="-25000" dirty="0">
                <a:solidFill>
                  <a:srgbClr val="FFFF00"/>
                </a:solidFill>
              </a:rPr>
              <a:t>23</a:t>
            </a:r>
            <a:r>
              <a:rPr lang="uk-UA" sz="3000" b="1" dirty="0">
                <a:solidFill>
                  <a:srgbClr val="FFFF00"/>
                </a:solidFill>
              </a:rPr>
              <a:t> + </a:t>
            </a:r>
            <a:r>
              <a:rPr lang="en-US" sz="3000" b="1" dirty="0">
                <a:solidFill>
                  <a:srgbClr val="FFFF00"/>
                </a:solidFill>
              </a:rPr>
              <a:t>k</a:t>
            </a:r>
            <a:r>
              <a:rPr lang="uk-UA" sz="3000" b="1" baseline="-25000" dirty="0">
                <a:solidFill>
                  <a:srgbClr val="FFFF00"/>
                </a:solidFill>
              </a:rPr>
              <a:t>2</a:t>
            </a:r>
            <a:r>
              <a:rPr lang="uk-UA" sz="3000" b="1" dirty="0">
                <a:solidFill>
                  <a:srgbClr val="FFFF00"/>
                </a:solidFill>
              </a:rPr>
              <a:t>*P</a:t>
            </a:r>
            <a:r>
              <a:rPr lang="uk-UA" sz="3000" b="1" baseline="-25000" dirty="0">
                <a:solidFill>
                  <a:srgbClr val="FFFF00"/>
                </a:solidFill>
              </a:rPr>
              <a:t>37</a:t>
            </a:r>
            <a:r>
              <a:rPr lang="uk-UA" sz="3000" b="1" dirty="0">
                <a:solidFill>
                  <a:srgbClr val="FFFF00"/>
                </a:solidFill>
              </a:rPr>
              <a:t> + </a:t>
            </a:r>
            <a:r>
              <a:rPr lang="en-US" sz="3000" b="1" dirty="0">
                <a:solidFill>
                  <a:srgbClr val="FFFF00"/>
                </a:solidFill>
              </a:rPr>
              <a:t>k</a:t>
            </a:r>
            <a:r>
              <a:rPr lang="uk-UA" sz="3000" b="1" baseline="-25000" dirty="0">
                <a:solidFill>
                  <a:srgbClr val="FFFF00"/>
                </a:solidFill>
              </a:rPr>
              <a:t>3</a:t>
            </a:r>
            <a:r>
              <a:rPr lang="uk-UA" sz="3000" b="1" dirty="0">
                <a:solidFill>
                  <a:srgbClr val="FFFF00"/>
                </a:solidFill>
              </a:rPr>
              <a:t>*P</a:t>
            </a:r>
            <a:r>
              <a:rPr lang="uk-UA" sz="3000" b="1" baseline="-25000" dirty="0">
                <a:solidFill>
                  <a:srgbClr val="FFFF00"/>
                </a:solidFill>
              </a:rPr>
              <a:t>11</a:t>
            </a:r>
            <a:r>
              <a:rPr lang="uk-UA" sz="3000" b="1" dirty="0">
                <a:solidFill>
                  <a:srgbClr val="FFFF00"/>
                </a:solidFill>
              </a:rPr>
              <a:t> + </a:t>
            </a:r>
            <a:r>
              <a:rPr lang="en-US" sz="3000" b="1" dirty="0">
                <a:solidFill>
                  <a:srgbClr val="FFFF00"/>
                </a:solidFill>
              </a:rPr>
              <a:t>k</a:t>
            </a:r>
            <a:r>
              <a:rPr lang="uk-UA" sz="3000" b="1" baseline="-25000" dirty="0">
                <a:solidFill>
                  <a:srgbClr val="FFFF00"/>
                </a:solidFill>
              </a:rPr>
              <a:t>4</a:t>
            </a:r>
            <a:r>
              <a:rPr lang="uk-UA" sz="3000" b="1" dirty="0">
                <a:solidFill>
                  <a:srgbClr val="FFFF00"/>
                </a:solidFill>
              </a:rPr>
              <a:t>*P</a:t>
            </a:r>
            <a:r>
              <a:rPr lang="uk-UA" sz="3000" b="1" baseline="-25000" dirty="0">
                <a:solidFill>
                  <a:srgbClr val="FFFF00"/>
                </a:solidFill>
              </a:rPr>
              <a:t>39</a:t>
            </a:r>
            <a:r>
              <a:rPr lang="uk-UA" sz="3000" b="1" dirty="0">
                <a:solidFill>
                  <a:srgbClr val="FFFF00"/>
                </a:solidFill>
              </a:rPr>
              <a:t> + </a:t>
            </a:r>
            <a:r>
              <a:rPr lang="en-US" sz="3000" b="1" dirty="0">
                <a:solidFill>
                  <a:srgbClr val="FFFF00"/>
                </a:solidFill>
              </a:rPr>
              <a:t>k</a:t>
            </a:r>
            <a:r>
              <a:rPr lang="uk-UA" sz="3000" b="1" baseline="-25000" dirty="0">
                <a:solidFill>
                  <a:srgbClr val="FFFF00"/>
                </a:solidFill>
              </a:rPr>
              <a:t>5</a:t>
            </a:r>
            <a:r>
              <a:rPr lang="uk-UA" sz="3000" b="1" dirty="0">
                <a:solidFill>
                  <a:srgbClr val="FFFF00"/>
                </a:solidFill>
              </a:rPr>
              <a:t>*P</a:t>
            </a:r>
            <a:r>
              <a:rPr lang="uk-UA" sz="3000" b="1" baseline="-25000" dirty="0">
                <a:solidFill>
                  <a:srgbClr val="FFFF00"/>
                </a:solidFill>
              </a:rPr>
              <a:t>26</a:t>
            </a:r>
            <a:r>
              <a:rPr lang="uk-UA" sz="3000" b="1" dirty="0">
                <a:solidFill>
                  <a:srgbClr val="FFFF00"/>
                </a:solidFill>
              </a:rPr>
              <a:t>,  </a:t>
            </a:r>
            <a:r>
              <a:rPr lang="en-US" sz="2400" b="1" dirty="0">
                <a:solidFill>
                  <a:srgbClr val="FFFF00"/>
                </a:solidFill>
              </a:rPr>
              <a:t>R</a:t>
            </a:r>
            <a:r>
              <a:rPr lang="uk-UA" sz="2400" b="1" dirty="0">
                <a:solidFill>
                  <a:srgbClr val="FFFF00"/>
                </a:solidFill>
              </a:rPr>
              <a:t>2=0.66 (</a:t>
            </a:r>
            <a:r>
              <a:rPr lang="uk-UA" sz="2400" b="1" dirty="0" err="1">
                <a:solidFill>
                  <a:srgbClr val="FFFF00"/>
                </a:solidFill>
              </a:rPr>
              <a:t>коеф</a:t>
            </a:r>
            <a:r>
              <a:rPr lang="uk-UA" sz="2400" b="1" dirty="0">
                <a:solidFill>
                  <a:srgbClr val="FFFF00"/>
                </a:solidFill>
              </a:rPr>
              <a:t>. детермінації)</a:t>
            </a:r>
            <a:endParaRPr lang="ru-RU" sz="2400" b="1" dirty="0">
              <a:solidFill>
                <a:srgbClr val="FFFF00"/>
              </a:solidFill>
            </a:endParaRPr>
          </a:p>
          <a:p>
            <a:endParaRPr lang="uk-UA" sz="1600" dirty="0" smtClean="0">
              <a:solidFill>
                <a:srgbClr val="FFFF00"/>
              </a:solidFill>
            </a:endParaRPr>
          </a:p>
          <a:p>
            <a:r>
              <a:rPr lang="uk-UA" sz="2000" dirty="0" smtClean="0">
                <a:solidFill>
                  <a:srgbClr val="FFFF00"/>
                </a:solidFill>
              </a:rPr>
              <a:t>де </a:t>
            </a:r>
            <a:r>
              <a:rPr lang="en-US" sz="2000" dirty="0">
                <a:solidFill>
                  <a:srgbClr val="FFFF00"/>
                </a:solidFill>
              </a:rPr>
              <a:t>Y</a:t>
            </a:r>
            <a:r>
              <a:rPr lang="uk-UA" sz="2000" dirty="0">
                <a:solidFill>
                  <a:srgbClr val="FFFF00"/>
                </a:solidFill>
              </a:rPr>
              <a:t> - час життя пацієнта від моменту травми до моменту констатації факту смерті.</a:t>
            </a:r>
            <a:endParaRPr lang="ru-RU" sz="20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9044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/>
          </p:cNvSpPr>
          <p:nvPr>
            <p:ph type="title" idx="4294967295"/>
          </p:nvPr>
        </p:nvSpPr>
        <p:spPr>
          <a:xfrm>
            <a:off x="467544" y="0"/>
            <a:ext cx="8229600" cy="1008112"/>
          </a:xfrm>
        </p:spPr>
        <p:txBody>
          <a:bodyPr rtlCol="0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>
              <a:defRPr/>
            </a:pPr>
            <a:r>
              <a:rPr lang="uk-UA" sz="4100" i="1" kern="1200" dirty="0">
                <a:solidFill>
                  <a:srgbClr val="FF0000"/>
                </a:solidFill>
                <a:effectLst/>
              </a:rPr>
              <a:t>Актуальність проблеми</a:t>
            </a:r>
            <a:endParaRPr lang="ru-RU" sz="4100" i="1" kern="1200" dirty="0">
              <a:solidFill>
                <a:srgbClr val="FF0000"/>
              </a:solidFill>
              <a:effectLst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539551" y="1124744"/>
            <a:ext cx="8208911" cy="15388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1000" dirty="0">
              <a:solidFill>
                <a:srgbClr val="FFFF00"/>
              </a:solidFill>
              <a:cs typeface="Times New Roman" pitchFamily="18" charset="0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2800" dirty="0" err="1" smtClean="0">
                <a:solidFill>
                  <a:srgbClr val="FFFF00"/>
                </a:solidFill>
                <a:cs typeface="Times New Roman" pitchFamily="18" charset="0"/>
              </a:rPr>
              <a:t>Кожен</a:t>
            </a:r>
            <a:r>
              <a:rPr lang="ru-RU" sz="2800" dirty="0" smtClean="0">
                <a:solidFill>
                  <a:srgbClr val="FFFF00"/>
                </a:solidFill>
                <a:cs typeface="Times New Roman" pitchFamily="18" charset="0"/>
              </a:rPr>
              <a:t> </a:t>
            </a:r>
            <a:r>
              <a:rPr lang="ru-RU" sz="2800" dirty="0" err="1">
                <a:solidFill>
                  <a:srgbClr val="FFFF00"/>
                </a:solidFill>
                <a:cs typeface="Times New Roman" pitchFamily="18" charset="0"/>
              </a:rPr>
              <a:t>рік</a:t>
            </a:r>
            <a:r>
              <a:rPr lang="ru-RU" sz="2800" dirty="0">
                <a:solidFill>
                  <a:srgbClr val="FFFF00"/>
                </a:solidFill>
                <a:cs typeface="Times New Roman" pitchFamily="18" charset="0"/>
              </a:rPr>
              <a:t> на дорогах </a:t>
            </a:r>
            <a:r>
              <a:rPr lang="ru-RU" sz="2800" dirty="0" err="1">
                <a:solidFill>
                  <a:srgbClr val="FFFF00"/>
                </a:solidFill>
                <a:cs typeface="Times New Roman" pitchFamily="18" charset="0"/>
              </a:rPr>
              <a:t>світу</a:t>
            </a:r>
            <a:r>
              <a:rPr lang="ru-RU" sz="2800" dirty="0">
                <a:solidFill>
                  <a:srgbClr val="FFFF00"/>
                </a:solidFill>
                <a:cs typeface="Times New Roman" pitchFamily="18" charset="0"/>
              </a:rPr>
              <a:t> </a:t>
            </a:r>
            <a:r>
              <a:rPr lang="ru-RU" sz="2800" dirty="0" err="1">
                <a:solidFill>
                  <a:srgbClr val="FFFF00"/>
                </a:solidFill>
                <a:cs typeface="Times New Roman" pitchFamily="18" charset="0"/>
              </a:rPr>
              <a:t>гине</a:t>
            </a:r>
            <a:r>
              <a:rPr lang="ru-RU" sz="2800" dirty="0">
                <a:solidFill>
                  <a:srgbClr val="FFFF00"/>
                </a:solidFill>
                <a:cs typeface="Times New Roman" pitchFamily="18" charset="0"/>
              </a:rPr>
              <a:t> </a:t>
            </a:r>
            <a:r>
              <a:rPr lang="ru-RU" sz="2800" dirty="0" err="1">
                <a:solidFill>
                  <a:srgbClr val="FFFF00"/>
                </a:solidFill>
                <a:cs typeface="Times New Roman" pitchFamily="18" charset="0"/>
              </a:rPr>
              <a:t>близько</a:t>
            </a:r>
            <a:r>
              <a:rPr lang="ru-RU" sz="2800" dirty="0">
                <a:solidFill>
                  <a:srgbClr val="FFFF00"/>
                </a:solidFill>
                <a:cs typeface="Times New Roman" pitchFamily="18" charset="0"/>
              </a:rPr>
              <a:t> 1,24 млн. людей, та </a:t>
            </a:r>
            <a:r>
              <a:rPr lang="ru-RU" sz="2800" dirty="0" err="1">
                <a:solidFill>
                  <a:srgbClr val="FFFF00"/>
                </a:solidFill>
                <a:cs typeface="Times New Roman" pitchFamily="18" charset="0"/>
              </a:rPr>
              <a:t>ще</a:t>
            </a:r>
            <a:r>
              <a:rPr lang="ru-RU" sz="2800" dirty="0">
                <a:solidFill>
                  <a:srgbClr val="FFFF00"/>
                </a:solidFill>
                <a:cs typeface="Times New Roman" pitchFamily="18" charset="0"/>
              </a:rPr>
              <a:t> </a:t>
            </a:r>
            <a:r>
              <a:rPr lang="ru-RU" sz="2800" dirty="0" err="1">
                <a:solidFill>
                  <a:srgbClr val="FFFF00"/>
                </a:solidFill>
                <a:cs typeface="Times New Roman" pitchFamily="18" charset="0"/>
              </a:rPr>
              <a:t>від</a:t>
            </a:r>
            <a:r>
              <a:rPr lang="ru-RU" sz="2800" dirty="0">
                <a:solidFill>
                  <a:srgbClr val="FFFF00"/>
                </a:solidFill>
                <a:cs typeface="Times New Roman" pitchFamily="18" charset="0"/>
              </a:rPr>
              <a:t> 20 млн. до 50 млн. </a:t>
            </a:r>
            <a:r>
              <a:rPr lang="ru-RU" sz="2800" dirty="0" err="1">
                <a:solidFill>
                  <a:srgbClr val="FFFF00"/>
                </a:solidFill>
                <a:cs typeface="Times New Roman" pitchFamily="18" charset="0"/>
              </a:rPr>
              <a:t>отримують</a:t>
            </a:r>
            <a:r>
              <a:rPr lang="ru-RU" sz="2800" dirty="0">
                <a:solidFill>
                  <a:srgbClr val="FFFF00"/>
                </a:solidFill>
                <a:cs typeface="Times New Roman" pitchFamily="18" charset="0"/>
              </a:rPr>
              <a:t> </a:t>
            </a:r>
            <a:r>
              <a:rPr lang="ru-RU" sz="2800" dirty="0" err="1">
                <a:solidFill>
                  <a:srgbClr val="FFFF00"/>
                </a:solidFill>
                <a:cs typeface="Times New Roman" pitchFamily="18" charset="0"/>
              </a:rPr>
              <a:t>несмертельні</a:t>
            </a:r>
            <a:r>
              <a:rPr lang="ru-RU" sz="2800" dirty="0">
                <a:solidFill>
                  <a:srgbClr val="FFFF00"/>
                </a:solidFill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rgbClr val="FFFF00"/>
                </a:solidFill>
                <a:cs typeface="Times New Roman" pitchFamily="18" charset="0"/>
              </a:rPr>
              <a:t>травми</a:t>
            </a:r>
            <a:r>
              <a:rPr lang="ru-RU" sz="2800" dirty="0">
                <a:solidFill>
                  <a:srgbClr val="FFFF00"/>
                </a:solidFill>
                <a:cs typeface="Times New Roman" pitchFamily="18" charset="0"/>
              </a:rPr>
              <a:t>.</a:t>
            </a:r>
            <a:endParaRPr lang="ru-RU" sz="1000" dirty="0">
              <a:solidFill>
                <a:srgbClr val="FFFF00"/>
              </a:solidFill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39552" y="2852936"/>
            <a:ext cx="8208911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itchFamily="34" charset="0"/>
              <a:buChar char="•"/>
            </a:pPr>
            <a:r>
              <a:rPr lang="ru-RU" sz="2800" dirty="0" err="1">
                <a:solidFill>
                  <a:srgbClr val="FFFF00"/>
                </a:solidFill>
                <a:cs typeface="Times New Roman" pitchFamily="18" charset="0"/>
              </a:rPr>
              <a:t>Дорожньо-транспортні</a:t>
            </a:r>
            <a:r>
              <a:rPr lang="ru-RU" sz="2800" dirty="0">
                <a:solidFill>
                  <a:srgbClr val="FFFF00"/>
                </a:solidFill>
                <a:cs typeface="Times New Roman" pitchFamily="18" charset="0"/>
              </a:rPr>
              <a:t> </a:t>
            </a:r>
            <a:r>
              <a:rPr lang="ru-RU" sz="2800" dirty="0" err="1">
                <a:solidFill>
                  <a:srgbClr val="FFFF00"/>
                </a:solidFill>
                <a:cs typeface="Times New Roman" pitchFamily="18" charset="0"/>
              </a:rPr>
              <a:t>травми</a:t>
            </a:r>
            <a:r>
              <a:rPr lang="ru-RU" sz="2800" dirty="0">
                <a:solidFill>
                  <a:srgbClr val="FFFF00"/>
                </a:solidFill>
                <a:cs typeface="Times New Roman" pitchFamily="18" charset="0"/>
              </a:rPr>
              <a:t> </a:t>
            </a:r>
            <a:r>
              <a:rPr lang="ru-RU" sz="2800" dirty="0" err="1">
                <a:solidFill>
                  <a:srgbClr val="FFFF00"/>
                </a:solidFill>
                <a:cs typeface="Times New Roman" pitchFamily="18" charset="0"/>
              </a:rPr>
              <a:t>займають</a:t>
            </a:r>
            <a:r>
              <a:rPr lang="ru-RU" sz="2800" dirty="0">
                <a:solidFill>
                  <a:srgbClr val="FFFF00"/>
                </a:solidFill>
                <a:cs typeface="Times New Roman" pitchFamily="18" charset="0"/>
              </a:rPr>
              <a:t> </a:t>
            </a:r>
            <a:r>
              <a:rPr lang="ru-RU" sz="2800" dirty="0" err="1">
                <a:solidFill>
                  <a:srgbClr val="FFFF00"/>
                </a:solidFill>
                <a:cs typeface="Times New Roman" pitchFamily="18" charset="0"/>
              </a:rPr>
              <a:t>восьме</a:t>
            </a:r>
            <a:r>
              <a:rPr lang="ru-RU" sz="2800" dirty="0">
                <a:solidFill>
                  <a:srgbClr val="FFFF00"/>
                </a:solidFill>
                <a:cs typeface="Times New Roman" pitchFamily="18" charset="0"/>
              </a:rPr>
              <a:t> </a:t>
            </a:r>
            <a:r>
              <a:rPr lang="ru-RU" sz="2800" dirty="0" err="1">
                <a:solidFill>
                  <a:srgbClr val="FFFF00"/>
                </a:solidFill>
                <a:cs typeface="Times New Roman" pitchFamily="18" charset="0"/>
              </a:rPr>
              <a:t>місце</a:t>
            </a:r>
            <a:r>
              <a:rPr lang="ru-RU" sz="2800" dirty="0">
                <a:solidFill>
                  <a:srgbClr val="FFFF00"/>
                </a:solidFill>
                <a:cs typeface="Times New Roman" pitchFamily="18" charset="0"/>
              </a:rPr>
              <a:t> у списку </a:t>
            </a:r>
            <a:r>
              <a:rPr lang="ru-RU" sz="2800" dirty="0" err="1">
                <a:solidFill>
                  <a:srgbClr val="FFFF00"/>
                </a:solidFill>
                <a:cs typeface="Times New Roman" pitchFamily="18" charset="0"/>
              </a:rPr>
              <a:t>основних</a:t>
            </a:r>
            <a:r>
              <a:rPr lang="ru-RU" sz="2800" dirty="0">
                <a:solidFill>
                  <a:srgbClr val="FFFF00"/>
                </a:solidFill>
                <a:cs typeface="Times New Roman" pitchFamily="18" charset="0"/>
              </a:rPr>
              <a:t> причин </a:t>
            </a:r>
            <a:r>
              <a:rPr lang="ru-RU" sz="2800" dirty="0" err="1">
                <a:solidFill>
                  <a:srgbClr val="FFFF00"/>
                </a:solidFill>
                <a:cs typeface="Times New Roman" pitchFamily="18" charset="0"/>
              </a:rPr>
              <a:t>смертності</a:t>
            </a:r>
            <a:r>
              <a:rPr lang="ru-RU" sz="2800" dirty="0">
                <a:solidFill>
                  <a:srgbClr val="FFFF00"/>
                </a:solidFill>
                <a:cs typeface="Times New Roman" pitchFamily="18" charset="0"/>
              </a:rPr>
              <a:t> в </a:t>
            </a:r>
            <a:r>
              <a:rPr lang="ru-RU" sz="2800" dirty="0" err="1">
                <a:solidFill>
                  <a:srgbClr val="FFFF00"/>
                </a:solidFill>
                <a:cs typeface="Times New Roman" pitchFamily="18" charset="0"/>
              </a:rPr>
              <a:t>світі</a:t>
            </a:r>
            <a:r>
              <a:rPr lang="ru-RU" sz="2800" dirty="0">
                <a:solidFill>
                  <a:srgbClr val="FFFF00"/>
                </a:solidFill>
                <a:cs typeface="Times New Roman" pitchFamily="18" charset="0"/>
              </a:rPr>
              <a:t> і є головною причиною </a:t>
            </a:r>
            <a:r>
              <a:rPr lang="ru-RU" sz="2800" dirty="0" err="1">
                <a:solidFill>
                  <a:srgbClr val="FFFF00"/>
                </a:solidFill>
                <a:cs typeface="Times New Roman" pitchFamily="18" charset="0"/>
              </a:rPr>
              <a:t>смерті</a:t>
            </a:r>
            <a:r>
              <a:rPr lang="ru-RU" sz="2800" dirty="0">
                <a:solidFill>
                  <a:srgbClr val="FFFF00"/>
                </a:solidFill>
                <a:cs typeface="Times New Roman" pitchFamily="18" charset="0"/>
              </a:rPr>
              <a:t> </a:t>
            </a:r>
            <a:r>
              <a:rPr lang="ru-RU" sz="2800" dirty="0" err="1">
                <a:solidFill>
                  <a:srgbClr val="FFFF00"/>
                </a:solidFill>
                <a:cs typeface="Times New Roman" pitchFamily="18" charset="0"/>
              </a:rPr>
              <a:t>молодих</a:t>
            </a:r>
            <a:r>
              <a:rPr lang="ru-RU" sz="2800" dirty="0">
                <a:solidFill>
                  <a:srgbClr val="FFFF00"/>
                </a:solidFill>
                <a:cs typeface="Times New Roman" pitchFamily="18" charset="0"/>
              </a:rPr>
              <a:t> людей у </a:t>
            </a:r>
            <a:r>
              <a:rPr lang="ru-RU" sz="2800" dirty="0" err="1">
                <a:solidFill>
                  <a:srgbClr val="FFFF00"/>
                </a:solidFill>
                <a:cs typeface="Times New Roman" pitchFamily="18" charset="0"/>
              </a:rPr>
              <a:t>віці</a:t>
            </a:r>
            <a:r>
              <a:rPr lang="ru-RU" sz="2800" dirty="0">
                <a:solidFill>
                  <a:srgbClr val="FFFF00"/>
                </a:solidFill>
                <a:cs typeface="Times New Roman" pitchFamily="18" charset="0"/>
              </a:rPr>
              <a:t> </a:t>
            </a:r>
            <a:r>
              <a:rPr lang="ru-RU" sz="2800" dirty="0" err="1">
                <a:solidFill>
                  <a:srgbClr val="FFFF00"/>
                </a:solidFill>
                <a:cs typeface="Times New Roman" pitchFamily="18" charset="0"/>
              </a:rPr>
              <a:t>від</a:t>
            </a:r>
            <a:r>
              <a:rPr lang="ru-RU" sz="2800" dirty="0">
                <a:solidFill>
                  <a:srgbClr val="FFFF00"/>
                </a:solidFill>
                <a:cs typeface="Times New Roman" pitchFamily="18" charset="0"/>
              </a:rPr>
              <a:t> 15 до 29 </a:t>
            </a:r>
            <a:r>
              <a:rPr lang="ru-RU" sz="2800" dirty="0" err="1">
                <a:solidFill>
                  <a:srgbClr val="FFFF00"/>
                </a:solidFill>
                <a:cs typeface="Times New Roman" pitchFamily="18" charset="0"/>
              </a:rPr>
              <a:t>років</a:t>
            </a:r>
            <a:endParaRPr lang="ru-RU" sz="2800" dirty="0" smtClean="0">
              <a:solidFill>
                <a:srgbClr val="FFFF00"/>
              </a:solidFill>
              <a:cs typeface="Times New Roman" pitchFamily="18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6084" y="4941167"/>
            <a:ext cx="3257917" cy="19035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4809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980728"/>
            <a:ext cx="864096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uk-UA" sz="3200" dirty="0" smtClean="0">
                <a:solidFill>
                  <a:srgbClr val="FFFF00"/>
                </a:solidFill>
              </a:rPr>
              <a:t>Аналіз </a:t>
            </a:r>
            <a:r>
              <a:rPr lang="uk-UA" sz="3200" dirty="0">
                <a:solidFill>
                  <a:srgbClr val="FFFF00"/>
                </a:solidFill>
              </a:rPr>
              <a:t>статистичних показників смертності постраждавши в ДТП показав, що проблема дорожньо-транспортного травматизму та боротьба з його тяжкими соціальними наслідками - смертністю та інвалідністю на сучасному етапі є одним головних питань державної політики, та потребує комплексного міжвідомчого </a:t>
            </a:r>
            <a:r>
              <a:rPr lang="uk-UA" sz="3200" dirty="0" smtClean="0">
                <a:solidFill>
                  <a:srgbClr val="FFFF00"/>
                </a:solidFill>
              </a:rPr>
              <a:t>підходу, </a:t>
            </a:r>
            <a:r>
              <a:rPr lang="uk-UA" sz="3200" dirty="0">
                <a:solidFill>
                  <a:srgbClr val="FFFF00"/>
                </a:solidFill>
              </a:rPr>
              <a:t>з залученням усіх систем та організацій</a:t>
            </a:r>
            <a:r>
              <a:rPr lang="uk-UA" sz="2800" dirty="0">
                <a:solidFill>
                  <a:srgbClr val="FFFF00"/>
                </a:solidFill>
              </a:rPr>
              <a:t>.</a:t>
            </a:r>
            <a:endParaRPr lang="ru-RU" sz="18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2673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79512" y="116632"/>
            <a:ext cx="8784976" cy="62016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000" b="1" dirty="0" smtClean="0">
                <a:solidFill>
                  <a:srgbClr val="FFFF00"/>
                </a:solidFill>
              </a:rPr>
              <a:t>Пропозиції</a:t>
            </a:r>
          </a:p>
          <a:p>
            <a:pPr algn="ctr"/>
            <a:endParaRPr lang="ru-RU" sz="1800" dirty="0">
              <a:solidFill>
                <a:srgbClr val="FFFF00"/>
              </a:solidFill>
            </a:endParaRPr>
          </a:p>
          <a:p>
            <a:pPr indent="457200" algn="just"/>
            <a:r>
              <a:rPr lang="uk-UA" sz="1800" b="1" dirty="0" smtClean="0">
                <a:solidFill>
                  <a:srgbClr val="FFFF00"/>
                </a:solidFill>
              </a:rPr>
              <a:t>1. Створити робочу групу для розробки   </a:t>
            </a:r>
            <a:r>
              <a:rPr lang="uk-UA" sz="1800" b="1" dirty="0">
                <a:solidFill>
                  <a:srgbClr val="FFFF00"/>
                </a:solidFill>
              </a:rPr>
              <a:t>на Державному рівні </a:t>
            </a:r>
            <a:r>
              <a:rPr lang="uk-UA" sz="1800" b="1" dirty="0" smtClean="0">
                <a:solidFill>
                  <a:srgbClr val="FFFF00"/>
                </a:solidFill>
              </a:rPr>
              <a:t>єдиної концепції </a:t>
            </a:r>
            <a:r>
              <a:rPr lang="uk-UA" sz="1800" b="1" dirty="0">
                <a:solidFill>
                  <a:srgbClr val="FFFF00"/>
                </a:solidFill>
              </a:rPr>
              <a:t>надання медичної допомоги постраждалим в ДТП</a:t>
            </a:r>
            <a:r>
              <a:rPr lang="uk-UA" sz="1800" b="1" dirty="0" smtClean="0">
                <a:solidFill>
                  <a:srgbClr val="FFFF00"/>
                </a:solidFill>
              </a:rPr>
              <a:t>.</a:t>
            </a:r>
          </a:p>
          <a:p>
            <a:pPr indent="457200" algn="just">
              <a:buAutoNum type="arabicPeriod"/>
            </a:pPr>
            <a:endParaRPr lang="ru-RU" sz="1800" dirty="0">
              <a:solidFill>
                <a:srgbClr val="FFFF00"/>
              </a:solidFill>
            </a:endParaRPr>
          </a:p>
          <a:p>
            <a:pPr indent="457200" algn="just"/>
            <a:r>
              <a:rPr lang="uk-UA" sz="1800" b="1" dirty="0">
                <a:solidFill>
                  <a:srgbClr val="FFFF00"/>
                </a:solidFill>
              </a:rPr>
              <a:t>2. </a:t>
            </a:r>
            <a:r>
              <a:rPr lang="uk-UA" sz="1800" b="1" dirty="0" smtClean="0">
                <a:solidFill>
                  <a:srgbClr val="FFFF00"/>
                </a:solidFill>
              </a:rPr>
              <a:t>Розробити план дій щодо створення та виконання Загальнодержавної програми по травматизму з залученням усіх профільних міністерств та відомств</a:t>
            </a:r>
            <a:r>
              <a:rPr lang="uk-UA" sz="1800" b="1" dirty="0" smtClean="0">
                <a:solidFill>
                  <a:srgbClr val="FFFF00"/>
                </a:solidFill>
              </a:rPr>
              <a:t>.</a:t>
            </a:r>
            <a:endParaRPr lang="uk-UA" sz="1800" b="1" dirty="0" smtClean="0">
              <a:solidFill>
                <a:srgbClr val="FFFF00"/>
              </a:solidFill>
            </a:endParaRPr>
          </a:p>
          <a:p>
            <a:pPr indent="457200" algn="just"/>
            <a:endParaRPr lang="uk-UA" sz="1800" b="1" dirty="0" smtClean="0">
              <a:solidFill>
                <a:srgbClr val="FFFF00"/>
              </a:solidFill>
            </a:endParaRPr>
          </a:p>
          <a:p>
            <a:pPr indent="457200" algn="just"/>
            <a:r>
              <a:rPr lang="uk-UA" sz="1800" b="1" dirty="0">
                <a:solidFill>
                  <a:srgbClr val="FFFF00"/>
                </a:solidFill>
              </a:rPr>
              <a:t>3</a:t>
            </a:r>
            <a:r>
              <a:rPr lang="uk-UA" sz="1800" b="1" dirty="0" smtClean="0">
                <a:solidFill>
                  <a:srgbClr val="FFFF00"/>
                </a:solidFill>
              </a:rPr>
              <a:t>. </a:t>
            </a:r>
            <a:r>
              <a:rPr lang="uk-UA" sz="1800" b="1" dirty="0">
                <a:solidFill>
                  <a:srgbClr val="FFFF00"/>
                </a:solidFill>
              </a:rPr>
              <a:t>Розробити єдиний алгоритм етапного ведення постраждалих в ДТП, створити спеціальні лікувально-транспортні бригади, Розробити принципи та затвердити лікувально-діагностичні протоколи  роботи таких бригад</a:t>
            </a:r>
            <a:r>
              <a:rPr lang="uk-UA" sz="1800" b="1" dirty="0" smtClean="0">
                <a:solidFill>
                  <a:srgbClr val="FFFF00"/>
                </a:solidFill>
              </a:rPr>
              <a:t>.</a:t>
            </a:r>
          </a:p>
          <a:p>
            <a:pPr indent="457200" algn="just"/>
            <a:endParaRPr lang="ru-RU" sz="1800" dirty="0">
              <a:solidFill>
                <a:srgbClr val="FFFF00"/>
              </a:solidFill>
            </a:endParaRPr>
          </a:p>
          <a:p>
            <a:pPr indent="457200" algn="just"/>
            <a:r>
              <a:rPr lang="uk-UA" sz="1800" b="1" dirty="0" smtClean="0">
                <a:solidFill>
                  <a:srgbClr val="FFFF00"/>
                </a:solidFill>
              </a:rPr>
              <a:t>4. Для поліпшення лікування важко постраждалих від травм повинен бути перехід на сучасну систему надання медичної допомоги постраждалим при ДТП. (</a:t>
            </a:r>
            <a:r>
              <a:rPr lang="uk-UA" sz="1800" b="1" dirty="0" err="1" smtClean="0">
                <a:solidFill>
                  <a:srgbClr val="FFFF00"/>
                </a:solidFill>
              </a:rPr>
              <a:t>Травмацентри</a:t>
            </a:r>
            <a:r>
              <a:rPr lang="uk-UA" sz="1800" b="1" dirty="0" smtClean="0">
                <a:solidFill>
                  <a:srgbClr val="FFFF00"/>
                </a:solidFill>
              </a:rPr>
              <a:t> 1-2-3-рівнів)</a:t>
            </a:r>
          </a:p>
          <a:p>
            <a:pPr indent="457200" algn="just"/>
            <a:endParaRPr lang="ru-RU" sz="1800" dirty="0">
              <a:solidFill>
                <a:srgbClr val="FFFF00"/>
              </a:solidFill>
            </a:endParaRPr>
          </a:p>
          <a:p>
            <a:pPr indent="457200" algn="just"/>
            <a:r>
              <a:rPr lang="uk-UA" sz="1800" b="1" dirty="0">
                <a:solidFill>
                  <a:srgbClr val="FFFF00"/>
                </a:solidFill>
              </a:rPr>
              <a:t>5</a:t>
            </a:r>
            <a:r>
              <a:rPr lang="uk-UA" sz="1800" b="1" dirty="0" smtClean="0">
                <a:solidFill>
                  <a:srgbClr val="FFFF00"/>
                </a:solidFill>
              </a:rPr>
              <a:t>. Не допустити скорочення, а навпаки в </a:t>
            </a:r>
            <a:r>
              <a:rPr lang="uk-UA" sz="1800" b="1" dirty="0">
                <a:solidFill>
                  <a:srgbClr val="FFFF00"/>
                </a:solidFill>
              </a:rPr>
              <a:t>кожному регіоні (області) відкрити систему </a:t>
            </a:r>
            <a:r>
              <a:rPr lang="uk-UA" sz="1800" b="1" dirty="0" smtClean="0">
                <a:solidFill>
                  <a:srgbClr val="FFFF00"/>
                </a:solidFill>
              </a:rPr>
              <a:t>притрасових травматологічних </a:t>
            </a:r>
            <a:r>
              <a:rPr lang="uk-UA" sz="1800" b="1" dirty="0">
                <a:solidFill>
                  <a:srgbClr val="FFFF00"/>
                </a:solidFill>
              </a:rPr>
              <a:t>центрів, трансформувавши частину </a:t>
            </a:r>
            <a:r>
              <a:rPr lang="uk-UA" sz="1800" b="1" dirty="0" err="1" smtClean="0">
                <a:solidFill>
                  <a:srgbClr val="FFFF00"/>
                </a:solidFill>
              </a:rPr>
              <a:t>ортопедо</a:t>
            </a:r>
            <a:r>
              <a:rPr lang="uk-UA" sz="1800" b="1" dirty="0" smtClean="0">
                <a:solidFill>
                  <a:srgbClr val="FFFF00"/>
                </a:solidFill>
              </a:rPr>
              <a:t> - травматологічних </a:t>
            </a:r>
            <a:r>
              <a:rPr lang="uk-UA" sz="1800" b="1" dirty="0">
                <a:solidFill>
                  <a:srgbClr val="FFFF00"/>
                </a:solidFill>
              </a:rPr>
              <a:t>відділень в </a:t>
            </a:r>
            <a:r>
              <a:rPr lang="uk-UA" sz="1800" b="1" dirty="0" smtClean="0">
                <a:solidFill>
                  <a:srgbClr val="FFFF00"/>
                </a:solidFill>
              </a:rPr>
              <a:t>високо - технологічні </a:t>
            </a:r>
            <a:r>
              <a:rPr lang="uk-UA" sz="1800" b="1" dirty="0">
                <a:solidFill>
                  <a:srgbClr val="FFFF00"/>
                </a:solidFill>
              </a:rPr>
              <a:t>центри для лікування ізольованих та поєднаних травм з забезпеченням усім необхідним діагностичним, лікувальним </a:t>
            </a:r>
            <a:r>
              <a:rPr lang="uk-UA" sz="1800" b="1" dirty="0" smtClean="0">
                <a:solidFill>
                  <a:srgbClr val="FFFF00"/>
                </a:solidFill>
              </a:rPr>
              <a:t>оснащенням</a:t>
            </a:r>
            <a:r>
              <a:rPr lang="uk-UA" sz="1800" b="1" dirty="0">
                <a:solidFill>
                  <a:srgbClr val="FFFF00"/>
                </a:solidFill>
              </a:rPr>
              <a:t>.</a:t>
            </a:r>
            <a:endParaRPr lang="uk-UA" sz="1800" b="1" dirty="0" smtClean="0">
              <a:solidFill>
                <a:srgbClr val="FFFF00"/>
              </a:solidFill>
            </a:endParaRPr>
          </a:p>
          <a:p>
            <a:pPr indent="457200" algn="just"/>
            <a:endParaRPr lang="ru-RU" sz="17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3325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ext Box 2"/>
          <p:cNvSpPr txBox="1">
            <a:spLocks noChangeArrowheads="1"/>
          </p:cNvSpPr>
          <p:nvPr/>
        </p:nvSpPr>
        <p:spPr bwMode="auto">
          <a:xfrm>
            <a:off x="684213" y="1268413"/>
            <a:ext cx="7991475" cy="448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sz="9600">
                <a:solidFill>
                  <a:srgbClr val="FFFF00"/>
                </a:solidFill>
                <a:latin typeface="Monotype Corsiva" pitchFamily="66" charset="0"/>
              </a:rPr>
              <a:t>Дякую </a:t>
            </a:r>
          </a:p>
          <a:p>
            <a:pPr algn="ctr"/>
            <a:r>
              <a:rPr lang="uk-UA" sz="9600">
                <a:solidFill>
                  <a:srgbClr val="FFFF00"/>
                </a:solidFill>
                <a:latin typeface="Monotype Corsiva" pitchFamily="66" charset="0"/>
              </a:rPr>
              <a:t>за </a:t>
            </a:r>
          </a:p>
          <a:p>
            <a:pPr algn="r"/>
            <a:r>
              <a:rPr lang="uk-UA" sz="9600">
                <a:solidFill>
                  <a:srgbClr val="FFFF00"/>
                </a:solidFill>
                <a:latin typeface="Monotype Corsiva" pitchFamily="66" charset="0"/>
              </a:rPr>
              <a:t>увагу!</a:t>
            </a:r>
            <a:endParaRPr lang="ru-RU" sz="9600">
              <a:solidFill>
                <a:srgbClr val="FFFF0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2"/>
          <p:cNvSpPr txBox="1">
            <a:spLocks/>
          </p:cNvSpPr>
          <p:nvPr/>
        </p:nvSpPr>
        <p:spPr>
          <a:xfrm>
            <a:off x="457200" y="620688"/>
            <a:ext cx="8229600" cy="5761062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marL="0" indent="0" algn="ctr">
              <a:spcAft>
                <a:spcPts val="1200"/>
              </a:spcAft>
              <a:buNone/>
              <a:defRPr/>
            </a:pPr>
            <a:r>
              <a:rPr lang="ru-RU" sz="2400" kern="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ru-RU" sz="2400" kern="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показником</a:t>
            </a:r>
            <a:r>
              <a:rPr lang="ru-RU" sz="2400" kern="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kern="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смертності</a:t>
            </a:r>
            <a:r>
              <a:rPr lang="ru-RU" sz="2400" kern="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(12 </a:t>
            </a:r>
            <a:r>
              <a:rPr lang="ru-RU" sz="2400" kern="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осіб</a:t>
            </a:r>
            <a:r>
              <a:rPr lang="ru-RU" sz="2400" kern="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на 100 </a:t>
            </a:r>
            <a:r>
              <a:rPr lang="ru-RU" sz="2400" kern="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тисяч</a:t>
            </a:r>
            <a:r>
              <a:rPr lang="ru-RU" sz="2400" kern="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kern="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населення</a:t>
            </a:r>
            <a:r>
              <a:rPr lang="ru-RU" sz="2400" kern="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400" kern="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Україна</a:t>
            </a:r>
            <a:r>
              <a:rPr lang="ru-RU" sz="2400" kern="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kern="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посідає</a:t>
            </a:r>
            <a:r>
              <a:rPr lang="ru-RU" sz="2400" kern="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1-е </a:t>
            </a:r>
            <a:r>
              <a:rPr lang="ru-RU" sz="2400" kern="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місце</a:t>
            </a:r>
            <a:r>
              <a:rPr lang="ru-RU" sz="2400" kern="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400" kern="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Європі</a:t>
            </a:r>
            <a:r>
              <a:rPr lang="ru-RU" sz="2800" kern="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spcAft>
                <a:spcPts val="1200"/>
              </a:spcAft>
              <a:defRPr/>
            </a:pPr>
            <a:endParaRPr lang="ru-RU" sz="1400" kern="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spcAft>
                <a:spcPts val="1200"/>
              </a:spcAft>
              <a:buNone/>
              <a:defRPr/>
            </a:pPr>
            <a:r>
              <a:rPr lang="ru-RU" sz="4000" kern="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У 100 ДТП  </a:t>
            </a:r>
            <a:r>
              <a:rPr lang="uk-UA" sz="4000" kern="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гине:</a:t>
            </a:r>
          </a:p>
          <a:p>
            <a:pPr marL="0" indent="0" algn="ctr">
              <a:spcAft>
                <a:spcPts val="1200"/>
              </a:spcAft>
              <a:buNone/>
              <a:defRPr/>
            </a:pPr>
            <a:r>
              <a:rPr lang="en-US" sz="4000" kern="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uk-UA" sz="4000" kern="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США       2-3</a:t>
            </a:r>
            <a:endParaRPr lang="en-US" sz="4000" kern="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spcAft>
                <a:spcPts val="1200"/>
              </a:spcAft>
              <a:buFont typeface="Wingdings" pitchFamily="2" charset="2"/>
              <a:buNone/>
              <a:defRPr/>
            </a:pPr>
            <a:r>
              <a:rPr lang="en-US" sz="4000" kern="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uk-UA" sz="4000" kern="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Європа    3-4</a:t>
            </a:r>
            <a:endParaRPr lang="ru-RU" sz="4000" kern="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spcAft>
                <a:spcPts val="1200"/>
              </a:spcAft>
              <a:buFont typeface="Wingdings" pitchFamily="2" charset="2"/>
              <a:buNone/>
              <a:defRPr/>
            </a:pPr>
            <a:r>
              <a:rPr lang="en-US" sz="4000" kern="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kern="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uk-UA" sz="4000" b="1" kern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Україна </a:t>
            </a:r>
            <a:r>
              <a:rPr lang="en-US" sz="4000" b="1" kern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12-15</a:t>
            </a:r>
            <a:endParaRPr lang="ru-RU" sz="4000" b="1" kern="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ru-RU" kern="0" dirty="0"/>
          </a:p>
        </p:txBody>
      </p:sp>
    </p:spTree>
    <p:extLst>
      <p:ext uri="{BB962C8B-B14F-4D97-AF65-F5344CB8AC3E}">
        <p14:creationId xmlns:p14="http://schemas.microsoft.com/office/powerpoint/2010/main" val="632554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027313"/>
              </p:ext>
            </p:extLst>
          </p:nvPr>
        </p:nvGraphicFramePr>
        <p:xfrm>
          <a:off x="251519" y="116634"/>
          <a:ext cx="8568948" cy="4829771"/>
        </p:xfrm>
        <a:graphic>
          <a:graphicData uri="http://schemas.openxmlformats.org/drawingml/2006/table">
            <a:tbl>
              <a:tblPr/>
              <a:tblGrid>
                <a:gridCol w="1080121"/>
                <a:gridCol w="806327"/>
                <a:gridCol w="607500"/>
                <a:gridCol w="607500"/>
                <a:gridCol w="607500"/>
                <a:gridCol w="539525"/>
                <a:gridCol w="67975"/>
                <a:gridCol w="607500"/>
                <a:gridCol w="607500"/>
                <a:gridCol w="607500"/>
                <a:gridCol w="607500"/>
                <a:gridCol w="607500"/>
                <a:gridCol w="607500"/>
                <a:gridCol w="607500"/>
              </a:tblGrid>
              <a:tr h="660960">
                <a:tc gridSpan="14">
                  <a:txBody>
                    <a:bodyPr/>
                    <a:lstStyle/>
                    <a:p>
                      <a:pPr algn="ctr" fontAlgn="ctr"/>
                      <a:r>
                        <a:rPr lang="ru-RU" sz="2400" b="1" i="0" u="none" strike="noStrike" dirty="0" smtClean="0">
                          <a:solidFill>
                            <a:srgbClr val="FFFF00"/>
                          </a:solidFill>
                          <a:effectLst/>
                          <a:latin typeface="Arial Cyr" panose="020B0604020202020204" pitchFamily="34" charset="0"/>
                        </a:rPr>
                        <a:t> </a:t>
                      </a:r>
                      <a:r>
                        <a:rPr lang="ru-RU" sz="2400" b="1" i="0" u="none" strike="noStrike" dirty="0" err="1">
                          <a:solidFill>
                            <a:srgbClr val="FFFF00"/>
                          </a:solidFill>
                          <a:effectLst/>
                          <a:latin typeface="Arial Cyr" panose="020B0604020202020204" pitchFamily="34" charset="0"/>
                        </a:rPr>
                        <a:t>Дорожньо-транспортнi</a:t>
                      </a:r>
                      <a:r>
                        <a:rPr lang="ru-RU" sz="2400" b="1" i="0" u="none" strike="noStrike" dirty="0">
                          <a:solidFill>
                            <a:srgbClr val="FFFF00"/>
                          </a:solidFill>
                          <a:effectLst/>
                          <a:latin typeface="Arial Cyr" panose="020B0604020202020204" pitchFamily="34" charset="0"/>
                        </a:rPr>
                        <a:t> </a:t>
                      </a:r>
                      <a:r>
                        <a:rPr lang="ru-RU" sz="2400" b="1" i="0" u="none" strike="noStrike" dirty="0" err="1">
                          <a:solidFill>
                            <a:srgbClr val="FFFF00"/>
                          </a:solidFill>
                          <a:effectLst/>
                          <a:latin typeface="Arial Cyr" panose="020B0604020202020204" pitchFamily="34" charset="0"/>
                        </a:rPr>
                        <a:t>пригоди</a:t>
                      </a:r>
                      <a:r>
                        <a:rPr lang="ru-RU" sz="2400" b="1" i="0" u="none" strike="noStrike" dirty="0">
                          <a:solidFill>
                            <a:srgbClr val="FFFF00"/>
                          </a:solidFill>
                          <a:effectLst/>
                          <a:latin typeface="Arial Cyr" panose="020B0604020202020204" pitchFamily="34" charset="0"/>
                        </a:rPr>
                        <a:t> (за </a:t>
                      </a:r>
                      <a:r>
                        <a:rPr lang="ru-RU" sz="2400" b="1" i="0" u="none" strike="noStrike" dirty="0" err="1">
                          <a:solidFill>
                            <a:srgbClr val="FFFF00"/>
                          </a:solidFill>
                          <a:effectLst/>
                          <a:latin typeface="Arial Cyr" panose="020B0604020202020204" pitchFamily="34" charset="0"/>
                        </a:rPr>
                        <a:t>звітний</a:t>
                      </a:r>
                      <a:r>
                        <a:rPr lang="ru-RU" sz="2400" b="1" i="0" u="none" strike="noStrike" dirty="0">
                          <a:solidFill>
                            <a:srgbClr val="FFFF00"/>
                          </a:solidFill>
                          <a:effectLst/>
                          <a:latin typeface="Arial Cyr" panose="020B0604020202020204" pitchFamily="34" charset="0"/>
                        </a:rPr>
                        <a:t> </a:t>
                      </a:r>
                      <a:r>
                        <a:rPr lang="ru-RU" sz="2400" b="1" i="0" u="none" strike="noStrike" dirty="0" err="1">
                          <a:solidFill>
                            <a:srgbClr val="FFFF00"/>
                          </a:solidFill>
                          <a:effectLst/>
                          <a:latin typeface="Arial Cyr" panose="020B0604020202020204" pitchFamily="34" charset="0"/>
                        </a:rPr>
                        <a:t>період</a:t>
                      </a:r>
                      <a:r>
                        <a:rPr lang="ru-RU" sz="2400" b="1" i="0" u="none" strike="noStrike" dirty="0">
                          <a:solidFill>
                            <a:srgbClr val="FFFF00"/>
                          </a:solidFill>
                          <a:effectLst/>
                          <a:latin typeface="Arial Cyr" panose="020B0604020202020204" pitchFamily="34" charset="0"/>
                        </a:rPr>
                        <a:t>)</a:t>
                      </a:r>
                    </a:p>
                  </a:txBody>
                  <a:tcPr marL="6685" marR="6685" marT="66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60960">
                <a:tc gridSpan="14">
                  <a:txBody>
                    <a:bodyPr/>
                    <a:lstStyle/>
                    <a:p>
                      <a:pPr algn="ctr" fontAlgn="ctr"/>
                      <a:r>
                        <a:rPr lang="ru-RU" sz="2400" b="1" i="0" u="none" strike="noStrike" dirty="0">
                          <a:solidFill>
                            <a:srgbClr val="FFFF00"/>
                          </a:solidFill>
                          <a:effectLst/>
                          <a:latin typeface="Arial Cyr" panose="020B0604020202020204" pitchFamily="34" charset="0"/>
                        </a:rPr>
                        <a:t>за </a:t>
                      </a:r>
                      <a:r>
                        <a:rPr lang="ru-RU" sz="2400" b="1" i="0" u="none" strike="noStrike" dirty="0" err="1">
                          <a:solidFill>
                            <a:srgbClr val="FFFF00"/>
                          </a:solidFill>
                          <a:effectLst/>
                          <a:latin typeface="Arial Cyr" panose="020B0604020202020204" pitchFamily="34" charset="0"/>
                        </a:rPr>
                        <a:t>період</a:t>
                      </a:r>
                      <a:r>
                        <a:rPr lang="ru-RU" sz="2400" b="1" i="0" u="none" strike="noStrike" dirty="0">
                          <a:solidFill>
                            <a:srgbClr val="FFFF00"/>
                          </a:solidFill>
                          <a:effectLst/>
                          <a:latin typeface="Arial Cyr" panose="020B0604020202020204" pitchFamily="34" charset="0"/>
                        </a:rPr>
                        <a:t> з 01.01.2016 по </a:t>
                      </a:r>
                      <a:r>
                        <a:rPr lang="ru-RU" sz="2400" b="1" i="0" u="none" strike="noStrike" dirty="0" smtClean="0">
                          <a:solidFill>
                            <a:srgbClr val="FFFF00"/>
                          </a:solidFill>
                          <a:effectLst/>
                          <a:latin typeface="Arial Cyr" panose="020B0604020202020204" pitchFamily="34" charset="0"/>
                        </a:rPr>
                        <a:t>31.10.2016</a:t>
                      </a:r>
                      <a:r>
                        <a:rPr lang="ru-RU" sz="2400" b="1" i="0" u="none" strike="noStrike" baseline="0" dirty="0" smtClean="0">
                          <a:solidFill>
                            <a:srgbClr val="FFFF00"/>
                          </a:solidFill>
                          <a:effectLst/>
                          <a:latin typeface="Arial Cyr" panose="020B0604020202020204" pitchFamily="34" charset="0"/>
                        </a:rPr>
                        <a:t> </a:t>
                      </a:r>
                      <a:r>
                        <a:rPr lang="en-US" sz="2400" b="1" i="0" u="none" strike="noStrike" dirty="0" smtClean="0">
                          <a:solidFill>
                            <a:srgbClr val="FFFF00"/>
                          </a:solidFill>
                          <a:effectLst/>
                          <a:latin typeface="Arial Cyr" panose="020B0604020202020204" pitchFamily="34" charset="0"/>
                        </a:rPr>
                        <a:t>www.sai.gov.ua/ua//ua/static</a:t>
                      </a:r>
                      <a:endParaRPr lang="ru-RU" sz="2400" b="1" i="0" u="none" strike="noStrike" dirty="0">
                        <a:solidFill>
                          <a:srgbClr val="FFFF00"/>
                        </a:solidFill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6685" marR="6685" marT="66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29785">
                <a:tc>
                  <a:txBody>
                    <a:bodyPr/>
                    <a:lstStyle/>
                    <a:p>
                      <a:pPr algn="ctr" fontAlgn="ctr"/>
                      <a:endParaRPr lang="ru-RU" sz="800" b="0" i="0" u="none" strike="noStrike" dirty="0">
                        <a:solidFill>
                          <a:srgbClr val="FFFF00"/>
                        </a:solidFill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6685" marR="6685" marT="66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800" b="0" i="0" u="none" strike="noStrike" dirty="0">
                        <a:solidFill>
                          <a:srgbClr val="FFFF00"/>
                        </a:solidFill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6685" marR="6685" marT="66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800" b="0" i="0" u="none" strike="noStrike" dirty="0">
                        <a:solidFill>
                          <a:srgbClr val="FFFF00"/>
                        </a:solidFill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6685" marR="6685" marT="66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800" b="0" i="0" u="none" strike="noStrike" dirty="0">
                        <a:solidFill>
                          <a:srgbClr val="FFFF00"/>
                        </a:solidFill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6685" marR="6685" marT="66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endParaRPr lang="ru-RU" sz="800" b="0" i="0" u="none" strike="noStrike" dirty="0">
                        <a:solidFill>
                          <a:srgbClr val="FFFF00"/>
                        </a:solidFill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6685" marR="6685" marT="66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800" b="0" i="0" u="none" strike="noStrike" dirty="0">
                        <a:solidFill>
                          <a:srgbClr val="FFFF00"/>
                        </a:solidFill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6685" marR="6685" marT="66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685" marR="6685" marT="66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800" b="0" i="0" u="none" strike="noStrike" dirty="0">
                        <a:solidFill>
                          <a:srgbClr val="FFFF00"/>
                        </a:solidFill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6685" marR="6685" marT="66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800" b="0" i="0" u="none" strike="noStrike" dirty="0">
                        <a:solidFill>
                          <a:srgbClr val="FFFF00"/>
                        </a:solidFill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6685" marR="6685" marT="66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800" b="0" i="0" u="none" strike="noStrike" dirty="0">
                        <a:solidFill>
                          <a:srgbClr val="FFFF00"/>
                        </a:solidFill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6685" marR="6685" marT="66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800" b="0" i="0" u="none" strike="noStrike" dirty="0">
                        <a:solidFill>
                          <a:srgbClr val="FFFF00"/>
                        </a:solidFill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6685" marR="6685" marT="66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800" b="0" i="0" u="none" strike="noStrike" dirty="0">
                        <a:solidFill>
                          <a:srgbClr val="FFFF00"/>
                        </a:solidFill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6685" marR="6685" marT="66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800" b="0" i="0" u="none" strike="noStrike" dirty="0">
                        <a:solidFill>
                          <a:srgbClr val="FFFF00"/>
                        </a:solidFill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6685" marR="6685" marT="66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800" b="0" i="0" u="none" strike="noStrike" dirty="0">
                        <a:solidFill>
                          <a:srgbClr val="FFFF00"/>
                        </a:solidFill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6685" marR="6685" marT="66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9785">
                <a:tc rowSpan="3"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solidFill>
                          <a:srgbClr val="FFFF00"/>
                        </a:solidFill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6685" marR="6685" marT="66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 gridSpan="3"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err="1">
                          <a:solidFill>
                            <a:srgbClr val="FFFF00"/>
                          </a:solidFill>
                          <a:effectLst/>
                          <a:latin typeface="Arial Cyr" panose="020B0604020202020204" pitchFamily="34" charset="0"/>
                        </a:rPr>
                        <a:t>Усього</a:t>
                      </a:r>
                      <a:r>
                        <a:rPr lang="ru-RU" sz="1600" b="0" i="0" u="none" strike="noStrike" dirty="0">
                          <a:solidFill>
                            <a:srgbClr val="FFFF00"/>
                          </a:solidFill>
                          <a:effectLst/>
                          <a:latin typeface="Arial Cyr" panose="020B0604020202020204" pitchFamily="34" charset="0"/>
                        </a:rPr>
                        <a:t> ДТП</a:t>
                      </a:r>
                    </a:p>
                  </a:txBody>
                  <a:tcPr marL="6685" marR="6685" marT="66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0"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FFFF00"/>
                          </a:solidFill>
                          <a:effectLst/>
                          <a:latin typeface="Arial Cyr" panose="020B0604020202020204" pitchFamily="34" charset="0"/>
                        </a:rPr>
                        <a:t>ДТП з </a:t>
                      </a:r>
                      <a:r>
                        <a:rPr lang="ru-RU" sz="1600" b="0" i="0" u="none" strike="noStrike" dirty="0" err="1">
                          <a:solidFill>
                            <a:srgbClr val="FFFF00"/>
                          </a:solidFill>
                          <a:effectLst/>
                          <a:latin typeface="Arial Cyr" panose="020B0604020202020204" pitchFamily="34" charset="0"/>
                        </a:rPr>
                        <a:t>постраждалими</a:t>
                      </a:r>
                      <a:endParaRPr lang="ru-RU" sz="1600" b="0" i="0" u="none" strike="noStrike" dirty="0">
                        <a:solidFill>
                          <a:srgbClr val="FFFF00"/>
                        </a:solidFill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6685" marR="6685" marT="66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2978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err="1">
                          <a:solidFill>
                            <a:srgbClr val="FFFF00"/>
                          </a:solidFill>
                          <a:effectLst/>
                          <a:latin typeface="Arial Cyr" panose="020B0604020202020204" pitchFamily="34" charset="0"/>
                        </a:rPr>
                        <a:t>усього</a:t>
                      </a:r>
                      <a:endParaRPr lang="ru-RU" sz="1600" b="0" i="0" u="none" strike="noStrike" dirty="0">
                        <a:solidFill>
                          <a:srgbClr val="FFFF00"/>
                        </a:solidFill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6685" marR="6685" marT="66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err="1">
                          <a:solidFill>
                            <a:srgbClr val="FFFF00"/>
                          </a:solidFill>
                          <a:effectLst/>
                          <a:latin typeface="Arial Cyr" panose="020B0604020202020204" pitchFamily="34" charset="0"/>
                        </a:rPr>
                        <a:t>загинуло</a:t>
                      </a:r>
                      <a:endParaRPr lang="ru-RU" sz="1600" b="0" i="0" u="none" strike="noStrike" dirty="0">
                        <a:solidFill>
                          <a:srgbClr val="FFFF00"/>
                        </a:solidFill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6685" marR="6685" marT="66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err="1">
                          <a:solidFill>
                            <a:srgbClr val="FFFF00"/>
                          </a:solidFill>
                          <a:effectLst/>
                          <a:latin typeface="Arial Cyr" panose="020B0604020202020204" pitchFamily="34" charset="0"/>
                        </a:rPr>
                        <a:t>травмовано</a:t>
                      </a:r>
                      <a:endParaRPr lang="ru-RU" sz="1600" b="0" i="0" u="none" strike="noStrike" dirty="0">
                        <a:solidFill>
                          <a:srgbClr val="FFFF00"/>
                        </a:solidFill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6685" marR="6685" marT="66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2978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FFFF00"/>
                          </a:solidFill>
                          <a:effectLst/>
                          <a:latin typeface="Arial Cyr" panose="020B0604020202020204" pitchFamily="34" charset="0"/>
                        </a:rPr>
                        <a:t>м.п.</a:t>
                      </a:r>
                    </a:p>
                  </a:txBody>
                  <a:tcPr marL="6685" marR="6685" marT="66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err="1">
                          <a:solidFill>
                            <a:srgbClr val="FFFF00"/>
                          </a:solidFill>
                          <a:effectLst/>
                          <a:latin typeface="Arial Cyr" panose="020B0604020202020204" pitchFamily="34" charset="0"/>
                        </a:rPr>
                        <a:t>п.п</a:t>
                      </a:r>
                      <a:r>
                        <a:rPr lang="ru-RU" sz="1600" b="0" i="0" u="none" strike="noStrike" dirty="0">
                          <a:solidFill>
                            <a:srgbClr val="FFFF00"/>
                          </a:solidFill>
                          <a:effectLst/>
                          <a:latin typeface="Arial Cyr" panose="020B0604020202020204" pitchFamily="34" charset="0"/>
                        </a:rPr>
                        <a:t>.</a:t>
                      </a:r>
                    </a:p>
                  </a:txBody>
                  <a:tcPr marL="6685" marR="6685" marT="66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FFFF00"/>
                          </a:solidFill>
                          <a:effectLst/>
                          <a:latin typeface="Arial Cyr" panose="020B0604020202020204" pitchFamily="34" charset="0"/>
                        </a:rPr>
                        <a:t>%</a:t>
                      </a:r>
                    </a:p>
                  </a:txBody>
                  <a:tcPr marL="6685" marR="6685" marT="66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FFFF00"/>
                          </a:solidFill>
                          <a:effectLst/>
                          <a:latin typeface="Arial Cyr" panose="020B0604020202020204" pitchFamily="34" charset="0"/>
                        </a:rPr>
                        <a:t>м.п.</a:t>
                      </a:r>
                    </a:p>
                  </a:txBody>
                  <a:tcPr marL="6685" marR="6685" marT="66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FFFF00"/>
                          </a:solidFill>
                          <a:effectLst/>
                          <a:latin typeface="Arial Cyr" panose="020B0604020202020204" pitchFamily="34" charset="0"/>
                        </a:rPr>
                        <a:t>п.п.</a:t>
                      </a:r>
                    </a:p>
                  </a:txBody>
                  <a:tcPr marL="6685" marR="6685" marT="66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FFFF00"/>
                          </a:solidFill>
                          <a:effectLst/>
                          <a:latin typeface="Arial Cyr" panose="020B0604020202020204" pitchFamily="34" charset="0"/>
                        </a:rPr>
                        <a:t>%</a:t>
                      </a:r>
                    </a:p>
                  </a:txBody>
                  <a:tcPr marL="6685" marR="6685" marT="66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FFFF00"/>
                          </a:solidFill>
                          <a:effectLst/>
                          <a:latin typeface="Arial Cyr" panose="020B0604020202020204" pitchFamily="34" charset="0"/>
                        </a:rPr>
                        <a:t>м.п.</a:t>
                      </a:r>
                    </a:p>
                  </a:txBody>
                  <a:tcPr marL="6685" marR="6685" marT="66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FFFF00"/>
                          </a:solidFill>
                          <a:effectLst/>
                          <a:latin typeface="Arial Cyr" panose="020B0604020202020204" pitchFamily="34" charset="0"/>
                        </a:rPr>
                        <a:t>п.п.</a:t>
                      </a:r>
                    </a:p>
                  </a:txBody>
                  <a:tcPr marL="6685" marR="6685" marT="66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FFFF00"/>
                          </a:solidFill>
                          <a:effectLst/>
                          <a:latin typeface="Arial Cyr" panose="020B0604020202020204" pitchFamily="34" charset="0"/>
                        </a:rPr>
                        <a:t>%</a:t>
                      </a:r>
                    </a:p>
                  </a:txBody>
                  <a:tcPr marL="6685" marR="6685" marT="66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err="1">
                          <a:solidFill>
                            <a:srgbClr val="FFFF00"/>
                          </a:solidFill>
                          <a:effectLst/>
                          <a:latin typeface="Arial Cyr" panose="020B0604020202020204" pitchFamily="34" charset="0"/>
                        </a:rPr>
                        <a:t>м.п</a:t>
                      </a:r>
                      <a:r>
                        <a:rPr lang="ru-RU" sz="1600" b="0" i="0" u="none" strike="noStrike" dirty="0">
                          <a:solidFill>
                            <a:srgbClr val="FFFF00"/>
                          </a:solidFill>
                          <a:effectLst/>
                          <a:latin typeface="Arial Cyr" panose="020B0604020202020204" pitchFamily="34" charset="0"/>
                        </a:rPr>
                        <a:t>.</a:t>
                      </a:r>
                    </a:p>
                  </a:txBody>
                  <a:tcPr marL="6685" marR="6685" marT="66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FFFF00"/>
                          </a:solidFill>
                          <a:effectLst/>
                          <a:latin typeface="Arial Cyr" panose="020B0604020202020204" pitchFamily="34" charset="0"/>
                        </a:rPr>
                        <a:t>п.п.</a:t>
                      </a:r>
                    </a:p>
                  </a:txBody>
                  <a:tcPr marL="6685" marR="6685" marT="66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FFFF00"/>
                          </a:solidFill>
                          <a:effectLst/>
                          <a:latin typeface="Arial Cyr" panose="020B0604020202020204" pitchFamily="34" charset="0"/>
                        </a:rPr>
                        <a:t>%</a:t>
                      </a:r>
                    </a:p>
                  </a:txBody>
                  <a:tcPr marL="6685" marR="6685" marT="66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6066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 Cyr" panose="020B0604020202020204" pitchFamily="34" charset="0"/>
                        </a:rPr>
                        <a:t>ЗАГАЛОМ</a:t>
                      </a:r>
                    </a:p>
                  </a:txBody>
                  <a:tcPr marL="6685" marR="6685" marT="66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 Cyr" panose="020B0604020202020204" pitchFamily="34" charset="0"/>
                        </a:rPr>
                        <a:t>107324</a:t>
                      </a:r>
                    </a:p>
                  </a:txBody>
                  <a:tcPr marL="6685" marR="6685" marT="66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 Cyr" panose="020B0604020202020204" pitchFamily="34" charset="0"/>
                        </a:rPr>
                        <a:t>122414</a:t>
                      </a:r>
                    </a:p>
                  </a:txBody>
                  <a:tcPr marL="6685" marR="6685" marT="66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 Cyr" panose="020B0604020202020204" pitchFamily="34" charset="0"/>
                        </a:rPr>
                        <a:t>14,1</a:t>
                      </a:r>
                    </a:p>
                  </a:txBody>
                  <a:tcPr marL="6685" marR="6685" marT="66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 Cyr" panose="020B0604020202020204" pitchFamily="34" charset="0"/>
                        </a:rPr>
                        <a:t>20033</a:t>
                      </a:r>
                    </a:p>
                  </a:txBody>
                  <a:tcPr marL="6685" marR="6685" marT="66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 Cyr" panose="020B0604020202020204" pitchFamily="34" charset="0"/>
                        </a:rPr>
                        <a:t>21048</a:t>
                      </a:r>
                    </a:p>
                  </a:txBody>
                  <a:tcPr marL="6685" marR="6685" marT="66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 Cyr" panose="020B0604020202020204" pitchFamily="34" charset="0"/>
                        </a:rPr>
                        <a:t>5,1</a:t>
                      </a:r>
                    </a:p>
                  </a:txBody>
                  <a:tcPr marL="6685" marR="6685" marT="66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 Cyr" panose="020B0604020202020204" pitchFamily="34" charset="0"/>
                        </a:rPr>
                        <a:t>3124</a:t>
                      </a:r>
                    </a:p>
                  </a:txBody>
                  <a:tcPr marL="6685" marR="6685" marT="66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 Cyr" panose="020B0604020202020204" pitchFamily="34" charset="0"/>
                        </a:rPr>
                        <a:t>2603</a:t>
                      </a:r>
                    </a:p>
                  </a:txBody>
                  <a:tcPr marL="6685" marR="6685" marT="66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 Cyr" panose="020B0604020202020204" pitchFamily="34" charset="0"/>
                        </a:rPr>
                        <a:t>-16,7</a:t>
                      </a:r>
                    </a:p>
                  </a:txBody>
                  <a:tcPr marL="6685" marR="6685" marT="66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 Cyr" panose="020B0604020202020204" pitchFamily="34" charset="0"/>
                        </a:rPr>
                        <a:t>25028</a:t>
                      </a:r>
                    </a:p>
                  </a:txBody>
                  <a:tcPr marL="6685" marR="6685" marT="66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 Cyr" panose="020B0604020202020204" pitchFamily="34" charset="0"/>
                        </a:rPr>
                        <a:t>26647</a:t>
                      </a:r>
                    </a:p>
                  </a:txBody>
                  <a:tcPr marL="6685" marR="6685" marT="66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 Cyr" panose="020B0604020202020204" pitchFamily="34" charset="0"/>
                        </a:rPr>
                        <a:t>6,5</a:t>
                      </a:r>
                    </a:p>
                  </a:txBody>
                  <a:tcPr marL="6685" marR="6685" marT="66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080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FF0000"/>
                          </a:solidFill>
                          <a:effectLst/>
                          <a:latin typeface="Arial Cyr" panose="020B0604020202020204" pitchFamily="34" charset="0"/>
                        </a:rPr>
                        <a:t>ЗА ДОБУ</a:t>
                      </a:r>
                    </a:p>
                  </a:txBody>
                  <a:tcPr marL="6685" marR="6685" marT="66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FF0000"/>
                          </a:solidFill>
                          <a:effectLst/>
                          <a:latin typeface="Arial Cyr" panose="020B0604020202020204" pitchFamily="34" charset="0"/>
                        </a:rPr>
                        <a:t>353</a:t>
                      </a:r>
                    </a:p>
                  </a:txBody>
                  <a:tcPr marL="6685" marR="6685" marT="66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FF0000"/>
                          </a:solidFill>
                          <a:effectLst/>
                          <a:latin typeface="Arial Cyr" panose="020B0604020202020204" pitchFamily="34" charset="0"/>
                        </a:rPr>
                        <a:t>403</a:t>
                      </a:r>
                    </a:p>
                  </a:txBody>
                  <a:tcPr marL="6685" marR="6685" marT="66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FF0000"/>
                          </a:solidFill>
                          <a:effectLst/>
                          <a:latin typeface="Arial Cyr" panose="020B0604020202020204" pitchFamily="34" charset="0"/>
                        </a:rPr>
                        <a:t>14,2</a:t>
                      </a:r>
                    </a:p>
                  </a:txBody>
                  <a:tcPr marL="6685" marR="6685" marT="66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FF0000"/>
                          </a:solidFill>
                          <a:effectLst/>
                          <a:latin typeface="Arial Cyr" panose="020B0604020202020204" pitchFamily="34" charset="0"/>
                        </a:rPr>
                        <a:t>66</a:t>
                      </a:r>
                    </a:p>
                  </a:txBody>
                  <a:tcPr marL="6685" marR="6685" marT="66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 Cyr" panose="020B0604020202020204" pitchFamily="34" charset="0"/>
                        </a:rPr>
                        <a:t>69</a:t>
                      </a:r>
                    </a:p>
                  </a:txBody>
                  <a:tcPr marL="6685" marR="6685" marT="66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 Cyr" panose="020B0604020202020204" pitchFamily="34" charset="0"/>
                        </a:rPr>
                        <a:t>4,5</a:t>
                      </a:r>
                    </a:p>
                  </a:txBody>
                  <a:tcPr marL="6685" marR="6685" marT="66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 Cyr" panose="020B0604020202020204" pitchFamily="34" charset="0"/>
                        </a:rPr>
                        <a:t>10</a:t>
                      </a:r>
                    </a:p>
                  </a:txBody>
                  <a:tcPr marL="6685" marR="6685" marT="66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 Cyr" panose="020B0604020202020204" pitchFamily="34" charset="0"/>
                        </a:rPr>
                        <a:t>9</a:t>
                      </a:r>
                    </a:p>
                  </a:txBody>
                  <a:tcPr marL="6685" marR="6685" marT="66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 Cyr" panose="020B0604020202020204" pitchFamily="34" charset="0"/>
                        </a:rPr>
                        <a:t>-10,0</a:t>
                      </a:r>
                    </a:p>
                  </a:txBody>
                  <a:tcPr marL="6685" marR="6685" marT="66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 Cyr" panose="020B0604020202020204" pitchFamily="34" charset="0"/>
                        </a:rPr>
                        <a:t>82</a:t>
                      </a:r>
                    </a:p>
                  </a:txBody>
                  <a:tcPr marL="6685" marR="6685" marT="66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 Cyr" panose="020B0604020202020204" pitchFamily="34" charset="0"/>
                        </a:rPr>
                        <a:t>88</a:t>
                      </a:r>
                    </a:p>
                  </a:txBody>
                  <a:tcPr marL="6685" marR="6685" marT="66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 Cyr" panose="020B0604020202020204" pitchFamily="34" charset="0"/>
                        </a:rPr>
                        <a:t>7,3</a:t>
                      </a:r>
                    </a:p>
                  </a:txBody>
                  <a:tcPr marL="6685" marR="6685" marT="66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6406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2036719247"/>
              </p:ext>
            </p:extLst>
          </p:nvPr>
        </p:nvGraphicFramePr>
        <p:xfrm>
          <a:off x="457200" y="1600200"/>
          <a:ext cx="8219256" cy="49251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395536" y="260648"/>
            <a:ext cx="828092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000" dirty="0" smtClean="0"/>
              <a:t>	</a:t>
            </a:r>
            <a:r>
              <a:rPr lang="uk-UA" sz="2000" dirty="0" smtClean="0">
                <a:solidFill>
                  <a:srgbClr val="FFFF00"/>
                </a:solidFill>
              </a:rPr>
              <a:t>Після </a:t>
            </a:r>
            <a:r>
              <a:rPr lang="uk-UA" sz="2000" dirty="0">
                <a:solidFill>
                  <a:srgbClr val="FFFF00"/>
                </a:solidFill>
              </a:rPr>
              <a:t>аналізу медичної документації в частині діагнозу, нами були відібрані постраждалі в ДТП, у яких зустрічалася скелетна травма (СТ) в різних поєднаннях з </a:t>
            </a:r>
            <a:r>
              <a:rPr lang="uk-UA" sz="2000" dirty="0" err="1">
                <a:solidFill>
                  <a:srgbClr val="FFFF00"/>
                </a:solidFill>
              </a:rPr>
              <a:t>торакальною</a:t>
            </a:r>
            <a:r>
              <a:rPr lang="uk-UA" sz="2000" dirty="0">
                <a:solidFill>
                  <a:srgbClr val="FFFF00"/>
                </a:solidFill>
              </a:rPr>
              <a:t> (ТТ), абдомінальною (АТ), краніальною травмами (КТ).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5220072" y="3933056"/>
            <a:ext cx="70993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800" dirty="0">
                <a:solidFill>
                  <a:schemeClr val="bg2"/>
                </a:solidFill>
              </a:rPr>
              <a:t>211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907704" y="2727971"/>
            <a:ext cx="54373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800" dirty="0" smtClean="0">
                <a:solidFill>
                  <a:schemeClr val="bg2"/>
                </a:solidFill>
              </a:rPr>
              <a:t>92</a:t>
            </a:r>
            <a:endParaRPr lang="uk-UA" sz="28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5439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548680"/>
            <a:ext cx="7848872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ctr">
              <a:spcAft>
                <a:spcPts val="1800"/>
              </a:spcAft>
            </a:pPr>
            <a:r>
              <a:rPr lang="ru-RU" sz="2800" dirty="0" err="1">
                <a:solidFill>
                  <a:srgbClr val="FFFF00"/>
                </a:solidFill>
              </a:rPr>
              <a:t>Серед</a:t>
            </a:r>
            <a:r>
              <a:rPr lang="ru-RU" sz="2800" dirty="0">
                <a:solidFill>
                  <a:srgbClr val="FFFF00"/>
                </a:solidFill>
              </a:rPr>
              <a:t> </a:t>
            </a:r>
            <a:r>
              <a:rPr lang="ru-RU" sz="2800" dirty="0" err="1">
                <a:solidFill>
                  <a:srgbClr val="FFFF00"/>
                </a:solidFill>
              </a:rPr>
              <a:t>постраждалих</a:t>
            </a:r>
            <a:r>
              <a:rPr lang="ru-RU" sz="2800" dirty="0">
                <a:solidFill>
                  <a:srgbClr val="FFFF00"/>
                </a:solidFill>
              </a:rPr>
              <a:t>: </a:t>
            </a:r>
          </a:p>
          <a:p>
            <a:pPr marL="342900" indent="-342900" algn="just">
              <a:spcAft>
                <a:spcPts val="1800"/>
              </a:spcAft>
              <a:buFont typeface="Wingdings" pitchFamily="2" charset="2"/>
              <a:buChar char="§"/>
            </a:pPr>
            <a:r>
              <a:rPr lang="ru-RU" sz="2800" dirty="0">
                <a:solidFill>
                  <a:srgbClr val="FFFF00"/>
                </a:solidFill>
              </a:rPr>
              <a:t>69,3% </a:t>
            </a:r>
            <a:r>
              <a:rPr lang="ru-RU" sz="2800" dirty="0" err="1">
                <a:solidFill>
                  <a:srgbClr val="FFFF00"/>
                </a:solidFill>
              </a:rPr>
              <a:t>чоловіки</a:t>
            </a:r>
            <a:r>
              <a:rPr lang="ru-RU" sz="2800" dirty="0">
                <a:solidFill>
                  <a:srgbClr val="FFFF00"/>
                </a:solidFill>
              </a:rPr>
              <a:t>, </a:t>
            </a:r>
          </a:p>
          <a:p>
            <a:pPr marL="342900" indent="-342900" algn="just">
              <a:spcAft>
                <a:spcPts val="1800"/>
              </a:spcAft>
              <a:buFont typeface="Wingdings" pitchFamily="2" charset="2"/>
              <a:buChar char="§"/>
            </a:pPr>
            <a:r>
              <a:rPr lang="ru-RU" sz="2800" dirty="0">
                <a:solidFill>
                  <a:srgbClr val="FFFF00"/>
                </a:solidFill>
              </a:rPr>
              <a:t>30,69 </a:t>
            </a:r>
            <a:r>
              <a:rPr lang="ru-RU" sz="2800" dirty="0" err="1">
                <a:solidFill>
                  <a:srgbClr val="FFFF00"/>
                </a:solidFill>
              </a:rPr>
              <a:t>жінки</a:t>
            </a:r>
            <a:r>
              <a:rPr lang="ru-RU" sz="2800" dirty="0">
                <a:solidFill>
                  <a:srgbClr val="FFFF00"/>
                </a:solidFill>
              </a:rPr>
              <a:t>,</a:t>
            </a:r>
          </a:p>
          <a:p>
            <a:pPr indent="457200" algn="just">
              <a:spcAft>
                <a:spcPts val="1800"/>
              </a:spcAft>
            </a:pPr>
            <a:r>
              <a:rPr lang="ru-RU" sz="2800" dirty="0">
                <a:solidFill>
                  <a:srgbClr val="FFFF00"/>
                </a:solidFill>
              </a:rPr>
              <a:t>  </a:t>
            </a:r>
            <a:r>
              <a:rPr lang="ru-RU" sz="2800" dirty="0" err="1">
                <a:solidFill>
                  <a:srgbClr val="FFFF00"/>
                </a:solidFill>
              </a:rPr>
              <a:t>Більшість</a:t>
            </a:r>
            <a:r>
              <a:rPr lang="ru-RU" sz="2800" dirty="0">
                <a:solidFill>
                  <a:srgbClr val="FFFF00"/>
                </a:solidFill>
              </a:rPr>
              <a:t> </a:t>
            </a:r>
            <a:r>
              <a:rPr lang="ru-RU" sz="2800" dirty="0" err="1">
                <a:solidFill>
                  <a:srgbClr val="FFFF00"/>
                </a:solidFill>
              </a:rPr>
              <a:t>постраждалих</a:t>
            </a:r>
            <a:r>
              <a:rPr lang="ru-RU" sz="2800" dirty="0">
                <a:solidFill>
                  <a:srgbClr val="FFFF00"/>
                </a:solidFill>
              </a:rPr>
              <a:t> у ДТП, </a:t>
            </a:r>
            <a:r>
              <a:rPr lang="ru-RU" sz="2800" dirty="0" err="1">
                <a:solidFill>
                  <a:srgbClr val="FFFF00"/>
                </a:solidFill>
              </a:rPr>
              <a:t>що</a:t>
            </a:r>
            <a:r>
              <a:rPr lang="ru-RU" sz="2800" dirty="0">
                <a:solidFill>
                  <a:srgbClr val="FFFF00"/>
                </a:solidFill>
              </a:rPr>
              <a:t> померли </a:t>
            </a:r>
            <a:r>
              <a:rPr lang="ru-RU" sz="2800" dirty="0" err="1">
                <a:solidFill>
                  <a:srgbClr val="FFFF00"/>
                </a:solidFill>
              </a:rPr>
              <a:t>серед</a:t>
            </a:r>
            <a:r>
              <a:rPr lang="ru-RU" sz="2800" dirty="0">
                <a:solidFill>
                  <a:srgbClr val="FFFF00"/>
                </a:solidFill>
              </a:rPr>
              <a:t> </a:t>
            </a:r>
            <a:r>
              <a:rPr lang="ru-RU" sz="2800" dirty="0" err="1">
                <a:solidFill>
                  <a:srgbClr val="FFFF00"/>
                </a:solidFill>
              </a:rPr>
              <a:t>чоловіків</a:t>
            </a:r>
            <a:r>
              <a:rPr lang="ru-RU" sz="2800" dirty="0">
                <a:solidFill>
                  <a:srgbClr val="FFFF00"/>
                </a:solidFill>
              </a:rPr>
              <a:t>–76,7 % у </a:t>
            </a:r>
            <a:r>
              <a:rPr lang="ru-RU" sz="2800" dirty="0" err="1">
                <a:solidFill>
                  <a:srgbClr val="FFFF00"/>
                </a:solidFill>
              </a:rPr>
              <a:t>віковій</a:t>
            </a:r>
            <a:r>
              <a:rPr lang="ru-RU" sz="2800" dirty="0">
                <a:solidFill>
                  <a:srgbClr val="FFFF00"/>
                </a:solidFill>
              </a:rPr>
              <a:t> </a:t>
            </a:r>
            <a:r>
              <a:rPr lang="ru-RU" sz="2800" dirty="0" err="1">
                <a:solidFill>
                  <a:srgbClr val="FFFF00"/>
                </a:solidFill>
              </a:rPr>
              <a:t>групи</a:t>
            </a:r>
            <a:r>
              <a:rPr lang="ru-RU" sz="2800" dirty="0">
                <a:solidFill>
                  <a:srgbClr val="FFFF00"/>
                </a:solidFill>
              </a:rPr>
              <a:t> </a:t>
            </a:r>
            <a:r>
              <a:rPr lang="ru-RU" sz="2800" dirty="0" err="1">
                <a:solidFill>
                  <a:srgbClr val="FFFF00"/>
                </a:solidFill>
              </a:rPr>
              <a:t>від</a:t>
            </a:r>
            <a:r>
              <a:rPr lang="ru-RU" sz="2800" dirty="0">
                <a:solidFill>
                  <a:srgbClr val="FFFF00"/>
                </a:solidFill>
              </a:rPr>
              <a:t> 20 до 60 </a:t>
            </a:r>
            <a:r>
              <a:rPr lang="ru-RU" sz="2800" dirty="0" err="1">
                <a:solidFill>
                  <a:srgbClr val="FFFF00"/>
                </a:solidFill>
              </a:rPr>
              <a:t>років</a:t>
            </a:r>
            <a:r>
              <a:rPr lang="ru-RU" sz="2800" dirty="0">
                <a:solidFill>
                  <a:srgbClr val="FFFF00"/>
                </a:solidFill>
              </a:rPr>
              <a:t>, </a:t>
            </a:r>
            <a:r>
              <a:rPr lang="ru-RU" sz="2800" dirty="0" err="1">
                <a:solidFill>
                  <a:srgbClr val="FFFF00"/>
                </a:solidFill>
              </a:rPr>
              <a:t>тобто</a:t>
            </a:r>
            <a:r>
              <a:rPr lang="ru-RU" sz="2800" dirty="0">
                <a:solidFill>
                  <a:srgbClr val="FFFF00"/>
                </a:solidFill>
              </a:rPr>
              <a:t> </a:t>
            </a:r>
            <a:r>
              <a:rPr lang="ru-RU" sz="2800" dirty="0" err="1">
                <a:solidFill>
                  <a:srgbClr val="FFFF00"/>
                </a:solidFill>
              </a:rPr>
              <a:t>переважно</a:t>
            </a:r>
            <a:r>
              <a:rPr lang="ru-RU" sz="2800" dirty="0">
                <a:solidFill>
                  <a:srgbClr val="FFFF00"/>
                </a:solidFill>
              </a:rPr>
              <a:t> на </a:t>
            </a:r>
            <a:r>
              <a:rPr lang="ru-RU" sz="2800" dirty="0" err="1">
                <a:solidFill>
                  <a:srgbClr val="FFFF00"/>
                </a:solidFill>
              </a:rPr>
              <a:t>працездатне</a:t>
            </a:r>
            <a:r>
              <a:rPr lang="ru-RU" sz="2800" dirty="0">
                <a:solidFill>
                  <a:srgbClr val="FFFF00"/>
                </a:solidFill>
              </a:rPr>
              <a:t> </a:t>
            </a:r>
            <a:r>
              <a:rPr lang="ru-RU" sz="2800" dirty="0" err="1">
                <a:solidFill>
                  <a:srgbClr val="FFFF00"/>
                </a:solidFill>
              </a:rPr>
              <a:t>населення</a:t>
            </a:r>
            <a:r>
              <a:rPr lang="ru-RU" sz="2800" dirty="0">
                <a:solidFill>
                  <a:srgbClr val="FFFF00"/>
                </a:solidFill>
              </a:rPr>
              <a:t>. </a:t>
            </a:r>
          </a:p>
          <a:p>
            <a:pPr indent="457200" algn="just"/>
            <a:endParaRPr lang="ru-RU" sz="2800" dirty="0">
              <a:solidFill>
                <a:srgbClr val="FFFF00"/>
              </a:solidFill>
            </a:endParaRPr>
          </a:p>
          <a:p>
            <a:pPr indent="457200" algn="just"/>
            <a:r>
              <a:rPr lang="ru-RU" sz="2800" dirty="0" err="1">
                <a:solidFill>
                  <a:srgbClr val="FF3300"/>
                </a:solidFill>
              </a:rPr>
              <a:t>Алкогольне</a:t>
            </a:r>
            <a:r>
              <a:rPr lang="ru-RU" sz="2800" dirty="0">
                <a:solidFill>
                  <a:srgbClr val="FF3300"/>
                </a:solidFill>
              </a:rPr>
              <a:t> </a:t>
            </a:r>
            <a:r>
              <a:rPr lang="ru-RU" sz="2800" dirty="0" err="1">
                <a:solidFill>
                  <a:srgbClr val="FF3300"/>
                </a:solidFill>
              </a:rPr>
              <a:t>сп’яніння</a:t>
            </a:r>
            <a:r>
              <a:rPr lang="ru-RU" sz="2800" dirty="0">
                <a:solidFill>
                  <a:srgbClr val="FF3300"/>
                </a:solidFill>
              </a:rPr>
              <a:t> </a:t>
            </a:r>
            <a:r>
              <a:rPr lang="ru-RU" sz="2800" dirty="0" err="1">
                <a:solidFill>
                  <a:srgbClr val="FF3300"/>
                </a:solidFill>
              </a:rPr>
              <a:t>мали</a:t>
            </a:r>
            <a:r>
              <a:rPr lang="ru-RU" sz="2800" dirty="0">
                <a:solidFill>
                  <a:srgbClr val="FF3300"/>
                </a:solidFill>
              </a:rPr>
              <a:t>  40,2% </a:t>
            </a:r>
            <a:r>
              <a:rPr lang="ru-RU" sz="2800" dirty="0" err="1">
                <a:solidFill>
                  <a:srgbClr val="FF3300"/>
                </a:solidFill>
              </a:rPr>
              <a:t>постраждалих</a:t>
            </a:r>
            <a:r>
              <a:rPr lang="ru-RU" sz="2800" dirty="0">
                <a:solidFill>
                  <a:srgbClr val="FF33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04133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404664"/>
            <a:ext cx="864096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uk-UA" sz="2200" dirty="0">
                <a:solidFill>
                  <a:srgbClr val="FFFF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Середній вік постраждалих </a:t>
            </a:r>
            <a:r>
              <a:rPr lang="uk-UA" sz="2200" dirty="0" smtClean="0">
                <a:solidFill>
                  <a:srgbClr val="FFFF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46,9 років. </a:t>
            </a:r>
            <a:r>
              <a:rPr lang="uk-UA" sz="2200" dirty="0">
                <a:solidFill>
                  <a:srgbClr val="FFFF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Для чоловіків середній вік </a:t>
            </a:r>
            <a:r>
              <a:rPr lang="uk-UA" sz="2200" dirty="0" smtClean="0">
                <a:solidFill>
                  <a:srgbClr val="FFFF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43,1 років, </a:t>
            </a:r>
            <a:r>
              <a:rPr lang="uk-UA" sz="2200" dirty="0">
                <a:solidFill>
                  <a:srgbClr val="FFFF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жінок – </a:t>
            </a:r>
            <a:r>
              <a:rPr lang="uk-UA" sz="2200" dirty="0" smtClean="0">
                <a:solidFill>
                  <a:srgbClr val="FFFF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55,6 років.</a:t>
            </a:r>
            <a:endParaRPr lang="ru-RU" sz="2200" dirty="0">
              <a:solidFill>
                <a:srgbClr val="FFFF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uk-UA" sz="2200" dirty="0">
                <a:solidFill>
                  <a:srgbClr val="FFFF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Співвідношення чоловіки-жінки </a:t>
            </a:r>
            <a:r>
              <a:rPr lang="uk-UA" sz="2200" dirty="0" smtClean="0">
                <a:solidFill>
                  <a:srgbClr val="FFFF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2,3:1</a:t>
            </a:r>
            <a:r>
              <a:rPr lang="uk-UA" sz="2200" dirty="0">
                <a:solidFill>
                  <a:srgbClr val="FFFF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2200" dirty="0">
              <a:solidFill>
                <a:srgbClr val="FFFF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2200" dirty="0" err="1" smtClean="0">
                <a:solidFill>
                  <a:srgbClr val="FFFF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Найбільшу</a:t>
            </a:r>
            <a:r>
              <a:rPr lang="ru-RU" sz="2200" dirty="0" smtClean="0">
                <a:solidFill>
                  <a:srgbClr val="FFFF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200" dirty="0">
                <a:solidFill>
                  <a:srgbClr val="FFFF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питому вагу </a:t>
            </a:r>
            <a:r>
              <a:rPr lang="ru-RU" sz="2200" dirty="0" smtClean="0">
                <a:solidFill>
                  <a:srgbClr val="FFFF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38,6% </a:t>
            </a:r>
            <a:r>
              <a:rPr lang="ru-RU" sz="2200" dirty="0" err="1">
                <a:solidFill>
                  <a:srgbClr val="FFFF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склали</a:t>
            </a:r>
            <a:r>
              <a:rPr lang="ru-RU" sz="2200" dirty="0">
                <a:solidFill>
                  <a:srgbClr val="FFFF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особи </a:t>
            </a:r>
            <a:r>
              <a:rPr lang="ru-RU" sz="2200" dirty="0" err="1">
                <a:solidFill>
                  <a:srgbClr val="FFFF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середнього</a:t>
            </a:r>
            <a:r>
              <a:rPr lang="ru-RU" sz="2200" dirty="0">
                <a:solidFill>
                  <a:srgbClr val="FFFF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FFFF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віку</a:t>
            </a:r>
            <a:r>
              <a:rPr lang="ru-RU" sz="2200" dirty="0">
                <a:solidFill>
                  <a:srgbClr val="FFFF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200" dirty="0" smtClean="0">
                <a:solidFill>
                  <a:srgbClr val="FFFF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36-60 </a:t>
            </a:r>
            <a:r>
              <a:rPr lang="ru-RU" sz="2200" dirty="0" err="1" smtClean="0">
                <a:solidFill>
                  <a:srgbClr val="FFFF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років</a:t>
            </a:r>
            <a:r>
              <a:rPr lang="ru-RU" sz="2200" dirty="0" smtClean="0">
                <a:solidFill>
                  <a:srgbClr val="FFFF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, 32,4% </a:t>
            </a:r>
            <a:r>
              <a:rPr lang="ru-RU" sz="2200" dirty="0">
                <a:solidFill>
                  <a:srgbClr val="FFFF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особи молодого </a:t>
            </a:r>
            <a:r>
              <a:rPr lang="ru-RU" sz="2200" dirty="0" err="1">
                <a:solidFill>
                  <a:srgbClr val="FFFF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віку</a:t>
            </a:r>
            <a:r>
              <a:rPr lang="ru-RU" sz="2200" dirty="0">
                <a:solidFill>
                  <a:srgbClr val="FFFF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200" dirty="0" smtClean="0">
                <a:solidFill>
                  <a:srgbClr val="FFFF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18-35 </a:t>
            </a:r>
            <a:r>
              <a:rPr lang="ru-RU" sz="2200" dirty="0" err="1" smtClean="0">
                <a:solidFill>
                  <a:srgbClr val="FFFF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років</a:t>
            </a:r>
            <a:r>
              <a:rPr lang="ru-RU" sz="2200" dirty="0" smtClean="0">
                <a:solidFill>
                  <a:srgbClr val="FFFF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, 26,0% старше </a:t>
            </a:r>
            <a:r>
              <a:rPr lang="ru-RU" sz="2200" dirty="0">
                <a:solidFill>
                  <a:srgbClr val="FFFF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60 </a:t>
            </a:r>
            <a:r>
              <a:rPr lang="ru-RU" sz="2200" dirty="0" err="1">
                <a:solidFill>
                  <a:srgbClr val="FFFF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років</a:t>
            </a:r>
            <a:r>
              <a:rPr lang="ru-RU" sz="2200" dirty="0" smtClean="0">
                <a:solidFill>
                  <a:srgbClr val="FFFF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342900" indent="-342900" algn="just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2200" dirty="0" smtClean="0">
                <a:solidFill>
                  <a:srgbClr val="FFFF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FFFF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Серед</a:t>
            </a:r>
            <a:r>
              <a:rPr lang="ru-RU" sz="2200" dirty="0">
                <a:solidFill>
                  <a:srgbClr val="FFFF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FFFF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загальної</a:t>
            </a:r>
            <a:r>
              <a:rPr lang="ru-RU" sz="2200" dirty="0">
                <a:solidFill>
                  <a:srgbClr val="FFFF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FFFF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кількості</a:t>
            </a:r>
            <a:r>
              <a:rPr lang="ru-RU" sz="2200" dirty="0">
                <a:solidFill>
                  <a:srgbClr val="FFFF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FFFF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постраждалих</a:t>
            </a:r>
            <a:r>
              <a:rPr lang="ru-RU" sz="2200" dirty="0">
                <a:solidFill>
                  <a:srgbClr val="FFFF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у ДТП </a:t>
            </a:r>
            <a:r>
              <a:rPr lang="ru-RU" sz="2200" dirty="0" err="1">
                <a:solidFill>
                  <a:srgbClr val="FFFF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було</a:t>
            </a:r>
            <a:r>
              <a:rPr lang="ru-RU" sz="2200" dirty="0">
                <a:solidFill>
                  <a:srgbClr val="FFFF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FFFF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виявлено</a:t>
            </a:r>
            <a:r>
              <a:rPr lang="ru-RU" sz="2200" dirty="0">
                <a:solidFill>
                  <a:srgbClr val="FFFF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200" dirty="0" err="1">
                <a:solidFill>
                  <a:srgbClr val="FFFF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що</a:t>
            </a:r>
            <a:r>
              <a:rPr lang="ru-RU" sz="2200" dirty="0">
                <a:solidFill>
                  <a:srgbClr val="FFFF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FFFF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близько</a:t>
            </a:r>
            <a:r>
              <a:rPr lang="ru-RU" sz="2200" dirty="0">
                <a:solidFill>
                  <a:srgbClr val="FFFF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30% </a:t>
            </a:r>
            <a:r>
              <a:rPr lang="ru-RU" sz="2200" dirty="0" smtClean="0">
                <a:solidFill>
                  <a:srgbClr val="FFFF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FFFF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осіб</a:t>
            </a:r>
            <a:r>
              <a:rPr lang="ru-RU" sz="2200" dirty="0">
                <a:solidFill>
                  <a:srgbClr val="FFFF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FFFF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мали</a:t>
            </a:r>
            <a:r>
              <a:rPr lang="ru-RU" sz="2200" dirty="0">
                <a:solidFill>
                  <a:srgbClr val="FFFF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FFFF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групу</a:t>
            </a:r>
            <a:r>
              <a:rPr lang="ru-RU" sz="2200" dirty="0">
                <a:solidFill>
                  <a:srgbClr val="FFFF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FFFF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інвалідності</a:t>
            </a:r>
            <a:r>
              <a:rPr lang="ru-RU" sz="2200" dirty="0">
                <a:solidFill>
                  <a:srgbClr val="FFFF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200" dirty="0" err="1">
                <a:solidFill>
                  <a:srgbClr val="FFFF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переважно</a:t>
            </a:r>
            <a:r>
              <a:rPr lang="ru-RU" sz="2200" dirty="0">
                <a:solidFill>
                  <a:srgbClr val="FFFF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200" dirty="0" smtClean="0">
                <a:solidFill>
                  <a:srgbClr val="FFFF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другу. </a:t>
            </a:r>
            <a:r>
              <a:rPr lang="ru-RU" sz="2200" dirty="0" err="1">
                <a:solidFill>
                  <a:srgbClr val="FFFF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Найбільша</a:t>
            </a:r>
            <a:r>
              <a:rPr lang="ru-RU" sz="2200" dirty="0">
                <a:solidFill>
                  <a:srgbClr val="FFFF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FFFF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кількість</a:t>
            </a:r>
            <a:r>
              <a:rPr lang="ru-RU" sz="2200" dirty="0">
                <a:solidFill>
                  <a:srgbClr val="FFFF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FFFF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інвалідів</a:t>
            </a:r>
            <a:r>
              <a:rPr lang="ru-RU" sz="2200" dirty="0">
                <a:solidFill>
                  <a:srgbClr val="FFFF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ru-RU" sz="2200" dirty="0" err="1">
                <a:solidFill>
                  <a:srgbClr val="FFFF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пенсіонери</a:t>
            </a:r>
            <a:r>
              <a:rPr lang="ru-RU" sz="2200" dirty="0">
                <a:solidFill>
                  <a:srgbClr val="FFFF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та </a:t>
            </a:r>
            <a:r>
              <a:rPr lang="ru-RU" sz="2200" dirty="0" err="1">
                <a:solidFill>
                  <a:srgbClr val="FFFF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непрацюючі</a:t>
            </a:r>
            <a:r>
              <a:rPr lang="ru-RU" sz="2200" dirty="0">
                <a:solidFill>
                  <a:srgbClr val="FFFF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200" dirty="0" smtClean="0">
                <a:solidFill>
                  <a:srgbClr val="FFFF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особи. </a:t>
            </a:r>
            <a:r>
              <a:rPr lang="ru-RU" sz="2200" dirty="0">
                <a:solidFill>
                  <a:srgbClr val="FFFF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З </a:t>
            </a:r>
            <a:r>
              <a:rPr lang="ru-RU" sz="2200" dirty="0" err="1">
                <a:solidFill>
                  <a:srgbClr val="FFFF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нашої</a:t>
            </a:r>
            <a:r>
              <a:rPr lang="ru-RU" sz="2200" dirty="0">
                <a:solidFill>
                  <a:srgbClr val="FFFF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точки </a:t>
            </a:r>
            <a:r>
              <a:rPr lang="ru-RU" sz="2200" dirty="0" err="1">
                <a:solidFill>
                  <a:srgbClr val="FFFF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зору</a:t>
            </a:r>
            <a:r>
              <a:rPr lang="ru-RU" sz="2200" dirty="0">
                <a:solidFill>
                  <a:srgbClr val="FFFF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FFFF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такі</a:t>
            </a:r>
            <a:r>
              <a:rPr lang="ru-RU" sz="2200" dirty="0">
                <a:solidFill>
                  <a:srgbClr val="FFFF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FFFF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громадяни</a:t>
            </a:r>
            <a:r>
              <a:rPr lang="ru-RU" sz="2200" dirty="0">
                <a:solidFill>
                  <a:srgbClr val="FFFF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є </a:t>
            </a:r>
            <a:r>
              <a:rPr lang="ru-RU" sz="2200" dirty="0" err="1">
                <a:solidFill>
                  <a:srgbClr val="FFFF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групою</a:t>
            </a:r>
            <a:r>
              <a:rPr lang="ru-RU" sz="2200" dirty="0">
                <a:solidFill>
                  <a:srgbClr val="FFFF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FFFF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ризику</a:t>
            </a:r>
            <a:r>
              <a:rPr lang="ru-RU" sz="2200" dirty="0">
                <a:solidFill>
                  <a:srgbClr val="FFFF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ru-RU" sz="2200" dirty="0" err="1">
                <a:solidFill>
                  <a:srgbClr val="FFFF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внаслідок</a:t>
            </a:r>
            <a:r>
              <a:rPr lang="ru-RU" sz="2200" dirty="0">
                <a:solidFill>
                  <a:srgbClr val="FFFF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проблем </a:t>
            </a:r>
            <a:r>
              <a:rPr lang="ru-RU" sz="2200" dirty="0" err="1">
                <a:solidFill>
                  <a:srgbClr val="FFFF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із</a:t>
            </a:r>
            <a:r>
              <a:rPr lang="ru-RU" sz="2200" dirty="0">
                <a:solidFill>
                  <a:srgbClr val="FFFF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FFFF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здоров’ям</a:t>
            </a:r>
            <a:r>
              <a:rPr lang="ru-RU" sz="2200" dirty="0">
                <a:solidFill>
                  <a:srgbClr val="FFFF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у них </a:t>
            </a:r>
            <a:r>
              <a:rPr lang="ru-RU" sz="2200" dirty="0" err="1">
                <a:solidFill>
                  <a:srgbClr val="FFFF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може</a:t>
            </a:r>
            <a:r>
              <a:rPr lang="ru-RU" sz="2200" dirty="0">
                <a:solidFill>
                  <a:srgbClr val="FFFF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бути </a:t>
            </a:r>
            <a:r>
              <a:rPr lang="ru-RU" sz="2200" dirty="0" err="1">
                <a:solidFill>
                  <a:srgbClr val="FFFF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знижена</a:t>
            </a:r>
            <a:r>
              <a:rPr lang="ru-RU" sz="2200" dirty="0">
                <a:solidFill>
                  <a:srgbClr val="FFFF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FFFF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реакція</a:t>
            </a:r>
            <a:r>
              <a:rPr lang="ru-RU" sz="2200" dirty="0">
                <a:solidFill>
                  <a:srgbClr val="FFFF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на </a:t>
            </a:r>
            <a:r>
              <a:rPr lang="ru-RU" sz="2200" dirty="0" err="1">
                <a:solidFill>
                  <a:srgbClr val="FFFF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зміни</a:t>
            </a:r>
            <a:r>
              <a:rPr lang="ru-RU" sz="2200" dirty="0">
                <a:solidFill>
                  <a:srgbClr val="FFFF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FFFF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дорожньої</a:t>
            </a:r>
            <a:r>
              <a:rPr lang="ru-RU" sz="2200" dirty="0">
                <a:solidFill>
                  <a:srgbClr val="FFFF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FFFF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ситуації</a:t>
            </a:r>
            <a:r>
              <a:rPr lang="ru-RU" sz="2200" dirty="0">
                <a:solidFill>
                  <a:srgbClr val="FFFF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2200" dirty="0">
              <a:solidFill>
                <a:srgbClr val="FFFF0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7786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434387" cy="1008112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000" i="1" dirty="0" err="1" smtClean="0">
                <a:solidFill>
                  <a:srgbClr val="FFFF00"/>
                </a:solidFill>
              </a:rPr>
              <a:t>Розподіл</a:t>
            </a:r>
            <a:r>
              <a:rPr lang="ru-RU" sz="3000" i="1" dirty="0" smtClean="0">
                <a:solidFill>
                  <a:srgbClr val="FFFF00"/>
                </a:solidFill>
              </a:rPr>
              <a:t> </a:t>
            </a:r>
            <a:r>
              <a:rPr lang="ru-RU" sz="3000" i="1" dirty="0" err="1" smtClean="0">
                <a:solidFill>
                  <a:srgbClr val="FFFF00"/>
                </a:solidFill>
              </a:rPr>
              <a:t>постраждалих</a:t>
            </a:r>
            <a:r>
              <a:rPr lang="ru-RU" sz="3000" i="1" dirty="0" smtClean="0">
                <a:solidFill>
                  <a:srgbClr val="FFFF00"/>
                </a:solidFill>
              </a:rPr>
              <a:t> у ДТП в </a:t>
            </a:r>
            <a:r>
              <a:rPr lang="ru-RU" sz="3000" i="1" dirty="0" err="1" smtClean="0">
                <a:solidFill>
                  <a:srgbClr val="FFFF00"/>
                </a:solidFill>
              </a:rPr>
              <a:t>залежності</a:t>
            </a:r>
            <a:r>
              <a:rPr lang="ru-RU" sz="3000" i="1" dirty="0" smtClean="0">
                <a:solidFill>
                  <a:srgbClr val="FFFF00"/>
                </a:solidFill>
              </a:rPr>
              <a:t> </a:t>
            </a:r>
            <a:r>
              <a:rPr lang="ru-RU" sz="3000" i="1" dirty="0" err="1" smtClean="0">
                <a:solidFill>
                  <a:srgbClr val="FFFF00"/>
                </a:solidFill>
              </a:rPr>
              <a:t>від</a:t>
            </a:r>
            <a:r>
              <a:rPr lang="ru-RU" sz="3000" i="1" dirty="0" smtClean="0">
                <a:solidFill>
                  <a:srgbClr val="FFFF00"/>
                </a:solidFill>
              </a:rPr>
              <a:t> виду транспорту</a:t>
            </a:r>
            <a:r>
              <a:rPr lang="ru-RU" sz="3000" i="1" cap="all" dirty="0" smtClean="0">
                <a:solidFill>
                  <a:srgbClr val="FFFF00"/>
                </a:solidFill>
              </a:rPr>
              <a:t>.</a:t>
            </a:r>
            <a:endParaRPr lang="ru-RU" sz="3000" i="1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4800711"/>
              </p:ext>
            </p:extLst>
          </p:nvPr>
        </p:nvGraphicFramePr>
        <p:xfrm>
          <a:off x="611560" y="1412774"/>
          <a:ext cx="7632848" cy="4320482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952328"/>
                <a:gridCol w="2448272"/>
                <a:gridCol w="2232248"/>
              </a:tblGrid>
              <a:tr h="72008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b="0" i="0" baseline="0" dirty="0">
                          <a:solidFill>
                            <a:srgbClr val="FFFF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Травмовані у ДТП</a:t>
                      </a:r>
                      <a:endParaRPr lang="uk-UA" sz="2000" b="0" i="0" baseline="0" dirty="0">
                        <a:solidFill>
                          <a:srgbClr val="FFFF99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b="0" i="0" baseline="0">
                          <a:solidFill>
                            <a:srgbClr val="FFFF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Кількість</a:t>
                      </a:r>
                      <a:endParaRPr lang="uk-UA" sz="2000" b="0" i="0" baseline="0">
                        <a:solidFill>
                          <a:srgbClr val="FFFF99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b="0" i="0" baseline="0" dirty="0">
                          <a:solidFill>
                            <a:srgbClr val="FFFF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lang="uk-UA" sz="2000" b="0" i="0" baseline="0" dirty="0">
                        <a:solidFill>
                          <a:srgbClr val="FFFF99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 b="0" i="0" baseline="0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Перехожі</a:t>
                      </a:r>
                      <a:endParaRPr lang="uk-UA" sz="2000" b="0" i="0" baseline="0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b="0" i="0" baseline="0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205</a:t>
                      </a:r>
                      <a:endParaRPr lang="uk-UA" sz="2000" b="0" i="0" baseline="0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b="0" i="0" baseline="0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69,26</a:t>
                      </a:r>
                      <a:endParaRPr lang="uk-UA" sz="2000" b="0" i="0" baseline="0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 b="0" i="0" baseline="0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Автомобілісти</a:t>
                      </a:r>
                      <a:endParaRPr lang="uk-UA" sz="2000" b="0" i="0" baseline="0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b="0" i="0" baseline="0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67</a:t>
                      </a:r>
                      <a:endParaRPr lang="uk-UA" sz="2000" b="0" i="0" baseline="0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b="0" i="0" baseline="0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22,63</a:t>
                      </a:r>
                      <a:endParaRPr lang="uk-UA" sz="2000" b="0" i="0" baseline="0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 b="0" i="0" baseline="0" dirty="0">
                          <a:solidFill>
                            <a:srgbClr val="FFFF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Мотоциклісти</a:t>
                      </a:r>
                      <a:endParaRPr lang="uk-UA" sz="2000" b="0" i="0" baseline="0" dirty="0">
                        <a:solidFill>
                          <a:srgbClr val="FFFF99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b="0" i="0" baseline="0" dirty="0">
                          <a:solidFill>
                            <a:srgbClr val="FFFF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uk-UA" sz="2000" b="0" i="0" baseline="0" dirty="0">
                        <a:solidFill>
                          <a:srgbClr val="FFFF99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b="0" i="0" baseline="0" dirty="0">
                          <a:solidFill>
                            <a:srgbClr val="FFFF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6,41</a:t>
                      </a:r>
                      <a:endParaRPr lang="uk-UA" sz="2000" b="0" i="0" baseline="0" dirty="0">
                        <a:solidFill>
                          <a:srgbClr val="FFFF99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 b="0" i="0" baseline="0" dirty="0">
                          <a:solidFill>
                            <a:srgbClr val="FFFF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Велосипедисти</a:t>
                      </a:r>
                      <a:endParaRPr lang="uk-UA" sz="2000" b="0" i="0" baseline="0" dirty="0">
                        <a:solidFill>
                          <a:srgbClr val="FFFF99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b="0" i="0" baseline="0" dirty="0">
                          <a:solidFill>
                            <a:srgbClr val="FFFF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uk-UA" sz="2000" b="0" i="0" baseline="0" dirty="0">
                        <a:solidFill>
                          <a:srgbClr val="FFFF99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b="0" i="0" baseline="0" dirty="0">
                          <a:solidFill>
                            <a:srgbClr val="FFFF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1,013</a:t>
                      </a:r>
                      <a:endParaRPr lang="uk-UA" sz="2000" b="0" i="0" baseline="0" dirty="0">
                        <a:solidFill>
                          <a:srgbClr val="FFFF99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 b="0" i="0" baseline="0" dirty="0" err="1" smtClean="0">
                          <a:solidFill>
                            <a:srgbClr val="FFFF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Інш</a:t>
                      </a:r>
                      <a:r>
                        <a:rPr lang="uk-UA" sz="2000" b="0" i="0" baseline="0" dirty="0" smtClean="0">
                          <a:solidFill>
                            <a:srgbClr val="FFFF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</a:t>
                      </a:r>
                      <a:r>
                        <a:rPr lang="uk-UA" sz="2000" b="0" i="0" baseline="0" dirty="0">
                          <a:solidFill>
                            <a:srgbClr val="FFFF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засоби пересування</a:t>
                      </a:r>
                      <a:endParaRPr lang="uk-UA" sz="2000" b="0" i="0" baseline="0" dirty="0">
                        <a:solidFill>
                          <a:srgbClr val="FFFF99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b="0" i="0" baseline="0" dirty="0">
                          <a:solidFill>
                            <a:srgbClr val="FFFF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uk-UA" sz="2000" b="0" i="0" baseline="0" dirty="0">
                        <a:solidFill>
                          <a:srgbClr val="FFFF99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b="0" i="0" baseline="0" dirty="0">
                          <a:solidFill>
                            <a:srgbClr val="FFFF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0,34</a:t>
                      </a:r>
                      <a:endParaRPr lang="uk-UA" sz="2000" b="0" i="0" baseline="0" dirty="0">
                        <a:solidFill>
                          <a:srgbClr val="FFFF99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 b="0" i="0" baseline="0" dirty="0">
                          <a:solidFill>
                            <a:srgbClr val="FFFF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 вказано</a:t>
                      </a:r>
                      <a:endParaRPr lang="uk-UA" sz="2000" b="0" i="0" baseline="0" dirty="0">
                        <a:solidFill>
                          <a:srgbClr val="FFFF99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b="0" i="0" baseline="0" dirty="0">
                          <a:solidFill>
                            <a:srgbClr val="FFFF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uk-UA" sz="2000" b="0" i="0" baseline="0" dirty="0">
                        <a:solidFill>
                          <a:srgbClr val="FFFF99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b="0" i="0" baseline="0" dirty="0">
                          <a:solidFill>
                            <a:srgbClr val="FFFF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0,34</a:t>
                      </a:r>
                      <a:endParaRPr lang="uk-UA" sz="2000" b="0" i="0" baseline="0" dirty="0">
                        <a:solidFill>
                          <a:srgbClr val="FFFF99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34077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950441"/>
              </p:ext>
            </p:extLst>
          </p:nvPr>
        </p:nvGraphicFramePr>
        <p:xfrm>
          <a:off x="755576" y="332657"/>
          <a:ext cx="7488832" cy="4032450"/>
        </p:xfrm>
        <a:graphic>
          <a:graphicData uri="http://schemas.openxmlformats.org/drawingml/2006/table">
            <a:tbl>
              <a:tblPr firstRow="1" firstCol="1" bandRow="1" bandCol="1"/>
              <a:tblGrid>
                <a:gridCol w="4178036"/>
                <a:gridCol w="3310796"/>
              </a:tblGrid>
              <a:tr h="80649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uk-UA" sz="1800" b="1" spc="-30" dirty="0">
                          <a:solidFill>
                            <a:srgbClr val="FFFF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Локалізація</a:t>
                      </a:r>
                      <a:endParaRPr lang="ru-RU" sz="1800" dirty="0">
                        <a:solidFill>
                          <a:srgbClr val="FFFF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uk-UA" sz="1800" b="1" spc="-30" dirty="0">
                          <a:solidFill>
                            <a:srgbClr val="FFFF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%</a:t>
                      </a:r>
                      <a:endParaRPr lang="ru-RU" sz="1800" dirty="0">
                        <a:solidFill>
                          <a:srgbClr val="FFFF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649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uk-UA" sz="1800" spc="-30">
                          <a:solidFill>
                            <a:srgbClr val="FFFF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Черепно - мозкова травма</a:t>
                      </a:r>
                      <a:endParaRPr lang="ru-RU" sz="1800">
                        <a:solidFill>
                          <a:srgbClr val="FFFF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uk-UA" sz="1800" spc="-30" dirty="0">
                          <a:solidFill>
                            <a:srgbClr val="FFFF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97,8</a:t>
                      </a:r>
                      <a:endParaRPr lang="ru-RU" sz="1800" dirty="0">
                        <a:solidFill>
                          <a:srgbClr val="FFFF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649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uk-UA" sz="1800" spc="-30" dirty="0">
                          <a:solidFill>
                            <a:srgbClr val="FFFF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Травма скелету</a:t>
                      </a:r>
                      <a:endParaRPr lang="ru-RU" sz="1800" dirty="0">
                        <a:solidFill>
                          <a:srgbClr val="FFFF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uk-UA" sz="1800" spc="-30" dirty="0">
                          <a:solidFill>
                            <a:srgbClr val="FFFF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60,6</a:t>
                      </a:r>
                      <a:endParaRPr lang="ru-RU" sz="1800" dirty="0">
                        <a:solidFill>
                          <a:srgbClr val="FFFF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649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uk-UA" sz="1800" spc="-30" dirty="0">
                          <a:solidFill>
                            <a:srgbClr val="FFFF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Травма грудної клітки</a:t>
                      </a:r>
                      <a:endParaRPr lang="ru-RU" sz="1800" dirty="0">
                        <a:solidFill>
                          <a:srgbClr val="FFFF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uk-UA" sz="1800" spc="-30" dirty="0">
                          <a:solidFill>
                            <a:srgbClr val="FFFF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49,2</a:t>
                      </a:r>
                      <a:endParaRPr lang="ru-RU" sz="1800" dirty="0">
                        <a:solidFill>
                          <a:srgbClr val="FFFF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649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uk-UA" sz="1800" spc="-30">
                          <a:solidFill>
                            <a:srgbClr val="FFFF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Абдомінальна травма</a:t>
                      </a:r>
                      <a:endParaRPr lang="ru-RU" sz="1800">
                        <a:solidFill>
                          <a:srgbClr val="FFFF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uk-UA" sz="1800" spc="-30" dirty="0">
                          <a:solidFill>
                            <a:srgbClr val="FFFF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40,4</a:t>
                      </a:r>
                      <a:endParaRPr lang="ru-RU" sz="1800" dirty="0">
                        <a:solidFill>
                          <a:srgbClr val="FFFF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827584" y="4653136"/>
            <a:ext cx="792088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uk-UA" sz="1800" dirty="0">
                <a:solidFill>
                  <a:srgbClr val="FFFF00"/>
                </a:solidFill>
                <a:latin typeface="Times New Roman"/>
                <a:ea typeface="Calibri"/>
                <a:cs typeface="Times New Roman"/>
              </a:rPr>
              <a:t>Таким чином отриманні данні  вказують на постійно зростаючу питому вагу пошкоджень кісток скелету в загальній структурі загиблих від ДТП</a:t>
            </a:r>
            <a:r>
              <a:rPr lang="uk-UA" sz="1800" dirty="0" smtClean="0">
                <a:solidFill>
                  <a:srgbClr val="FFFF00"/>
                </a:solidFill>
                <a:latin typeface="Times New Roman"/>
                <a:ea typeface="Calibri"/>
                <a:cs typeface="Times New Roman"/>
              </a:rPr>
              <a:t>.</a:t>
            </a: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uk-UA" sz="1800" dirty="0" smtClean="0">
                <a:solidFill>
                  <a:srgbClr val="FFFF0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uk-UA" sz="1800" dirty="0">
                <a:solidFill>
                  <a:srgbClr val="FFFF00"/>
                </a:solidFill>
                <a:latin typeface="Times New Roman"/>
                <a:ea typeface="Calibri"/>
                <a:cs typeface="Times New Roman"/>
              </a:rPr>
              <a:t>З 70-х років минулого століття 10% та  30% в 80-90 роки - до 60,6% на сьогодення.</a:t>
            </a:r>
            <a:endParaRPr lang="ru-RU" sz="1800" dirty="0">
              <a:solidFill>
                <a:srgbClr val="FFFF00"/>
              </a:solidFill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39137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чение">
  <a:themeElements>
    <a:clrScheme name="Течение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Течение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чение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чение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Osteogenon</Template>
  <TotalTime>17513</TotalTime>
  <Words>1426</Words>
  <Application>Microsoft Office PowerPoint</Application>
  <PresentationFormat>Экран (4:3)</PresentationFormat>
  <Paragraphs>332</Paragraphs>
  <Slides>22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30" baseType="lpstr">
      <vt:lpstr>Arial</vt:lpstr>
      <vt:lpstr>Arial Cyr</vt:lpstr>
      <vt:lpstr>Calibri</vt:lpstr>
      <vt:lpstr>Garamond</vt:lpstr>
      <vt:lpstr>Monotype Corsiva</vt:lpstr>
      <vt:lpstr>Times New Roman</vt:lpstr>
      <vt:lpstr>Wingdings</vt:lpstr>
      <vt:lpstr>Течение</vt:lpstr>
      <vt:lpstr>Презентация PowerPoint</vt:lpstr>
      <vt:lpstr>Актуальність проблеми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Розподіл постраждалих у ДТП в залежності від виду транспорту.</vt:lpstr>
      <vt:lpstr>Презентация PowerPoint</vt:lpstr>
      <vt:lpstr>Структура скелетної травми у постраждалих в ДТП </vt:lpstr>
      <vt:lpstr>Поєднання переломів кісток скелета у постраждалих з травмою опорно – рухового апарату при ДТП</vt:lpstr>
      <vt:lpstr>Основні причини смерті постраждалих – це:</vt:lpstr>
      <vt:lpstr>Фактори, що впливають на смертність постраждалих з травмою опорно-рухового апарату при ДТП</vt:lpstr>
      <vt:lpstr>Надання постраждалим у дорожньо-транспортних пригодах першої долікарської медичної допомоги.</vt:lpstr>
      <vt:lpstr>Термін госпіталізації</vt:lpstr>
      <vt:lpstr>Презентация PowerPoint</vt:lpstr>
      <vt:lpstr>Іммобілізація у постраждалих з скелетною травмою, що були транспортовані бригадами ШМД</vt:lpstr>
      <vt:lpstr>Надання постраждалим допомоги у дорожньо-транспортних пригодах</vt:lpstr>
      <vt:lpstr>Рівняння лінійної множинної регресії часу життя в стаціонарі</vt:lpstr>
      <vt:lpstr>Презентация PowerPoint</vt:lpstr>
      <vt:lpstr>Презентация PowerPoint</vt:lpstr>
      <vt:lpstr>Презентация PowerPoint</vt:lpstr>
    </vt:vector>
  </TitlesOfParts>
  <Company>ОРГИТО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Розробка системи надання допомоги постраждалим з політравмою в умовах агропромислового регіону</dc:title>
  <dc:creator>Таня</dc:creator>
  <cp:lastModifiedBy>Home</cp:lastModifiedBy>
  <cp:revision>344</cp:revision>
  <cp:lastPrinted>1601-01-01T00:00:00Z</cp:lastPrinted>
  <dcterms:created xsi:type="dcterms:W3CDTF">2005-05-23T12:00:31Z</dcterms:created>
  <dcterms:modified xsi:type="dcterms:W3CDTF">2016-11-16T04:55:55Z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7</vt:i4>
  </property>
</Properties>
</file>