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4" r:id="rId3"/>
    <p:sldId id="261" r:id="rId4"/>
    <p:sldId id="266" r:id="rId5"/>
    <p:sldId id="262" r:id="rId6"/>
    <p:sldId id="265" r:id="rId7"/>
    <p:sldId id="263" r:id="rId8"/>
    <p:sldId id="267" r:id="rId9"/>
    <p:sldId id="259" r:id="rId10"/>
    <p:sldId id="257" r:id="rId11"/>
    <p:sldId id="258" r:id="rId12"/>
    <p:sldId id="268" r:id="rId13"/>
    <p:sldId id="269" r:id="rId14"/>
    <p:sldId id="270" r:id="rId15"/>
    <p:sldId id="260" r:id="rId16"/>
    <p:sldId id="271" r:id="rId17"/>
    <p:sldId id="273" r:id="rId18"/>
    <p:sldId id="274" r:id="rId19"/>
    <p:sldId id="272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09" autoAdjust="0"/>
    <p:restoredTop sz="86323" autoAdjust="0"/>
  </p:normalViewPr>
  <p:slideViewPr>
    <p:cSldViewPr>
      <p:cViewPr>
        <p:scale>
          <a:sx n="100" d="100"/>
          <a:sy n="100" d="100"/>
        </p:scale>
        <p:origin x="-810" y="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631E58-03D2-40DA-BF5A-73144B50B5A9}" type="datetimeFigureOut">
              <a:rPr lang="ru-RU" smtClean="0"/>
              <a:t>16.11.2016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1FC4E4-1A32-4CFC-8C40-F21938C30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270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7" t="23944" r="3197" b="13275"/>
          <a:stretch/>
        </p:blipFill>
        <p:spPr>
          <a:xfrm>
            <a:off x="2675814" y="1190088"/>
            <a:ext cx="3556814" cy="2482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4725144"/>
            <a:ext cx="6696744" cy="1800200"/>
          </a:xfrm>
        </p:spPr>
        <p:txBody>
          <a:bodyPr>
            <a:noAutofit/>
          </a:bodyPr>
          <a:lstStyle/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  <a:t>Чу</a:t>
            </a:r>
            <a:r>
              <a:rPr lang="uk-UA" sz="2000" b="1" dirty="0" smtClean="0">
                <a:solidFill>
                  <a:srgbClr val="002060"/>
                </a:solidFill>
                <a:latin typeface="Arial Black" pitchFamily="34" charset="0"/>
              </a:rPr>
              <a:t>є</a:t>
            </a:r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  <a:t>в Ю.Ф., </a:t>
            </a:r>
          </a:p>
          <a:p>
            <a:pPr algn="r"/>
            <a:r>
              <a:rPr lang="ru-RU" sz="1400" b="1" dirty="0" err="1" smtClean="0">
                <a:solidFill>
                  <a:srgbClr val="002060"/>
                </a:solidFill>
                <a:latin typeface="Arial Black" pitchFamily="34" charset="0"/>
              </a:rPr>
              <a:t>Регіональний</a:t>
            </a:r>
            <a:r>
              <a:rPr lang="ru-RU" sz="1400" b="1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Arial Black" pitchFamily="34" charset="0"/>
              </a:rPr>
              <a:t>представник</a:t>
            </a:r>
            <a:r>
              <a:rPr lang="ru-RU" sz="1400" b="1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</a:p>
          <a:p>
            <a:pPr algn="r"/>
            <a:r>
              <a:rPr lang="ru-RU" sz="1400" b="1" dirty="0" smtClean="0">
                <a:solidFill>
                  <a:srgbClr val="002060"/>
                </a:solidFill>
                <a:latin typeface="Arial Black" pitchFamily="34" charset="0"/>
              </a:rPr>
              <a:t>ДП «</a:t>
            </a:r>
            <a:r>
              <a:rPr lang="ru-RU" sz="1400" b="1" dirty="0" err="1" smtClean="0">
                <a:solidFill>
                  <a:srgbClr val="002060"/>
                </a:solidFill>
                <a:latin typeface="Arial Black" pitchFamily="34" charset="0"/>
              </a:rPr>
              <a:t>УМЦБДРтаІТ</a:t>
            </a:r>
            <a:r>
              <a:rPr lang="ru-RU" sz="1400" b="1" dirty="0" smtClean="0">
                <a:solidFill>
                  <a:srgbClr val="002060"/>
                </a:solidFill>
                <a:latin typeface="Arial Black" pitchFamily="34" charset="0"/>
              </a:rPr>
              <a:t>» </a:t>
            </a:r>
          </a:p>
          <a:p>
            <a:pPr algn="r"/>
            <a:r>
              <a:rPr lang="ru-RU" sz="1400" b="1" dirty="0" smtClean="0">
                <a:solidFill>
                  <a:srgbClr val="002060"/>
                </a:solidFill>
                <a:latin typeface="Arial Black" pitchFamily="34" charset="0"/>
              </a:rPr>
              <a:t>в </a:t>
            </a:r>
            <a:r>
              <a:rPr lang="ru-RU" sz="1400" b="1" dirty="0" err="1" smtClean="0">
                <a:solidFill>
                  <a:srgbClr val="002060"/>
                </a:solidFill>
                <a:latin typeface="Arial Black" pitchFamily="34" charset="0"/>
              </a:rPr>
              <a:t>Харківській</a:t>
            </a:r>
            <a:r>
              <a:rPr lang="ru-RU" sz="1400" b="1" dirty="0" smtClean="0">
                <a:solidFill>
                  <a:srgbClr val="002060"/>
                </a:solidFill>
                <a:latin typeface="Arial Black" pitchFamily="34" charset="0"/>
              </a:rPr>
              <a:t> обл</a:t>
            </a:r>
            <a:r>
              <a:rPr lang="ru-RU" sz="1400" b="1" dirty="0">
                <a:solidFill>
                  <a:srgbClr val="002060"/>
                </a:solidFill>
                <a:latin typeface="Arial Black" pitchFamily="34" charset="0"/>
              </a:rPr>
              <a:t>. </a:t>
            </a:r>
            <a:endParaRPr lang="ru-RU" sz="1400" b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r"/>
            <a:r>
              <a:rPr lang="ru-RU" sz="1400" b="1" dirty="0" smtClean="0">
                <a:solidFill>
                  <a:srgbClr val="002060"/>
                </a:solidFill>
                <a:latin typeface="Arial Black" pitchFamily="34" charset="0"/>
              </a:rPr>
              <a:t>кандидат </a:t>
            </a:r>
            <a:r>
              <a:rPr lang="ru-RU" sz="1400" b="1" dirty="0" err="1">
                <a:solidFill>
                  <a:srgbClr val="002060"/>
                </a:solidFill>
                <a:latin typeface="Arial Black" pitchFamily="34" charset="0"/>
              </a:rPr>
              <a:t>мед.наук</a:t>
            </a:r>
            <a:r>
              <a:rPr lang="ru-RU" sz="1400" b="1" dirty="0">
                <a:solidFill>
                  <a:srgbClr val="002060"/>
                </a:solidFill>
                <a:latin typeface="Arial Black" pitchFamily="34" charset="0"/>
              </a:rPr>
              <a:t>, </a:t>
            </a:r>
          </a:p>
          <a:p>
            <a:pPr algn="r"/>
            <a:r>
              <a:rPr lang="ru-RU" sz="1400" b="1" dirty="0">
                <a:solidFill>
                  <a:srgbClr val="002060"/>
                </a:solidFill>
                <a:latin typeface="Arial Black" pitchFamily="34" charset="0"/>
              </a:rPr>
              <a:t>доцент </a:t>
            </a:r>
            <a:r>
              <a:rPr lang="ru-RU" sz="1400" b="1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endParaRPr lang="ru-RU" sz="1400" b="1" dirty="0">
              <a:solidFill>
                <a:srgbClr val="002060"/>
              </a:solidFill>
              <a:latin typeface="Arial Black" pitchFamily="34" charset="0"/>
            </a:endParaRPr>
          </a:p>
          <a:p>
            <a:pPr algn="r"/>
            <a:endParaRPr lang="ru-RU" sz="14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3761769"/>
            <a:ext cx="53285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5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УДОСКОНАЛЕННЯ МЕХАНІЗМІВ МЕДИЧНОГО КОНТРОЛЮ НА ТРАНСПОРТІ </a:t>
            </a:r>
            <a:endParaRPr lang="ru-RU" sz="2500" b="1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399"/>
            <a:ext cx="9144000" cy="1296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42164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002060"/>
                </a:solidFill>
              </a:rPr>
              <a:t>Медична довідка щодо придатності до керування транспортним засобом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2776"/>
            <a:ext cx="8208912" cy="4968552"/>
          </a:xfrm>
        </p:spPr>
      </p:pic>
      <p:sp>
        <p:nvSpPr>
          <p:cNvPr id="5" name="TextBox 4"/>
          <p:cNvSpPr txBox="1"/>
          <p:nvPr/>
        </p:nvSpPr>
        <p:spPr>
          <a:xfrm>
            <a:off x="4139952" y="6381328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solidFill>
                  <a:srgbClr val="002060"/>
                </a:solidFill>
              </a:rPr>
              <a:t>Сторінка 1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8087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8352928" cy="5256584"/>
          </a:xfrm>
        </p:spPr>
      </p:pic>
      <p:sp>
        <p:nvSpPr>
          <p:cNvPr id="5" name="TextBox 4"/>
          <p:cNvSpPr txBox="1"/>
          <p:nvPr/>
        </p:nvSpPr>
        <p:spPr>
          <a:xfrm>
            <a:off x="4355976" y="5733256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solidFill>
                  <a:srgbClr val="002060"/>
                </a:solidFill>
              </a:rPr>
              <a:t>Сторінка 2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2466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600" dirty="0">
                <a:latin typeface="Arial" pitchFamily="34" charset="0"/>
                <a:cs typeface="Arial" pitchFamily="34" charset="0"/>
              </a:rPr>
              <a:t>Не один год идет дискуссия о создании единого Реестра этих справок, появление такого реестра лишит возможности манипулировать процессом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в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ы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дачи справок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медицинскими комиссиями с сомнительными полномочиями.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dirty="0">
                <a:latin typeface="Arial" pitchFamily="34" charset="0"/>
                <a:cs typeface="Arial" pitchFamily="34" charset="0"/>
              </a:rPr>
              <a:t>Самый простой анализ количества медицинских справок, которые прошли через водительские комиссии, и количеством выданных водительских удостоверений органами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Нацполиции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покажет, что разница в некоторых регионах будет измеряться пятизначными нулями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ru-RU" sz="1600" dirty="0">
                <a:latin typeface="Arial" pitchFamily="34" charset="0"/>
                <a:cs typeface="Arial" pitchFamily="34" charset="0"/>
              </a:rPr>
              <a:t>База данных – Реестр справок. Современные интернет возможности и уровень коммуникации позволит любому патрульному полицейскому при работе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в рамках своих полномочий и на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ДТП мгновенно выяснить информацию по медицинской справке, где она выдана, кем. Определить ее подлинность, срок действия. А если эту информацию соединить а с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реестр-данными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о транспортном средстве, то получается полный визуальный портрет водителя и его ТС.</a:t>
            </a:r>
          </a:p>
          <a:p>
            <a:pPr algn="just"/>
            <a:endParaRPr lang="ru-RU" sz="1600" dirty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229745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600" dirty="0" err="1">
                <a:latin typeface="Arial" pitchFamily="34" charset="0"/>
                <a:cs typeface="Arial" pitchFamily="34" charset="0"/>
              </a:rPr>
              <a:t>Предрейсовый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осмотр. Постановлением КМУ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№ 615-р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предрейсовые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осмотры водителей упразднены. Это очень поспешная и радикальная новация может привести к серьезным, непредсказуемым последствиям. Прежде всего в сфере пассажирских и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многотоннажных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перевозок, транспортировки небезопасных грузов Водители болеют. Есть много болезней, которые протекают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безсимптомно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способны существенно влиять на системы концентрации внимания, общей координации действий, </a:t>
            </a:r>
            <a:r>
              <a:rPr lang="ru-RU" sz="1600" smtClean="0">
                <a:latin typeface="Arial" pitchFamily="34" charset="0"/>
                <a:cs typeface="Arial" pitchFamily="34" charset="0"/>
              </a:rPr>
              <a:t>панорамного обзора.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Уповать на ответственность и самоконтроль каждого отдельно взятого водителя при принятии решения о выходе на работу большое ментальное заблуждение. </a:t>
            </a:r>
          </a:p>
          <a:p>
            <a:pPr algn="just"/>
            <a:r>
              <a:rPr lang="ru-RU" sz="1600" dirty="0" err="1">
                <a:latin typeface="Arial" pitchFamily="34" charset="0"/>
                <a:cs typeface="Arial" pitchFamily="34" charset="0"/>
              </a:rPr>
              <a:t>Предрейсовые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осмотры это еще и элемент дисциплины, когда каждый водитель проходит пункт допуска. Речь идет о наличии высоких цифр артериального давления, диабетических кризах, наличии явлений алкогольного опьянения, и многих других факторах. В этой связи было бы интересно выяснить экспертное заключение МЗ при проработке вопроса о ликвидации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предрейсовых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осмотров, аргументацию. И было ли оно вообще. 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489870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600" dirty="0">
                <a:latin typeface="Arial" pitchFamily="34" charset="0"/>
                <a:cs typeface="Arial" pitchFamily="34" charset="0"/>
              </a:rPr>
              <a:t>Специалисты хорошо знают, что терапевтические заболевания, неврологические, психиатрические и наркологические расстройства имеют совершенно отчетливую динамику видоизменения клинической картины, протекают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маскированно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атипично, каждый год привносятся новые патоморфологические нюансы диагностики и течения. Вовремя выявить начальные признаки сосудистых нарушений,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гипертензионных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пароксизмов, является важнейшей задачей медицинского работника автопредприятия. 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То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же самое следует сказать о признаках опьянения. Только за последние годы появились новые виды зависимости (лекарственная, аптечная, игровая, курение кальянов, пивная, слабоалкогольная, энергетики, и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мн.др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), которые серьезно нарушают и ослабляют внимание, координацию, панорамный обзор, что отражается на водительской реакции, но очень трудны для анализа неподготовленному медику. 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469247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</a:rPr>
              <a:t>МІНІСТЕРСТВО ВНУТРІШНІХ СПРАВ УКРАЇНИ</a:t>
            </a:r>
            <a:r>
              <a:rPr lang="ru-RU" dirty="0">
                <a:solidFill>
                  <a:srgbClr val="002060"/>
                </a:solidFill>
              </a:rPr>
              <a:t> 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МІНІСТЕРСТВО </a:t>
            </a:r>
            <a:r>
              <a:rPr lang="ru-RU" b="1" dirty="0">
                <a:solidFill>
                  <a:srgbClr val="002060"/>
                </a:solidFill>
              </a:rPr>
              <a:t>ОХОРОНИ ЗДОРОВ’Я </a:t>
            </a:r>
            <a:r>
              <a:rPr lang="ru-RU" b="1" dirty="0" smtClean="0">
                <a:solidFill>
                  <a:srgbClr val="002060"/>
                </a:solidFill>
              </a:rPr>
              <a:t>УКРАЇНИ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НАКАЗ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09.11.2015</a:t>
            </a:r>
            <a:r>
              <a:rPr lang="ru-RU" b="1" dirty="0">
                <a:solidFill>
                  <a:srgbClr val="002060"/>
                </a:solidFill>
              </a:rPr>
              <a:t>  № </a:t>
            </a:r>
            <a:r>
              <a:rPr lang="ru-RU" b="1" dirty="0" smtClean="0">
                <a:solidFill>
                  <a:srgbClr val="002060"/>
                </a:solidFill>
              </a:rPr>
              <a:t>1452/735</a:t>
            </a:r>
          </a:p>
          <a:p>
            <a:pPr marL="0" indent="0" algn="ctr">
              <a:buNone/>
            </a:pPr>
            <a:endParaRPr lang="uk-UA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uk-UA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uk-UA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</a:rPr>
              <a:t>Про </a:t>
            </a:r>
            <a:r>
              <a:rPr lang="ru-RU" b="1" dirty="0" err="1">
                <a:solidFill>
                  <a:srgbClr val="002060"/>
                </a:solidFill>
              </a:rPr>
              <a:t>затвердження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Інструкції</a:t>
            </a:r>
            <a:r>
              <a:rPr lang="ru-RU" b="1" dirty="0">
                <a:solidFill>
                  <a:srgbClr val="002060"/>
                </a:solidFill>
              </a:rPr>
              <a:t> про порядок </a:t>
            </a:r>
            <a:r>
              <a:rPr lang="ru-RU" b="1" dirty="0" err="1">
                <a:solidFill>
                  <a:srgbClr val="002060"/>
                </a:solidFill>
              </a:rPr>
              <a:t>виявлення</a:t>
            </a:r>
            <a:r>
              <a:rPr lang="ru-RU" b="1" dirty="0">
                <a:solidFill>
                  <a:srgbClr val="002060"/>
                </a:solidFill>
              </a:rPr>
              <a:t> у </a:t>
            </a:r>
            <a:r>
              <a:rPr lang="ru-RU" b="1" dirty="0" err="1">
                <a:solidFill>
                  <a:srgbClr val="002060"/>
                </a:solidFill>
              </a:rPr>
              <a:t>водіїв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транспортних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засобів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ознак</a:t>
            </a:r>
            <a:r>
              <a:rPr lang="ru-RU" b="1" dirty="0">
                <a:solidFill>
                  <a:srgbClr val="002060"/>
                </a:solidFill>
              </a:rPr>
              <a:t> алкогольного, </a:t>
            </a:r>
            <a:r>
              <a:rPr lang="ru-RU" b="1" dirty="0" err="1">
                <a:solidFill>
                  <a:srgbClr val="002060"/>
                </a:solidFill>
              </a:rPr>
              <a:t>наркотичного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чи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іншого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сп’яніння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або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перебування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під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впливом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лікарських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препаратів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що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знижують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увагу</a:t>
            </a:r>
            <a:r>
              <a:rPr lang="ru-RU" b="1" dirty="0">
                <a:solidFill>
                  <a:srgbClr val="002060"/>
                </a:solidFill>
              </a:rPr>
              <a:t> та </a:t>
            </a:r>
            <a:r>
              <a:rPr lang="ru-RU" b="1" dirty="0" err="1">
                <a:solidFill>
                  <a:srgbClr val="002060"/>
                </a:solidFill>
              </a:rPr>
              <a:t>швидкість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реакції</a:t>
            </a:r>
            <a:endParaRPr lang="ru-RU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 flipH="1">
            <a:off x="4499991" y="1988840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err="1">
                <a:solidFill>
                  <a:srgbClr val="002060"/>
                </a:solidFill>
              </a:rPr>
              <a:t>Зареєстровано</a:t>
            </a:r>
            <a:r>
              <a:rPr lang="ru-RU" b="1" dirty="0">
                <a:solidFill>
                  <a:srgbClr val="002060"/>
                </a:solidFill>
              </a:rPr>
              <a:t> в </a:t>
            </a:r>
            <a:r>
              <a:rPr lang="ru-RU" b="1" dirty="0" err="1">
                <a:solidFill>
                  <a:srgbClr val="002060"/>
                </a:solidFill>
              </a:rPr>
              <a:t>Міністерстві</a:t>
            </a:r>
            <a:r>
              <a:rPr lang="ru-RU" dirty="0">
                <a:solidFill>
                  <a:srgbClr val="002060"/>
                </a:solidFill>
              </a:rPr>
              <a:t> 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b="1" dirty="0" err="1">
                <a:solidFill>
                  <a:srgbClr val="002060"/>
                </a:solidFill>
              </a:rPr>
              <a:t>юстиції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України</a:t>
            </a:r>
            <a:r>
              <a:rPr lang="ru-RU" dirty="0">
                <a:solidFill>
                  <a:srgbClr val="002060"/>
                </a:solidFill>
              </a:rPr>
              <a:t> 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11 листопада 2015 р.</a:t>
            </a:r>
            <a:r>
              <a:rPr lang="ru-RU" dirty="0">
                <a:solidFill>
                  <a:srgbClr val="002060"/>
                </a:solidFill>
              </a:rPr>
              <a:t> 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за № 1413/27858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2779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Пьяное вождение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ru-RU" sz="1600" dirty="0" smtClean="0"/>
          </a:p>
          <a:p>
            <a:pPr algn="just"/>
            <a:endParaRPr lang="ru-RU" sz="1600" dirty="0"/>
          </a:p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Существует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совершенно правильная точка зрения, что задокументированные случаи управления автомобилем в состоянии опьянения должны сопровождаться постановкой такого водителя на разные формы диспансерного наблюдения в условиях наркологического диспансера,   регламентировать водителя  к поэтапному допуску к управлению транспортом, который будет включать – профилактические меры, добровольное лечение, обязательное лечение.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826366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МІНІСТЕРСТВО ОХОРОНИ ЗДОРОВ'Я УКРАЇНИ </a:t>
            </a:r>
            <a:br>
              <a:rPr lang="ru-RU" sz="1600" b="1" dirty="0">
                <a:latin typeface="Arial" pitchFamily="34" charset="0"/>
                <a:cs typeface="Arial" pitchFamily="34" charset="0"/>
              </a:rPr>
            </a:b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Н А К А З </a:t>
            </a:r>
            <a:br>
              <a:rPr lang="ru-RU" sz="1600" b="1" dirty="0">
                <a:latin typeface="Arial" pitchFamily="34" charset="0"/>
                <a:cs typeface="Arial" pitchFamily="34" charset="0"/>
              </a:rPr>
            </a:b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N 299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від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24.12.99                  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Зареєстровано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Міністерстві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br>
              <a:rPr lang="ru-RU" sz="1600" dirty="0">
                <a:latin typeface="Arial" pitchFamily="34" charset="0"/>
                <a:cs typeface="Arial" pitchFamily="34" charset="0"/>
              </a:rPr>
            </a:br>
            <a:r>
              <a:rPr lang="ru-RU" sz="1600" dirty="0">
                <a:latin typeface="Arial" pitchFamily="34" charset="0"/>
                <a:cs typeface="Arial" pitchFamily="34" charset="0"/>
              </a:rPr>
              <a:t>    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м.Київ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                         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юстиції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України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br>
              <a:rPr lang="ru-RU" sz="1600" dirty="0">
                <a:latin typeface="Arial" pitchFamily="34" charset="0"/>
                <a:cs typeface="Arial" pitchFamily="34" charset="0"/>
              </a:rPr>
            </a:br>
            <a:r>
              <a:rPr lang="ru-RU" sz="1600" dirty="0">
                <a:latin typeface="Arial" pitchFamily="34" charset="0"/>
                <a:cs typeface="Arial" pitchFamily="34" charset="0"/>
              </a:rPr>
              <a:t>                                      20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січня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2000 р. </a:t>
            </a:r>
            <a:br>
              <a:rPr lang="ru-RU" sz="1600" dirty="0">
                <a:latin typeface="Arial" pitchFamily="34" charset="0"/>
                <a:cs typeface="Arial" pitchFamily="34" charset="0"/>
              </a:rPr>
            </a:br>
            <a:r>
              <a:rPr lang="ru-RU" sz="1600" dirty="0">
                <a:latin typeface="Arial" pitchFamily="34" charset="0"/>
                <a:cs typeface="Arial" pitchFamily="34" charset="0"/>
              </a:rPr>
              <a:t>                                      за N 31/4252 </a:t>
            </a:r>
            <a:br>
              <a:rPr lang="ru-RU" sz="1600" dirty="0">
                <a:latin typeface="Arial" pitchFamily="34" charset="0"/>
                <a:cs typeface="Arial" pitchFamily="34" charset="0"/>
              </a:rPr>
            </a:b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br>
              <a:rPr lang="ru-RU" sz="1600" dirty="0">
                <a:latin typeface="Arial" pitchFamily="34" charset="0"/>
                <a:cs typeface="Arial" pitchFamily="34" charset="0"/>
              </a:rPr>
            </a:b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Про 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затвердження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Переліку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захворювань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і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вад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, </a:t>
            </a:r>
            <a:br>
              <a:rPr lang="ru-RU" sz="1600" b="1" dirty="0">
                <a:latin typeface="Arial" pitchFamily="34" charset="0"/>
                <a:cs typeface="Arial" pitchFamily="34" charset="0"/>
              </a:rPr>
            </a:br>
            <a:r>
              <a:rPr lang="ru-RU" sz="1600" b="1" dirty="0">
                <a:latin typeface="Arial" pitchFamily="34" charset="0"/>
                <a:cs typeface="Arial" pitchFamily="34" charset="0"/>
              </a:rPr>
              <a:t>          при 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яких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 особа  не 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може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 бути  допущена до </a:t>
            </a:r>
            <a:br>
              <a:rPr lang="ru-RU" sz="1600" b="1" dirty="0">
                <a:latin typeface="Arial" pitchFamily="34" charset="0"/>
                <a:cs typeface="Arial" pitchFamily="34" charset="0"/>
              </a:rPr>
            </a:br>
            <a:r>
              <a:rPr lang="ru-RU" sz="1600" b="1" dirty="0">
                <a:latin typeface="Arial" pitchFamily="34" charset="0"/>
                <a:cs typeface="Arial" pitchFamily="34" charset="0"/>
              </a:rPr>
              <a:t>         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керування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відповідними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транспортними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засобами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7277587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Психо</a:t>
            </a:r>
            <a:r>
              <a:rPr lang="uk-UA" sz="3200" dirty="0" smtClean="0">
                <a:latin typeface="Arial" pitchFamily="34" charset="0"/>
                <a:cs typeface="Arial" pitchFamily="34" charset="0"/>
              </a:rPr>
              <a:t>фізіологічна експертиза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МІНІСТЕРСТВО ОХОРОНИ ЗДОРОВ'Я УКРАЇНИ </a:t>
            </a:r>
            <a:br>
              <a:rPr lang="ru-RU" sz="1600" b="1" dirty="0">
                <a:latin typeface="Arial" pitchFamily="34" charset="0"/>
                <a:cs typeface="Arial" pitchFamily="34" charset="0"/>
              </a:rPr>
            </a:b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Н А К А З </a:t>
            </a:r>
            <a:br>
              <a:rPr lang="ru-RU" sz="1600" b="1" dirty="0">
                <a:latin typeface="Arial" pitchFamily="34" charset="0"/>
                <a:cs typeface="Arial" pitchFamily="34" charset="0"/>
              </a:rPr>
            </a:b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21.05.2007  N 246 </a:t>
            </a:r>
            <a:br>
              <a:rPr lang="ru-RU" sz="1600" dirty="0">
                <a:latin typeface="Arial" pitchFamily="34" charset="0"/>
                <a:cs typeface="Arial" pitchFamily="34" charset="0"/>
              </a:rPr>
            </a:b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ru-RU" sz="1600" dirty="0" err="1">
                <a:latin typeface="Arial" pitchFamily="34" charset="0"/>
                <a:cs typeface="Arial" pitchFamily="34" charset="0"/>
              </a:rPr>
              <a:t>Зареєстровано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Міністерстві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br>
              <a:rPr lang="ru-RU" sz="1600" dirty="0">
                <a:latin typeface="Arial" pitchFamily="34" charset="0"/>
                <a:cs typeface="Arial" pitchFamily="34" charset="0"/>
              </a:rPr>
            </a:br>
            <a:r>
              <a:rPr lang="ru-RU" sz="1600" dirty="0">
                <a:latin typeface="Arial" pitchFamily="34" charset="0"/>
                <a:cs typeface="Arial" pitchFamily="34" charset="0"/>
              </a:rPr>
              <a:t>                                     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юстиції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України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br>
              <a:rPr lang="ru-RU" sz="1600" dirty="0">
                <a:latin typeface="Arial" pitchFamily="34" charset="0"/>
                <a:cs typeface="Arial" pitchFamily="34" charset="0"/>
              </a:rPr>
            </a:br>
            <a:r>
              <a:rPr lang="ru-RU" sz="1600" dirty="0">
                <a:latin typeface="Arial" pitchFamily="34" charset="0"/>
                <a:cs typeface="Arial" pitchFamily="34" charset="0"/>
              </a:rPr>
              <a:t>                                      23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липня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2007 р. </a:t>
            </a:r>
            <a:br>
              <a:rPr lang="ru-RU" sz="1600" dirty="0">
                <a:latin typeface="Arial" pitchFamily="34" charset="0"/>
                <a:cs typeface="Arial" pitchFamily="34" charset="0"/>
              </a:rPr>
            </a:br>
            <a:r>
              <a:rPr lang="ru-RU" sz="1600" dirty="0">
                <a:latin typeface="Arial" pitchFamily="34" charset="0"/>
                <a:cs typeface="Arial" pitchFamily="34" charset="0"/>
              </a:rPr>
              <a:t>                                      за N 846/14113 </a:t>
            </a:r>
            <a:br>
              <a:rPr lang="ru-RU" sz="1600" dirty="0">
                <a:latin typeface="Arial" pitchFamily="34" charset="0"/>
                <a:cs typeface="Arial" pitchFamily="34" charset="0"/>
              </a:rPr>
            </a:b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br>
              <a:rPr lang="ru-RU" sz="1600" dirty="0">
                <a:latin typeface="Arial" pitchFamily="34" charset="0"/>
                <a:cs typeface="Arial" pitchFamily="34" charset="0"/>
              </a:rPr>
            </a:b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Про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затвердження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Порядку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проведення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медичних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br>
              <a:rPr lang="ru-RU" sz="1600" b="1" dirty="0">
                <a:latin typeface="Arial" pitchFamily="34" charset="0"/>
                <a:cs typeface="Arial" pitchFamily="34" charset="0"/>
              </a:rPr>
            </a:br>
            <a:r>
              <a:rPr lang="ru-RU" sz="1600" b="1" dirty="0">
                <a:latin typeface="Arial" pitchFamily="34" charset="0"/>
                <a:cs typeface="Arial" pitchFamily="34" charset="0"/>
              </a:rPr>
              <a:t>              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оглядів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працівників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певних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категорій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3464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Заключение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ru-RU" sz="1800" dirty="0" smtClean="0"/>
          </a:p>
          <a:p>
            <a:pPr algn="just"/>
            <a:endParaRPr lang="ru-RU" sz="1800" dirty="0"/>
          </a:p>
          <a:p>
            <a:pPr algn="just"/>
            <a:r>
              <a:rPr lang="ru-RU" sz="1800" dirty="0" smtClean="0"/>
              <a:t>Новая </a:t>
            </a:r>
            <a:r>
              <a:rPr lang="ru-RU" sz="1800" dirty="0"/>
              <a:t>редакция </a:t>
            </a:r>
            <a:r>
              <a:rPr lang="ru-RU" sz="1800" dirty="0" smtClean="0"/>
              <a:t>нормативно-правовых документов, сопряженных с безопасностью дорожного движения должна проводится с учетом </a:t>
            </a:r>
            <a:r>
              <a:rPr lang="ru-RU" sz="1800" dirty="0"/>
              <a:t>мнения </a:t>
            </a:r>
            <a:r>
              <a:rPr lang="ru-RU" sz="1800" dirty="0" smtClean="0"/>
              <a:t>Главных специалистов МОЗ Украины,  а также профессионалов, работающих </a:t>
            </a:r>
            <a:r>
              <a:rPr lang="ru-RU" sz="1800" dirty="0" err="1" smtClean="0"/>
              <a:t>транспотрте</a:t>
            </a:r>
            <a:r>
              <a:rPr lang="ru-RU" sz="1800" dirty="0" smtClean="0"/>
              <a:t>.</a:t>
            </a:r>
            <a:endParaRPr lang="ru-RU" sz="1800" dirty="0"/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86228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Нам хорошо известно, что медицинские, и прежде всего наркологические аспекты безопасности дорожного движения являются ключевыми в плане предотвращения дорожно-транспортных происшествий, и связанных с ними проблемами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травматизации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и смертности. Согласно приказа МЗ Украины за № 339 от 28.11.97 и № 65/80 от 31 января 2013 г. медицинский осмотр водителей транспортных средств проводится с целью определения способности к  безопасному управлению транспортными средствами. </a:t>
            </a:r>
          </a:p>
          <a:p>
            <a:pPr marL="0" indent="0">
              <a:buNone/>
            </a:pP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Приказ № 65\80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 Это важнейший документ регламентирующий допуск водителей к управлению транспортом. О реконструкции этого приказа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в разные годы было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дано до десятка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распоряжений,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которые имели сроки выполнения, конкретных исполнителей, однако ничего не изменилось.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2803818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uk-UA" sz="1600" dirty="0" smtClean="0"/>
          </a:p>
          <a:p>
            <a:endParaRPr lang="uk-UA" sz="1600" dirty="0"/>
          </a:p>
          <a:p>
            <a:endParaRPr lang="uk-UA" sz="1600" dirty="0" smtClean="0"/>
          </a:p>
          <a:p>
            <a:endParaRPr lang="uk-UA" sz="1600" dirty="0"/>
          </a:p>
          <a:p>
            <a:endParaRPr lang="uk-UA" sz="1600" dirty="0" smtClean="0"/>
          </a:p>
          <a:p>
            <a:endParaRPr lang="uk-UA" sz="1600" dirty="0"/>
          </a:p>
          <a:p>
            <a:endParaRPr lang="uk-UA" sz="1600" dirty="0" smtClean="0"/>
          </a:p>
          <a:p>
            <a:pPr marL="0" indent="0" algn="ctr">
              <a:buNone/>
            </a:pPr>
            <a:r>
              <a:rPr lang="uk-UA" dirty="0" err="1" smtClean="0">
                <a:latin typeface="Arial" pitchFamily="34" charset="0"/>
                <a:cs typeface="Arial" pitchFamily="34" charset="0"/>
              </a:rPr>
              <a:t>Спасибо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за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внимание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388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</a:rPr>
              <a:t>МІНІСТЕРСТВО ВНУТРІШНІХ СПРАВ УКРАЇНИ 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МІНІСТЕРСТВО ОХОРОНИ ЗДОРОВ’Я УКРАЇНИ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</a:rPr>
              <a:t>НАКАЗ </a:t>
            </a:r>
            <a:r>
              <a:rPr lang="en-US" b="1" dirty="0">
                <a:solidFill>
                  <a:srgbClr val="002060"/>
                </a:solidFill>
              </a:rPr>
              <a:t>N 65</a:t>
            </a:r>
            <a:r>
              <a:rPr lang="uk-UA" b="1" dirty="0">
                <a:solidFill>
                  <a:srgbClr val="002060"/>
                </a:solidFill>
              </a:rPr>
              <a:t>/</a:t>
            </a:r>
            <a:r>
              <a:rPr lang="en-US" b="1" dirty="0">
                <a:solidFill>
                  <a:srgbClr val="002060"/>
                </a:solidFill>
              </a:rPr>
              <a:t>80</a:t>
            </a:r>
            <a:endParaRPr lang="ru-RU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uk-UA" b="1" dirty="0">
                <a:solidFill>
                  <a:srgbClr val="002060"/>
                </a:solidFill>
              </a:rPr>
              <a:t>в</a:t>
            </a:r>
            <a:r>
              <a:rPr lang="uk-UA" b="1" dirty="0" smtClean="0">
                <a:solidFill>
                  <a:srgbClr val="002060"/>
                </a:solidFill>
              </a:rPr>
              <a:t>ід </a:t>
            </a:r>
            <a:r>
              <a:rPr lang="en-US" b="1" dirty="0" smtClean="0">
                <a:solidFill>
                  <a:srgbClr val="002060"/>
                </a:solidFill>
              </a:rPr>
              <a:t>31.01.2013 </a:t>
            </a:r>
            <a:r>
              <a:rPr lang="uk-UA" b="1" dirty="0" smtClean="0">
                <a:solidFill>
                  <a:srgbClr val="002060"/>
                </a:solidFill>
              </a:rPr>
              <a:t>                                            </a:t>
            </a:r>
            <a:r>
              <a:rPr lang="ru-RU" b="1" dirty="0" err="1" smtClean="0">
                <a:solidFill>
                  <a:srgbClr val="002060"/>
                </a:solidFill>
              </a:rPr>
              <a:t>м.Київ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</a:p>
          <a:p>
            <a:pPr marL="0" indent="0" algn="ctr"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Про </a:t>
            </a:r>
            <a:r>
              <a:rPr lang="ru-RU" b="1" dirty="0" err="1">
                <a:solidFill>
                  <a:srgbClr val="002060"/>
                </a:solidFill>
              </a:rPr>
              <a:t>затвердження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Положення</a:t>
            </a:r>
            <a:r>
              <a:rPr lang="ru-RU" b="1" dirty="0">
                <a:solidFill>
                  <a:srgbClr val="002060"/>
                </a:solidFill>
              </a:rPr>
              <a:t> про </a:t>
            </a:r>
            <a:r>
              <a:rPr lang="ru-RU" b="1" dirty="0" err="1">
                <a:solidFill>
                  <a:srgbClr val="002060"/>
                </a:solidFill>
              </a:rPr>
              <a:t>медичний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огляд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кандидатів</a:t>
            </a:r>
            <a:r>
              <a:rPr lang="ru-RU" b="1" dirty="0">
                <a:solidFill>
                  <a:srgbClr val="002060"/>
                </a:solidFill>
              </a:rPr>
              <a:t> у </a:t>
            </a:r>
            <a:r>
              <a:rPr lang="ru-RU" b="1" dirty="0" err="1">
                <a:solidFill>
                  <a:srgbClr val="002060"/>
                </a:solidFill>
              </a:rPr>
              <a:t>водії</a:t>
            </a:r>
            <a:r>
              <a:rPr lang="ru-RU" b="1" dirty="0">
                <a:solidFill>
                  <a:srgbClr val="002060"/>
                </a:solidFill>
              </a:rPr>
              <a:t> та </a:t>
            </a:r>
            <a:r>
              <a:rPr lang="ru-RU" b="1" dirty="0" err="1">
                <a:solidFill>
                  <a:srgbClr val="002060"/>
                </a:solidFill>
              </a:rPr>
              <a:t>водіїв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транспортних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засобів</a:t>
            </a:r>
            <a:endParaRPr lang="ru-RU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</a:rPr>
              <a:t>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75674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) Транспортная безопасность является одним из ключевых элементом национальной безопасности.  К сожалению, наша страна занимает прочные позиции обидного «лидерства» по статистике пешеходной смертности, водительской смертности, детского дорожного травматизма. Фатальные дорожно-транспортные происшествия достаточно часто и регулярно сотрясают общественное мнение и имеют широкий резонанс в прессе. </a:t>
            </a:r>
          </a:p>
          <a:p>
            <a:pPr algn="just"/>
            <a:r>
              <a:rPr lang="ru-RU" sz="1600" dirty="0">
                <a:latin typeface="Arial" pitchFamily="34" charset="0"/>
                <a:cs typeface="Arial" pitchFamily="34" charset="0"/>
              </a:rPr>
              <a:t>2) Скоротечная и поспешная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дерегуляция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устоявшихся правил, которые отшлифовывались годами в министерских кабинетах, в реальной практике отечественного здравоохранения, в наркологической практике  является недопустимой. </a:t>
            </a:r>
          </a:p>
          <a:p>
            <a:pPr algn="just"/>
            <a:r>
              <a:rPr lang="ru-RU" sz="1600" dirty="0">
                <a:latin typeface="Arial" pitchFamily="34" charset="0"/>
                <a:cs typeface="Arial" pitchFamily="34" charset="0"/>
              </a:rPr>
              <a:t>3) Навязываемая извне медикам и  профессионалам в области наркологии и медицинских аспектов дорожного  движения упрощенная, и, к сожалению, кое-где доминирующая точка зрения несет серьезную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угрозу проблеме безопасности на дорогах.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841895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 smtClean="0">
                <a:solidFill>
                  <a:srgbClr val="002060"/>
                </a:solidFill>
              </a:rPr>
              <a:t>Медична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uk-UA" b="1" dirty="0" smtClean="0">
                <a:solidFill>
                  <a:srgbClr val="002060"/>
                </a:solidFill>
              </a:rPr>
              <a:t>комісія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68873"/>
            <a:ext cx="2304256" cy="19442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257" y="4168874"/>
            <a:ext cx="2267744" cy="19442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4172358"/>
            <a:ext cx="2311698" cy="19407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699" y="4129297"/>
            <a:ext cx="2216644" cy="198379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9512" y="364502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офтальмолог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27783" y="3645024"/>
            <a:ext cx="1944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err="1" smtClean="0">
                <a:solidFill>
                  <a:srgbClr val="002060"/>
                </a:solidFill>
              </a:rPr>
              <a:t>отоларінголог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88024" y="364502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невролог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64288" y="3629765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хірург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90392" y="2010231"/>
            <a:ext cx="5220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002060"/>
                </a:solidFill>
              </a:rPr>
              <a:t>Голова медичної комісії - терапевт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15" name="Прямая со стрелкой 14"/>
          <p:cNvCxnSpPr>
            <a:endCxn id="10" idx="1"/>
          </p:cNvCxnSpPr>
          <p:nvPr/>
        </p:nvCxnSpPr>
        <p:spPr>
          <a:xfrm>
            <a:off x="2051719" y="3829690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716016" y="3829690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6588224" y="3829690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Объект 20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563" y="1196752"/>
            <a:ext cx="2448271" cy="2304256"/>
          </a:xfrm>
        </p:spPr>
      </p:pic>
    </p:spTree>
    <p:extLst>
      <p:ext uri="{BB962C8B-B14F-4D97-AF65-F5344CB8AC3E}">
        <p14:creationId xmlns:p14="http://schemas.microsoft.com/office/powerpoint/2010/main" val="25373667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Работа медицинской комиссии, ее состав: дискуссия ведется в аспекте ее адаптации к европейским стандартам. Работает один врач, который взаимодействует по необходимости с врачами консультантами (офтальмолог, отоларинголог, хирург, невропатолог) и принимает решение о допуске. Учитывается сведения из обязательного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наркосертификата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и справки психиатра. 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0" lvl="0" indent="0" algn="just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Проверки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на местах режима работы региональных медкомиссий показывают целесообразность внедрения такого шага. Один компетентный врач способен разобраться и решить вопрос допуска. Есть заболевания (нарушение зрения, слуха, сахарный диабет, гипертоническая болезнь, эпилепсия, наркозависимость) которые требуют привлечения консультантов, но они представляют небольшой процент осмотров водителей. 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815448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b="1" dirty="0" smtClean="0">
                <a:latin typeface="Arial" pitchFamily="34" charset="0"/>
                <a:cs typeface="Arial" pitchFamily="34" charset="0"/>
              </a:rPr>
              <a:t>Термін дії Довідки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 algn="ctr">
              <a:lnSpc>
                <a:spcPct val="150000"/>
              </a:lnSpc>
              <a:buNone/>
            </a:pPr>
            <a:r>
              <a:rPr lang="ru-RU" sz="1500" dirty="0">
                <a:latin typeface="Arial" pitchFamily="34" charset="0"/>
                <a:cs typeface="Arial" pitchFamily="34" charset="0"/>
              </a:rPr>
              <a:t>Медицинская справка о допуске. Срок ее действия необходимо </a:t>
            </a:r>
            <a:r>
              <a:rPr lang="ru-RU" sz="1500" dirty="0" err="1">
                <a:latin typeface="Arial" pitchFamily="34" charset="0"/>
                <a:cs typeface="Arial" pitchFamily="34" charset="0"/>
              </a:rPr>
              <a:t>урегилировать</a:t>
            </a:r>
            <a:r>
              <a:rPr lang="ru-RU" sz="1500" dirty="0">
                <a:latin typeface="Arial" pitchFamily="34" charset="0"/>
                <a:cs typeface="Arial" pitchFamily="34" charset="0"/>
              </a:rPr>
              <a:t> по возрастным категориям. Эти наработки есть, не буду на них останавливаться. Водители профессионалы, работающие на пассажирских перевозках и транзите </a:t>
            </a:r>
            <a:r>
              <a:rPr lang="ru-RU" sz="1500" dirty="0" err="1">
                <a:latin typeface="Arial" pitchFamily="34" charset="0"/>
                <a:cs typeface="Arial" pitchFamily="34" charset="0"/>
              </a:rPr>
              <a:t>особоопасных</a:t>
            </a:r>
            <a:r>
              <a:rPr lang="ru-RU" sz="1500" dirty="0">
                <a:latin typeface="Arial" pitchFamily="34" charset="0"/>
                <a:cs typeface="Arial" pitchFamily="34" charset="0"/>
              </a:rPr>
              <a:t> грузов должны проходить осмотр как минимум 1 раз в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год. </a:t>
            </a:r>
            <a:endParaRPr lang="ru-RU" sz="15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ru-RU" sz="1400" b="1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Періодичному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latin typeface="Arial" pitchFamily="34" charset="0"/>
                <a:cs typeface="Arial" pitchFamily="34" charset="0"/>
              </a:rPr>
              <a:t>медичному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latin typeface="Arial" pitchFamily="34" charset="0"/>
                <a:cs typeface="Arial" pitchFamily="34" charset="0"/>
              </a:rPr>
              <a:t>огляду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latin typeface="Arial" pitchFamily="34" charset="0"/>
                <a:cs typeface="Arial" pitchFamily="34" charset="0"/>
              </a:rPr>
              <a:t>підлягають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latin typeface="Arial" pitchFamily="34" charset="0"/>
                <a:cs typeface="Arial" pitchFamily="34" charset="0"/>
              </a:rPr>
              <a:t>водії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транспортних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засобів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для </a:t>
            </a:r>
            <a:r>
              <a:rPr lang="ru-RU" sz="1400" b="1" dirty="0" err="1">
                <a:latin typeface="Arial" pitchFamily="34" charset="0"/>
                <a:cs typeface="Arial" pitchFamily="34" charset="0"/>
              </a:rPr>
              <a:t>підтвердження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 права на </a:t>
            </a:r>
            <a:r>
              <a:rPr lang="ru-RU" sz="1400" b="1" dirty="0" err="1">
                <a:latin typeface="Arial" pitchFamily="34" charset="0"/>
                <a:cs typeface="Arial" pitchFamily="34" charset="0"/>
              </a:rPr>
              <a:t>керування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latin typeface="Arial" pitchFamily="34" charset="0"/>
                <a:cs typeface="Arial" pitchFamily="34" charset="0"/>
              </a:rPr>
              <a:t>транспортним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latin typeface="Arial" pitchFamily="34" charset="0"/>
                <a:cs typeface="Arial" pitchFamily="34" charset="0"/>
              </a:rPr>
              <a:t>засобом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віком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до 55 </a:t>
            </a:r>
            <a:r>
              <a:rPr lang="ru-RU" sz="1400" b="1" dirty="0" err="1">
                <a:latin typeface="Arial" pitchFamily="34" charset="0"/>
                <a:cs typeface="Arial" pitchFamily="34" charset="0"/>
              </a:rPr>
              <a:t>років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 (</a:t>
            </a:r>
            <a:r>
              <a:rPr lang="ru-RU" sz="1400" b="1" dirty="0" err="1">
                <a:latin typeface="Arial" pitchFamily="34" charset="0"/>
                <a:cs typeface="Arial" pitchFamily="34" charset="0"/>
              </a:rPr>
              <a:t>включно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) – один раз на 10 </a:t>
            </a:r>
            <a:r>
              <a:rPr lang="ru-RU" sz="1400" b="1" dirty="0" err="1">
                <a:latin typeface="Arial" pitchFamily="34" charset="0"/>
                <a:cs typeface="Arial" pitchFamily="34" charset="0"/>
              </a:rPr>
              <a:t>років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>
              <a:lnSpc>
                <a:spcPct val="150000"/>
              </a:lnSpc>
            </a:pPr>
            <a:r>
              <a:rPr lang="ru-RU" sz="1400" b="1" dirty="0" err="1">
                <a:latin typeface="Arial" pitchFamily="34" charset="0"/>
                <a:cs typeface="Arial" pitchFamily="34" charset="0"/>
              </a:rPr>
              <a:t>віком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latin typeface="Arial" pitchFamily="34" charset="0"/>
                <a:cs typeface="Arial" pitchFamily="34" charset="0"/>
              </a:rPr>
              <a:t>від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 56 до 75 </a:t>
            </a:r>
            <a:r>
              <a:rPr lang="ru-RU" sz="1400" b="1" dirty="0" err="1">
                <a:latin typeface="Arial" pitchFamily="34" charset="0"/>
                <a:cs typeface="Arial" pitchFamily="34" charset="0"/>
              </a:rPr>
              <a:t>років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 (</a:t>
            </a:r>
            <a:r>
              <a:rPr lang="ru-RU" sz="1400" b="1" dirty="0" err="1">
                <a:latin typeface="Arial" pitchFamily="34" charset="0"/>
                <a:cs typeface="Arial" pitchFamily="34" charset="0"/>
              </a:rPr>
              <a:t>включно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) – один раз на 3 роки;</a:t>
            </a:r>
          </a:p>
          <a:p>
            <a:pPr algn="just">
              <a:lnSpc>
                <a:spcPct val="150000"/>
              </a:lnSpc>
            </a:pPr>
            <a:r>
              <a:rPr lang="ru-RU" sz="1400" b="1" dirty="0" err="1">
                <a:latin typeface="Arial" pitchFamily="34" charset="0"/>
                <a:cs typeface="Arial" pitchFamily="34" charset="0"/>
              </a:rPr>
              <a:t>віком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latin typeface="Arial" pitchFamily="34" charset="0"/>
                <a:cs typeface="Arial" pitchFamily="34" charset="0"/>
              </a:rPr>
              <a:t>від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 76 </a:t>
            </a:r>
            <a:r>
              <a:rPr lang="ru-RU" sz="1400" b="1" dirty="0" err="1">
                <a:latin typeface="Arial" pitchFamily="34" charset="0"/>
                <a:cs typeface="Arial" pitchFamily="34" charset="0"/>
              </a:rPr>
              <a:t>років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 і </a:t>
            </a:r>
            <a:r>
              <a:rPr lang="ru-RU" sz="1400" b="1" dirty="0" err="1">
                <a:latin typeface="Arial" pitchFamily="34" charset="0"/>
                <a:cs typeface="Arial" pitchFamily="34" charset="0"/>
              </a:rPr>
              <a:t>більше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 – один раз на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рік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Водії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400" b="1" dirty="0" err="1">
                <a:latin typeface="Arial" pitchFamily="34" charset="0"/>
                <a:cs typeface="Arial" pitchFamily="34" charset="0"/>
              </a:rPr>
              <a:t>які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latin typeface="Arial" pitchFamily="34" charset="0"/>
                <a:cs typeface="Arial" pitchFamily="34" charset="0"/>
              </a:rPr>
              <a:t>виконують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latin typeface="Arial" pitchFamily="34" charset="0"/>
                <a:cs typeface="Arial" pitchFamily="34" charset="0"/>
              </a:rPr>
              <a:t>роботи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 з </a:t>
            </a:r>
            <a:r>
              <a:rPr lang="ru-RU" sz="1400" b="1" dirty="0" err="1">
                <a:latin typeface="Arial" pitchFamily="34" charset="0"/>
                <a:cs typeface="Arial" pitchFamily="34" charset="0"/>
              </a:rPr>
              <a:t>перевезення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latin typeface="Arial" pitchFamily="34" charset="0"/>
                <a:cs typeface="Arial" pitchFamily="34" charset="0"/>
              </a:rPr>
              <a:t>пасажирів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 та </a:t>
            </a:r>
            <a:r>
              <a:rPr lang="ru-RU" sz="1400" b="1" dirty="0" err="1">
                <a:latin typeface="Arial" pitchFamily="34" charset="0"/>
                <a:cs typeface="Arial" pitchFamily="34" charset="0"/>
              </a:rPr>
              <a:t>вантажів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підлягають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latin typeface="Arial" pitchFamily="34" charset="0"/>
                <a:cs typeface="Arial" pitchFamily="34" charset="0"/>
              </a:rPr>
              <a:t>періодичному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latin typeface="Arial" pitchFamily="34" charset="0"/>
                <a:cs typeface="Arial" pitchFamily="34" charset="0"/>
              </a:rPr>
              <a:t>медичному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latin typeface="Arial" pitchFamily="34" charset="0"/>
                <a:cs typeface="Arial" pitchFamily="34" charset="0"/>
              </a:rPr>
              <a:t>огляду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 один раз на </a:t>
            </a:r>
            <a:r>
              <a:rPr lang="ru-RU" sz="1400" b="1" dirty="0" err="1">
                <a:latin typeface="Arial" pitchFamily="34" charset="0"/>
                <a:cs typeface="Arial" pitchFamily="34" charset="0"/>
              </a:rPr>
              <a:t>рік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5034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600" dirty="0">
                <a:latin typeface="Arial" pitchFamily="34" charset="0"/>
                <a:cs typeface="Arial" pitchFamily="34" charset="0"/>
              </a:rPr>
              <a:t>Нам следует определить узловые позиции наркологов организаторов, клиницистов, практиков вокруг основополагающего документа медицинских аспектов безопасности – медицинской справки водителя. Глубоко уверен, что этот документ, его правовое наполнение должно быть синхронизировано с наркологическим сертификатом и справкой психиатра. 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Это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основные 3 документа которые дают право гражданину управлять транспортом. Если соматические и неврологические заболевания имеют условный ресурс прочности при определении показаний к способности управлять транспортом прежде всего любителем, но не профессионалом, то наличие наркологической и психической патологии однозначно исключает носителя этих болезней возможности сесть за руль автомобиля в определенные нормативной базой сроки. </a:t>
            </a:r>
          </a:p>
          <a:p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057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3995936" cy="525658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484784"/>
            <a:ext cx="4248472" cy="51125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7871" y="764704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Сертифікат нарколога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8024" y="764704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Довідка</a:t>
            </a:r>
            <a:r>
              <a:rPr lang="uk-UA" sz="3200" b="1" dirty="0" smtClean="0">
                <a:solidFill>
                  <a:srgbClr val="002060"/>
                </a:solidFill>
              </a:rPr>
              <a:t> </a:t>
            </a:r>
            <a:r>
              <a:rPr lang="uk-UA" sz="2800" b="1" dirty="0" smtClean="0">
                <a:solidFill>
                  <a:srgbClr val="002060"/>
                </a:solidFill>
              </a:rPr>
              <a:t>психіатра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1274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1097</Words>
  <Application>Microsoft Office PowerPoint</Application>
  <PresentationFormat>Экран (4:3)</PresentationFormat>
  <Paragraphs>87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Медична комісія</vt:lpstr>
      <vt:lpstr>Презентация PowerPoint</vt:lpstr>
      <vt:lpstr>Термін дії Довідки</vt:lpstr>
      <vt:lpstr>Презентация PowerPoint</vt:lpstr>
      <vt:lpstr>Презентация PowerPoint</vt:lpstr>
      <vt:lpstr>Медична довідка щодо придатності до керування транспортним засобом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Пьяное вождение</vt:lpstr>
      <vt:lpstr>Презентация PowerPoint</vt:lpstr>
      <vt:lpstr>Психофізіологічна експертиза</vt:lpstr>
      <vt:lpstr>Заключение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Avicenna</dc:creator>
  <cp:lastModifiedBy>Avicenna</cp:lastModifiedBy>
  <cp:revision>26</cp:revision>
  <dcterms:created xsi:type="dcterms:W3CDTF">2016-11-15T12:55:26Z</dcterms:created>
  <dcterms:modified xsi:type="dcterms:W3CDTF">2016-11-16T05:38:49Z</dcterms:modified>
</cp:coreProperties>
</file>