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9" r:id="rId3"/>
    <p:sldId id="303" r:id="rId4"/>
    <p:sldId id="286" r:id="rId5"/>
    <p:sldId id="289" r:id="rId6"/>
    <p:sldId id="302" r:id="rId7"/>
    <p:sldId id="297" r:id="rId8"/>
    <p:sldId id="298" r:id="rId9"/>
    <p:sldId id="299" r:id="rId10"/>
    <p:sldId id="300" r:id="rId11"/>
    <p:sldId id="301" r:id="rId12"/>
  </p:sldIdLst>
  <p:sldSz cx="12192000" cy="6858000"/>
  <p:notesSz cx="6797675" cy="992822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3410"/>
    <a:srgbClr val="9B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4" autoAdjust="0"/>
    <p:restoredTop sz="86952" autoAdjust="0"/>
  </p:normalViewPr>
  <p:slideViewPr>
    <p:cSldViewPr snapToGrid="0" showGuides="1">
      <p:cViewPr varScale="1">
        <p:scale>
          <a:sx n="76" d="100"/>
          <a:sy n="76" d="100"/>
        </p:scale>
        <p:origin x="288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DB442F7E-1F9D-4207-B7DF-05CCDF20E61D}" type="datetimeFigureOut">
              <a:rPr lang="bg-BG" smtClean="0"/>
              <a:pPr/>
              <a:t>17.11.2016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0092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9C5080F-59CE-4F54-A666-E7BC38AA7D8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80490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AE5F665-0A28-416A-80C5-1900FC4B17F4}" type="datetimeFigureOut">
              <a:rPr lang="bg-BG" smtClean="0"/>
              <a:pPr/>
              <a:t>17.11.2016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1716FBE5-21DC-4F93-98E9-5AC89850D5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287150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263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827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Starting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baseline="0" dirty="0"/>
              <a:t> </a:t>
            </a:r>
            <a:r>
              <a:rPr lang="fr-FR" baseline="0" dirty="0" err="1"/>
              <a:t>from</a:t>
            </a:r>
            <a:r>
              <a:rPr lang="fr-FR" baseline="0" dirty="0"/>
              <a:t> the top</a:t>
            </a:r>
          </a:p>
          <a:p>
            <a:r>
              <a:rPr lang="fr-FR" baseline="0" dirty="0"/>
              <a:t>Ukraine </a:t>
            </a:r>
            <a:r>
              <a:rPr lang="fr-FR" baseline="0" dirty="0" err="1"/>
              <a:t>needs</a:t>
            </a:r>
            <a:r>
              <a:rPr lang="fr-FR" baseline="0" dirty="0"/>
              <a:t> a </a:t>
            </a:r>
            <a:r>
              <a:rPr lang="fr-FR" baseline="0" dirty="0" err="1"/>
              <a:t>ccordination</a:t>
            </a:r>
            <a:r>
              <a:rPr lang="fr-FR" baseline="0" dirty="0"/>
              <a:t> at the </a:t>
            </a:r>
            <a:r>
              <a:rPr lang="fr-FR" baseline="0" dirty="0" err="1"/>
              <a:t>highest</a:t>
            </a:r>
            <a:r>
              <a:rPr lang="fr-FR" baseline="0" dirty="0"/>
              <a:t> </a:t>
            </a:r>
            <a:r>
              <a:rPr lang="fr-FR" baseline="0" dirty="0" err="1"/>
              <a:t>level</a:t>
            </a:r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0684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Coordinate</a:t>
            </a:r>
            <a:r>
              <a:rPr lang="fr-FR" dirty="0"/>
              <a:t> </a:t>
            </a:r>
            <a:r>
              <a:rPr lang="fr-FR" dirty="0" err="1"/>
              <a:t>players</a:t>
            </a:r>
            <a:r>
              <a:rPr lang="fr-FR" baseline="0" dirty="0"/>
              <a:t> </a:t>
            </a:r>
            <a:r>
              <a:rPr lang="fr-FR" baseline="0" dirty="0" err="1"/>
              <a:t>requires</a:t>
            </a:r>
            <a:r>
              <a:rPr lang="fr-FR" baseline="0" dirty="0"/>
              <a:t> </a:t>
            </a:r>
            <a:r>
              <a:rPr lang="fr-FR" baseline="0" dirty="0" err="1"/>
              <a:t>that</a:t>
            </a:r>
            <a:r>
              <a:rPr lang="fr-FR" baseline="0" dirty="0"/>
              <a:t> </a:t>
            </a:r>
            <a:r>
              <a:rPr lang="fr-FR" baseline="0" dirty="0" err="1"/>
              <a:t>players</a:t>
            </a:r>
            <a:r>
              <a:rPr lang="fr-FR" baseline="0" dirty="0"/>
              <a:t> do </a:t>
            </a:r>
            <a:r>
              <a:rPr lang="fr-FR" baseline="0" dirty="0" err="1"/>
              <a:t>play</a:t>
            </a:r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9667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Rather</a:t>
            </a:r>
            <a:r>
              <a:rPr lang="fr-FR" dirty="0"/>
              <a:t> a « </a:t>
            </a:r>
            <a:r>
              <a:rPr lang="fr-FR" dirty="0" err="1"/>
              <a:t>technocratic</a:t>
            </a:r>
            <a:r>
              <a:rPr lang="fr-FR" dirty="0"/>
              <a:t> » </a:t>
            </a:r>
            <a:r>
              <a:rPr lang="fr-FR" dirty="0" err="1"/>
              <a:t>approach</a:t>
            </a:r>
            <a:endParaRPr lang="fr-FR" dirty="0"/>
          </a:p>
          <a:p>
            <a:r>
              <a:rPr lang="fr-FR" dirty="0"/>
              <a:t>ISO 9000: 1990</a:t>
            </a:r>
          </a:p>
          <a:p>
            <a:r>
              <a:rPr lang="fr-FR" dirty="0"/>
              <a:t>ISO 14000:</a:t>
            </a:r>
            <a:r>
              <a:rPr lang="fr-FR" baseline="0" dirty="0"/>
              <a:t> 1996</a:t>
            </a:r>
          </a:p>
          <a:p>
            <a:r>
              <a:rPr lang="fr-FR" baseline="0" dirty="0"/>
              <a:t>ISO 39001: 2008-2012</a:t>
            </a:r>
          </a:p>
          <a:p>
            <a:r>
              <a:rPr lang="fr-FR" baseline="0" dirty="0" err="1"/>
              <a:t>Next</a:t>
            </a:r>
            <a:r>
              <a:rPr lang="fr-FR" baseline="0" dirty="0"/>
              <a:t> slide ---</a:t>
            </a:r>
            <a:r>
              <a:rPr lang="fr-FR" baseline="0" dirty="0">
                <a:sym typeface="Wingdings" panose="05000000000000000000" pitchFamily="2" charset="2"/>
              </a:rPr>
              <a:t> more </a:t>
            </a:r>
            <a:r>
              <a:rPr lang="fr-FR" baseline="0" dirty="0" err="1">
                <a:sym typeface="Wingdings" panose="05000000000000000000" pitchFamily="2" charset="2"/>
              </a:rPr>
              <a:t>political</a:t>
            </a:r>
            <a:r>
              <a:rPr lang="fr-FR" baseline="0" dirty="0">
                <a:sym typeface="Wingdings" panose="05000000000000000000" pitchFamily="2" charset="2"/>
              </a:rPr>
              <a:t> and </a:t>
            </a:r>
            <a:r>
              <a:rPr lang="fr-FR" baseline="0" dirty="0" err="1">
                <a:sym typeface="Wingdings" panose="05000000000000000000" pitchFamily="2" charset="2"/>
              </a:rPr>
              <a:t>strategic</a:t>
            </a:r>
            <a:r>
              <a:rPr lang="fr-FR" baseline="0" dirty="0">
                <a:sym typeface="Wingdings" panose="05000000000000000000" pitchFamily="2" charset="2"/>
              </a:rPr>
              <a:t> </a:t>
            </a:r>
            <a:r>
              <a:rPr lang="fr-FR" baseline="0" dirty="0" err="1">
                <a:sym typeface="Wingdings" panose="05000000000000000000" pitchFamily="2" charset="2"/>
              </a:rPr>
              <a:t>approach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1399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More or </a:t>
            </a:r>
            <a:r>
              <a:rPr lang="fr-FR" dirty="0" err="1"/>
              <a:t>less</a:t>
            </a:r>
            <a:r>
              <a:rPr lang="fr-FR" dirty="0"/>
              <a:t> important </a:t>
            </a:r>
            <a:r>
              <a:rPr lang="fr-FR" dirty="0" err="1"/>
              <a:t>depending</a:t>
            </a:r>
            <a:r>
              <a:rPr lang="fr-FR" dirty="0"/>
              <a:t> on the scope and nature of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activity</a:t>
            </a:r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1536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Addresses</a:t>
            </a:r>
            <a:r>
              <a:rPr lang="fr-FR" baseline="0" dirty="0"/>
              <a:t> Ukravtodor at central </a:t>
            </a:r>
            <a:r>
              <a:rPr lang="fr-FR" baseline="0" dirty="0" err="1"/>
              <a:t>level</a:t>
            </a:r>
            <a:r>
              <a:rPr lang="fr-FR" baseline="0" dirty="0"/>
              <a:t>, and to a certain </a:t>
            </a:r>
            <a:r>
              <a:rPr lang="fr-FR" baseline="0" dirty="0" err="1"/>
              <a:t>extent</a:t>
            </a:r>
            <a:r>
              <a:rPr lang="fr-FR" baseline="0" dirty="0"/>
              <a:t> </a:t>
            </a:r>
            <a:r>
              <a:rPr lang="fr-FR" baseline="0" dirty="0" err="1"/>
              <a:t>its</a:t>
            </a:r>
            <a:r>
              <a:rPr lang="fr-FR" baseline="0" dirty="0"/>
              <a:t> </a:t>
            </a:r>
            <a:r>
              <a:rPr lang="fr-FR" baseline="0" dirty="0" err="1"/>
              <a:t>regional</a:t>
            </a:r>
            <a:r>
              <a:rPr lang="fr-FR" baseline="0" dirty="0"/>
              <a:t> </a:t>
            </a:r>
            <a:r>
              <a:rPr lang="fr-FR" baseline="0" dirty="0" err="1"/>
              <a:t>units</a:t>
            </a:r>
            <a:r>
              <a:rPr lang="fr-FR" baseline="0" dirty="0"/>
              <a:t> (« </a:t>
            </a:r>
            <a:r>
              <a:rPr lang="fr-FR" baseline="0" dirty="0" err="1"/>
              <a:t>oblavtodors</a:t>
            </a:r>
            <a:r>
              <a:rPr lang="fr-FR" baseline="0" dirty="0"/>
              <a:t> ») and </a:t>
            </a:r>
            <a:r>
              <a:rPr lang="fr-FR" baseline="0" dirty="0" err="1"/>
              <a:t>subordinated</a:t>
            </a:r>
            <a:r>
              <a:rPr lang="fr-FR" baseline="0" dirty="0"/>
              <a:t> bodies</a:t>
            </a:r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National Conference on Road Safety. Ukraine 17/11/2016</a:t>
            </a:r>
            <a:endParaRPr lang="bg-BG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851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7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1D9D5E1-DFAF-4B62-9BBA-5F4757B719A7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8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9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82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F7B899BB-B4A9-471E-B4AA-A310014B85BB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8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9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60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2A7D2CEB-D41A-4F84-A01C-4AFFCFF0E47C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8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9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25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9E7E93-15B7-47A9-BB2C-2BC45F256C30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59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CD2793-3E1C-4F76-B7A8-6CE5D1F47FF9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323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ABA20-D74C-4563-9056-86FB3C6D7D7D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857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6625AD-D272-49C2-A330-07CCAE7D20FB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46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84CF88-1926-47A3-A4E8-7EF71A81D0E5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32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95E4A4-1785-4089-AEB0-D81F460C823F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742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31332C-2A09-4EE2-91DB-066CD6249BC6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4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56E5D9-ACE8-4FE3-9BAF-7FA6AF0F9B2D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94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hasCustomPrompt="1"/>
          </p:nvPr>
        </p:nvSpPr>
        <p:spPr>
          <a:xfrm>
            <a:off x="747073" y="740503"/>
            <a:ext cx="10515600" cy="977547"/>
          </a:xfrm>
        </p:spPr>
        <p:txBody>
          <a:bodyPr/>
          <a:lstStyle>
            <a:lvl1pPr>
              <a:defRPr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/>
            </a:r>
            <a:br>
              <a:rPr lang="fr-FR" dirty="0"/>
            </a:br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 hasCustomPrompt="1"/>
          </p:nvPr>
        </p:nvSpPr>
        <p:spPr>
          <a:xfrm>
            <a:off x="623050" y="2085278"/>
            <a:ext cx="10515600" cy="3984108"/>
          </a:xfrm>
        </p:spPr>
        <p:txBody>
          <a:bodyPr/>
          <a:lstStyle>
            <a:lvl1pPr marL="228600" indent="-228600">
              <a:buClr>
                <a:srgbClr val="92D050"/>
              </a:buClr>
              <a:buSzPct val="113000"/>
              <a:buFont typeface="Wingdings" panose="05000000000000000000" pitchFamily="2" charset="2"/>
              <a:buChar char="§"/>
              <a:defRPr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  <a:lvl2pPr marL="800100" indent="-342900">
              <a:buFont typeface="Wingdings" panose="05000000000000000000" pitchFamily="2" charset="2"/>
              <a:buChar char="Ø"/>
              <a:defRPr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3pPr>
            <a:lvl4pPr>
              <a:defRPr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4pPr>
            <a:lvl5pPr>
              <a:defRPr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- 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11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2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8BF48C7-BB77-4D3A-93FC-16B46CF9466B}" type="slidenum">
              <a:rPr lang="uk-UA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289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03E74A-9821-4597-BC6D-7F5F7F261344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000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71CE78-6775-4514-8980-6110948BA8DB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0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C71334-EBCF-4563-BFA4-BAEBEF07DD2B}" type="datetime1">
              <a:rPr lang="uk-UA" smtClean="0"/>
              <a:pPr/>
              <a:t>17.11.2016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Modernization and Safety Improvements of the Road Network in Ukraine Technical Assistance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7D10A-F83D-47F3-8C41-E4C392A352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175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403863FC-33DD-4BAA-914D-785ECBEDB12F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11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2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987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Espace réservé de la date 3"/>
          <p:cNvSpPr txBox="1">
            <a:spLocks noGrp="1"/>
          </p:cNvSpPr>
          <p:nvPr>
            <p:ph type="dt" sz="half" idx="10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F1E6CD7-ACAC-4104-A560-EA66DEF03B80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12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3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611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e la date 3"/>
          <p:cNvSpPr txBox="1">
            <a:spLocks noGrp="1"/>
          </p:cNvSpPr>
          <p:nvPr>
            <p:ph type="dt" sz="half" idx="10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1E8F2980-B8B6-4631-B7B1-E9A3F36DD76C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11" name="Espace réservé du pied de page 4"/>
          <p:cNvSpPr txBox="1">
            <a:spLocks noGrp="1"/>
          </p:cNvSpPr>
          <p:nvPr>
            <p:ph type="ftr" sz="quarter" idx="11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2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89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6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F06A8174-D4E2-4BD8-A76F-CE7F8D4E0204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7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8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190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0A702874-9868-4C4B-B9A0-1230100C5BD6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797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8EC77E27-46F7-4B2E-820B-F625DC88FC8B}" type="datetime1">
              <a:rPr lang="uk-UA" smtClean="0"/>
              <a:pPr lvl="0"/>
              <a:t>17.11.2016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7224070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Modernization and Safety Improvements of the Road Network in Ukraine Technical Assistance</a:t>
            </a:r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BDECA42-D1D5-49F7-B05C-4D5060460F24}" type="slidenum">
              <a:rPr/>
              <a:pPr lvl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70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 txBox="1">
            <a:spLocks noGrp="1"/>
          </p:cNvSpPr>
          <p:nvPr>
            <p:ph type="dt" sz="half" idx="10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FD804BA-951C-48DF-96E4-F1875F4110EE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9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0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142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747073" y="740503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endParaRPr lang="fr-FR" dirty="0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742986" y="1969822"/>
            <a:ext cx="10344400" cy="11875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26" name="Image 25" descr="D:\CacheFolder\o.oudin\Temporary Internet Files\Content.Word\téléchargement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040" y="94382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24" descr="D:\CacheFolder\o.oudin\Temporary Internet Files\Content.Word\B4_9_1_Egis_logo_colr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370" y="271388"/>
            <a:ext cx="1501775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44" descr="D:\CacheFolder\o.oudin\Temporary Internet Files\Content.Word\téléchargement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93" y="271389"/>
            <a:ext cx="13636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9750176" y="6321158"/>
            <a:ext cx="1494714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94D5E064-1EF9-4A4F-B58E-E62BDE939C3F}" type="datetime1">
              <a:rPr lang="uk-UA" smtClean="0"/>
              <a:pPr lvl="0"/>
              <a:t>17.11.2016</a:t>
            </a:fld>
            <a:endParaRPr lang="fr-FR" dirty="0"/>
          </a:p>
        </p:txBody>
      </p:sp>
      <p:sp>
        <p:nvSpPr>
          <p:cNvPr id="12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93986" y="6321158"/>
            <a:ext cx="9080938" cy="365129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13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11171755" y="6321159"/>
            <a:ext cx="608249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7770693E-37AB-4656-AC4E-FDDDAF8004F6}" type="slidenum">
              <a:rPr/>
              <a:pPr lvl="0"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mbria" panose="020405030504060302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23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1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11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495263" y="1203364"/>
            <a:ext cx="10434147" cy="133663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Road Safety Week November 2016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6705" y="2081974"/>
            <a:ext cx="1511939" cy="420660"/>
          </a:xfrm>
          <a:prstGeom prst="rect">
            <a:avLst/>
          </a:prstGeom>
        </p:spPr>
      </p:pic>
      <p:pic>
        <p:nvPicPr>
          <p:cNvPr id="2051" name="Image 12" descr="https://upload.wikimedia.org/wikipedia/commons/thumb/f/f5/Emblem_of_the_Ministry_of_Transport_and_Communications.png/180px-Emblem_of_the_Ministry_of_Transport_and_Communication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297" y="5985700"/>
            <a:ext cx="619200" cy="6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age 15" descr="Укравтодор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844" y="5989957"/>
            <a:ext cx="62071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mage 8" descr="https://upload.wikimedia.org/wikipedia/en/archive/9/92/20061101201627!Carpatho-ukraine_1939_fla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3" y="6019453"/>
            <a:ext cx="93186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Image 11" descr="https://upload.wikimedia.org/wikipedia/commons/thumb/b/b7/Flag_of_Europe.svg/langfr-225px-Flag_of_Europe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058" y="6056701"/>
            <a:ext cx="9318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6000" b="0" i="0" u="none" strike="noStrike" kern="1200" cap="none" spc="0" baseline="0">
                <a:solidFill>
                  <a:srgbClr val="000000"/>
                </a:solidFill>
                <a:uFillTx/>
                <a:latin typeface="Cambria" panose="02040503050406030204" pitchFamily="18" charset="0"/>
              </a:defRPr>
            </a:lvl1pPr>
          </a:lstStyle>
          <a:p>
            <a:r>
              <a:rPr lang="uk-UA" altLang="uk-UA" dirty="0"/>
              <a:t>Конференція</a:t>
            </a:r>
            <a:r>
              <a:rPr lang="en-US" altLang="uk-UA" dirty="0"/>
              <a:t> 17/11</a:t>
            </a:r>
          </a:p>
        </p:txBody>
      </p:sp>
      <p:sp>
        <p:nvSpPr>
          <p:cNvPr id="18" name="Sous-titre 2"/>
          <p:cNvSpPr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endParaRPr lang="fr-FR" sz="4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3600" dirty="0" err="1"/>
              <a:t>Інституційне</a:t>
            </a:r>
            <a:r>
              <a:rPr lang="ru-RU" sz="3600" dirty="0"/>
              <a:t> </a:t>
            </a:r>
            <a:r>
              <a:rPr lang="ru-RU" sz="3600" dirty="0" err="1"/>
              <a:t>управління</a:t>
            </a:r>
            <a:r>
              <a:rPr lang="ru-RU" sz="3600" dirty="0"/>
              <a:t> у </a:t>
            </a:r>
            <a:r>
              <a:rPr lang="ru-RU" sz="3600" dirty="0" err="1"/>
              <a:t>галузі</a:t>
            </a:r>
            <a:r>
              <a:rPr lang="ru-RU" sz="3600" dirty="0"/>
              <a:t>  </a:t>
            </a:r>
          </a:p>
          <a:p>
            <a:pPr>
              <a:defRPr/>
            </a:pPr>
            <a:r>
              <a:rPr lang="ru-RU" sz="3600" dirty="0" err="1"/>
              <a:t>безпеки</a:t>
            </a:r>
            <a:r>
              <a:rPr lang="ru-RU" sz="3600" dirty="0"/>
              <a:t> </a:t>
            </a:r>
            <a:r>
              <a:rPr lang="ru-RU" sz="3600" dirty="0" err="1"/>
              <a:t>дорожнього</a:t>
            </a:r>
            <a:r>
              <a:rPr lang="ru-RU" sz="3600" dirty="0"/>
              <a:t> </a:t>
            </a:r>
            <a:r>
              <a:rPr lang="ru-RU" sz="3600" dirty="0" err="1"/>
              <a:t>руху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3599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Наш проект «Модернізація та безпека»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050" y="2085278"/>
            <a:ext cx="10754484" cy="4105660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Завдання</a:t>
            </a:r>
            <a:r>
              <a:rPr lang="fr-FR" dirty="0"/>
              <a:t> 5: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БДР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5.1 </a:t>
            </a:r>
            <a:r>
              <a:rPr lang="uk-UA" dirty="0"/>
              <a:t>оцінка інституційної спроможності </a:t>
            </a:r>
            <a:r>
              <a:rPr lang="uk-UA" dirty="0" err="1"/>
              <a:t>Укравтодору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5.2 </a:t>
            </a:r>
            <a:r>
              <a:rPr lang="uk-UA" dirty="0"/>
              <a:t>оцінка базових потреб з підготовки персоналу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5.3 </a:t>
            </a:r>
            <a:r>
              <a:rPr lang="uk-UA" dirty="0"/>
              <a:t>підготовка та виконання навчальної програми для відповідного персоналу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5.4 </a:t>
            </a:r>
            <a:r>
              <a:rPr lang="uk-UA" dirty="0"/>
              <a:t>сприяння зміцненню/позиціонуванню відділу з дорожньої безпеки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5.5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БДР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5.6 </a:t>
            </a:r>
            <a:r>
              <a:rPr lang="uk-UA" dirty="0"/>
              <a:t>розробка політики БДР</a:t>
            </a:r>
            <a:endParaRPr lang="fr-FR" dirty="0"/>
          </a:p>
          <a:p>
            <a:pPr lvl="1"/>
            <a:r>
              <a:rPr lang="uk-UA" dirty="0"/>
              <a:t>Діяльність</a:t>
            </a:r>
            <a:r>
              <a:rPr lang="fr-FR" dirty="0"/>
              <a:t> 5.7 </a:t>
            </a:r>
            <a:r>
              <a:rPr lang="uk-UA" dirty="0"/>
              <a:t>Підготовка плану дій з БДР</a:t>
            </a:r>
            <a:endParaRPr lang="fr-FR" dirty="0"/>
          </a:p>
          <a:p>
            <a:r>
              <a:rPr lang="uk-UA" dirty="0"/>
              <a:t>Така робота має також враховувати</a:t>
            </a:r>
            <a:r>
              <a:rPr lang="fr-FR" dirty="0"/>
              <a:t> </a:t>
            </a:r>
          </a:p>
          <a:p>
            <a:pPr lvl="1"/>
            <a:r>
              <a:rPr lang="uk-UA" dirty="0"/>
              <a:t>Поточні реформи</a:t>
            </a:r>
            <a:r>
              <a:rPr lang="fr-FR" dirty="0"/>
              <a:t>, </a:t>
            </a:r>
            <a:endParaRPr lang="uk-UA" dirty="0"/>
          </a:p>
          <a:p>
            <a:pPr lvl="1"/>
            <a:r>
              <a:rPr lang="uk-UA" dirty="0"/>
              <a:t>Бачення та проекти нового керівництва </a:t>
            </a:r>
            <a:r>
              <a:rPr lang="uk-UA" dirty="0" err="1"/>
              <a:t>Укравтодору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388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79576" y="1484784"/>
            <a:ext cx="7920880" cy="648072"/>
          </a:xfrm>
          <a:prstGeom prst="rect">
            <a:avLst/>
          </a:prstGeom>
        </p:spPr>
        <p:txBody>
          <a:bodyPr anchor="t"/>
          <a:lstStyle/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uk-UA" sz="2400" spc="10" dirty="0">
                <a:solidFill>
                  <a:srgbClr val="595959"/>
                </a:solidFill>
                <a:latin typeface="Arial" charset="0"/>
                <a:cs typeface="Arial" charset="0"/>
              </a:rPr>
              <a:t>Фактори, що впливають на скоєння ДТП</a:t>
            </a:r>
            <a:endParaRPr lang="en-GB" sz="2200" b="1" dirty="0">
              <a:solidFill>
                <a:srgbClr val="006800"/>
              </a:solidFill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endParaRPr lang="en-GB" sz="2200" b="1" dirty="0">
              <a:solidFill>
                <a:srgbClr val="006800"/>
              </a:solidFill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1991544" y="1484784"/>
            <a:ext cx="81369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 cstate="screen"/>
          <a:srcRect b="4971"/>
          <a:stretch>
            <a:fillRect/>
          </a:stretch>
        </p:blipFill>
        <p:spPr bwMode="auto">
          <a:xfrm>
            <a:off x="3134767" y="2132856"/>
            <a:ext cx="224728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D:\KathleenElsig\Communications\photos\road_crash_moree_2005_large.jpg"/>
          <p:cNvPicPr>
            <a:picLocks noChangeAspect="1" noChangeArrowheads="1"/>
          </p:cNvPicPr>
          <p:nvPr/>
        </p:nvPicPr>
        <p:blipFill>
          <a:blip r:embed="rId3" cstate="screen"/>
          <a:srcRect t="3603"/>
          <a:stretch>
            <a:fillRect/>
          </a:stretch>
        </p:blipFill>
        <p:spPr bwMode="auto">
          <a:xfrm>
            <a:off x="5764593" y="4437429"/>
            <a:ext cx="2122702" cy="192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Prostokąt 17"/>
          <p:cNvSpPr>
            <a:spLocks noChangeArrowheads="1"/>
          </p:cNvSpPr>
          <p:nvPr/>
        </p:nvSpPr>
        <p:spPr bwMode="auto">
          <a:xfrm>
            <a:off x="2151253" y="3754135"/>
            <a:ext cx="9525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700" b="1" dirty="0">
                <a:solidFill>
                  <a:srgbClr val="595959"/>
                </a:solidFill>
                <a:latin typeface="Arial" charset="0"/>
                <a:cs typeface="Arial" charset="0"/>
              </a:rPr>
              <a:t>дороги</a:t>
            </a:r>
            <a:endParaRPr lang="en-GB" sz="17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Prostokąt 18"/>
          <p:cNvSpPr>
            <a:spLocks noChangeArrowheads="1"/>
          </p:cNvSpPr>
          <p:nvPr/>
        </p:nvSpPr>
        <p:spPr bwMode="auto">
          <a:xfrm>
            <a:off x="1524001" y="5582807"/>
            <a:ext cx="157975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1700" b="1" dirty="0">
                <a:solidFill>
                  <a:srgbClr val="595959"/>
                </a:solidFill>
                <a:latin typeface="Arial" charset="0"/>
                <a:cs typeface="Arial" charset="0"/>
              </a:rPr>
              <a:t>Транспортні засоби</a:t>
            </a:r>
            <a:endParaRPr lang="en-GB" sz="17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Prostokąt 19"/>
          <p:cNvSpPr>
            <a:spLocks noChangeArrowheads="1"/>
          </p:cNvSpPr>
          <p:nvPr/>
        </p:nvSpPr>
        <p:spPr bwMode="auto">
          <a:xfrm>
            <a:off x="8089574" y="5471543"/>
            <a:ext cx="17430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700" b="1" dirty="0">
                <a:solidFill>
                  <a:srgbClr val="595959"/>
                </a:solidFill>
                <a:latin typeface="Arial" charset="0"/>
                <a:cs typeface="Arial" charset="0"/>
              </a:rPr>
              <a:t>Медична допомога</a:t>
            </a:r>
            <a:endParaRPr lang="en-GB" sz="17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Prostokąt 20"/>
          <p:cNvSpPr>
            <a:spLocks noChangeArrowheads="1"/>
          </p:cNvSpPr>
          <p:nvPr/>
        </p:nvSpPr>
        <p:spPr bwMode="auto">
          <a:xfrm>
            <a:off x="7943205" y="3573464"/>
            <a:ext cx="1671639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1700" b="1" dirty="0">
                <a:solidFill>
                  <a:srgbClr val="595959"/>
                </a:solidFill>
                <a:latin typeface="Arial" charset="0"/>
                <a:cs typeface="Arial" charset="0"/>
              </a:rPr>
              <a:t>Учасники дорожнього руху</a:t>
            </a:r>
            <a:endParaRPr lang="en-GB" sz="1700" b="1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pic>
        <p:nvPicPr>
          <p:cNvPr id="20" name="Picture 6" descr="29000009624"/>
          <p:cNvPicPr>
            <a:picLocks noChangeAspect="1" noChangeArrowheads="1"/>
          </p:cNvPicPr>
          <p:nvPr/>
        </p:nvPicPr>
        <p:blipFill>
          <a:blip r:embed="rId4" cstate="print"/>
          <a:srcRect l="24784" t="3158" r="16326" b="-1072"/>
          <a:stretch>
            <a:fillRect/>
          </a:stretch>
        </p:blipFill>
        <p:spPr bwMode="auto">
          <a:xfrm>
            <a:off x="5727055" y="2132856"/>
            <a:ext cx="2232248" cy="2032054"/>
          </a:xfrm>
          <a:prstGeom prst="rect">
            <a:avLst/>
          </a:prstGeom>
          <a:noFill/>
        </p:spPr>
      </p:pic>
      <p:pic>
        <p:nvPicPr>
          <p:cNvPr id="4098" name="Picture 2" descr="http://www.socalpundit.com/blog/wp-content/uploads/car-daytime-running-lights.jpg"/>
          <p:cNvPicPr>
            <a:picLocks noChangeAspect="1" noChangeArrowheads="1"/>
          </p:cNvPicPr>
          <p:nvPr/>
        </p:nvPicPr>
        <p:blipFill>
          <a:blip r:embed="rId5" cstate="print"/>
          <a:srcRect t="-666" r="27273" b="5211"/>
          <a:stretch>
            <a:fillRect/>
          </a:stretch>
        </p:blipFill>
        <p:spPr bwMode="auto">
          <a:xfrm>
            <a:off x="3134768" y="4419575"/>
            <a:ext cx="2221961" cy="1944216"/>
          </a:xfrm>
          <a:prstGeom prst="rect">
            <a:avLst/>
          </a:prstGeom>
          <a:noFill/>
        </p:spPr>
      </p:pic>
      <p:sp>
        <p:nvSpPr>
          <p:cNvPr id="22" name="Objaśnienie ze strzałką w lewo 21"/>
          <p:cNvSpPr/>
          <p:nvPr/>
        </p:nvSpPr>
        <p:spPr>
          <a:xfrm>
            <a:off x="8725976" y="1953060"/>
            <a:ext cx="2169145" cy="1800200"/>
          </a:xfrm>
          <a:prstGeom prst="left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Arial" pitchFamily="34" charset="0"/>
                <a:cs typeface="Arial" pitchFamily="34" charset="0"/>
              </a:rPr>
              <a:t>Фактор людської поведінки є причиною </a:t>
            </a:r>
            <a:r>
              <a:rPr lang="pl-PL" dirty="0">
                <a:latin typeface="Arial" pitchFamily="34" charset="0"/>
                <a:cs typeface="Arial" pitchFamily="34" charset="0"/>
              </a:rPr>
              <a:t>8</a:t>
            </a:r>
            <a:r>
              <a:rPr lang="fr-CH" dirty="0">
                <a:latin typeface="Arial" pitchFamily="34" charset="0"/>
                <a:cs typeface="Arial" pitchFamily="34" charset="0"/>
              </a:rPr>
              <a:t>0</a:t>
            </a:r>
            <a:r>
              <a:rPr lang="pl-PL" dirty="0">
                <a:latin typeface="Arial" pitchFamily="34" charset="0"/>
                <a:cs typeface="Arial" pitchFamily="34" charset="0"/>
              </a:rPr>
              <a:t>-90</a:t>
            </a:r>
            <a:r>
              <a:rPr lang="fr-CH" dirty="0">
                <a:latin typeface="Arial" pitchFamily="34" charset="0"/>
                <a:cs typeface="Arial" pitchFamily="34" charset="0"/>
              </a:rPr>
              <a:t>% </a:t>
            </a:r>
            <a:r>
              <a:rPr lang="uk-UA" dirty="0">
                <a:latin typeface="Arial" pitchFamily="34" charset="0"/>
                <a:cs typeface="Arial" pitchFamily="34" charset="0"/>
              </a:rPr>
              <a:t>ДТП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>
          <a:xfrm>
            <a:off x="1898114" y="260649"/>
            <a:ext cx="6718167" cy="44266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defTabSz="924282">
              <a:spcBef>
                <a:spcPts val="300"/>
              </a:spcBef>
              <a:spcAft>
                <a:spcPts val="300"/>
              </a:spcAft>
              <a:defRPr/>
            </a:pPr>
            <a:r>
              <a:rPr lang="uk-UA" sz="1900" cap="all" dirty="0">
                <a:solidFill>
                  <a:srgbClr val="888B8D"/>
                </a:solidFill>
                <a:latin typeface="Calibri"/>
              </a:rPr>
              <a:t>Чому кампанія</a:t>
            </a:r>
            <a:r>
              <a:rPr lang="pl-PL" sz="1900" cap="all" dirty="0">
                <a:solidFill>
                  <a:srgbClr val="888B8D"/>
                </a:solidFill>
                <a:latin typeface="Calibri"/>
              </a:rPr>
              <a:t>?</a:t>
            </a:r>
            <a:endParaRPr lang="en-GB" sz="1900" cap="all" dirty="0">
              <a:solidFill>
                <a:srgbClr val="888B8D"/>
              </a:solidFill>
              <a:latin typeface="Calibri"/>
            </a:endParaRPr>
          </a:p>
        </p:txBody>
      </p:sp>
      <p:grpSp>
        <p:nvGrpSpPr>
          <p:cNvPr id="29" name="Grupa 6"/>
          <p:cNvGrpSpPr/>
          <p:nvPr/>
        </p:nvGrpSpPr>
        <p:grpSpPr>
          <a:xfrm>
            <a:off x="7283026" y="6381848"/>
            <a:ext cx="2917431" cy="431528"/>
            <a:chOff x="4202005" y="65389"/>
            <a:chExt cx="2917431" cy="431528"/>
          </a:xfrm>
        </p:grpSpPr>
        <p:pic>
          <p:nvPicPr>
            <p:cNvPr id="30" name="Obraz 29" descr="logo Civipol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10300" y="136162"/>
              <a:ext cx="909136" cy="289983"/>
            </a:xfrm>
            <a:prstGeom prst="rect">
              <a:avLst/>
            </a:prstGeom>
          </p:spPr>
        </p:pic>
        <p:pic>
          <p:nvPicPr>
            <p:cNvPr id="31" name="Obraz 30" descr="B4_9_1_Egis_logo_colr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02005" y="109492"/>
              <a:ext cx="916348" cy="343323"/>
            </a:xfrm>
            <a:prstGeom prst="rect">
              <a:avLst/>
            </a:prstGeom>
          </p:spPr>
        </p:pic>
        <p:pic>
          <p:nvPicPr>
            <p:cNvPr id="32" name="Obraz 31" descr="Logo-expertise-france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48563" y="65389"/>
              <a:ext cx="431528" cy="431528"/>
            </a:xfrm>
            <a:prstGeom prst="rect">
              <a:avLst/>
            </a:prstGeom>
          </p:spPr>
        </p:pic>
      </p:grpSp>
      <p:sp>
        <p:nvSpPr>
          <p:cNvPr id="33" name="Espace réservé du pied de page 4"/>
          <p:cNvSpPr>
            <a:spLocks noGrp="1"/>
          </p:cNvSpPr>
          <p:nvPr>
            <p:ph type="ftr" sz="quarter" idx="4294967295"/>
          </p:nvPr>
        </p:nvSpPr>
        <p:spPr>
          <a:xfrm>
            <a:off x="1954433" y="6525864"/>
            <a:ext cx="5230142" cy="276194"/>
          </a:xfrm>
          <a:prstGeom prst="rect">
            <a:avLst/>
          </a:prstGeom>
        </p:spPr>
        <p:txBody>
          <a:bodyPr/>
          <a:lstStyle/>
          <a:p>
            <a:r>
              <a:rPr lang="uk-UA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Модернізація та підвищення безпеки дорожньої мережі в Україні  - Технічна допомога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34" name="Группа 29"/>
          <p:cNvGrpSpPr/>
          <p:nvPr/>
        </p:nvGrpSpPr>
        <p:grpSpPr>
          <a:xfrm>
            <a:off x="5663952" y="227241"/>
            <a:ext cx="4680520" cy="258040"/>
            <a:chOff x="4139952" y="227241"/>
            <a:chExt cx="4680520" cy="258040"/>
          </a:xfrm>
        </p:grpSpPr>
        <p:pic>
          <p:nvPicPr>
            <p:cNvPr id="35" name="Image 11" descr="https://upload.wikimedia.org/wikipedia/commons/thumb/b/b7/Flag_of_Europe.svg/langfr-225px-Flag_of_Europe.svg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248249"/>
              <a:ext cx="324312" cy="2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Image 8" descr="https://upload.wikimedia.org/wikipedia/en/archive/9/92/20061101201627!Carpatho-ukraine_1939_flag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248249"/>
              <a:ext cx="324312" cy="2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Image 12" descr="https://upload.wikimedia.org/wikipedia/commons/thumb/f/f5/Emblem_of_the_Ministry_of_Transport_and_Communications.png/180px-Emblem_of_the_Ministry_of_Transport_and_Communication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4368" y="230247"/>
              <a:ext cx="252028" cy="252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Image 15" descr="Укравтодор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7828" y="229939"/>
              <a:ext cx="252644" cy="252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227241"/>
              <a:ext cx="2067967" cy="2580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024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9290" y="981845"/>
            <a:ext cx="10515600" cy="977547"/>
          </a:xfrm>
        </p:spPr>
        <p:txBody>
          <a:bodyPr>
            <a:noAutofit/>
          </a:bodyPr>
          <a:lstStyle/>
          <a:p>
            <a:r>
              <a:rPr lang="ru-RU" sz="4000" dirty="0" err="1"/>
              <a:t>Інституційне</a:t>
            </a:r>
            <a:r>
              <a:rPr lang="ru-RU" sz="4000" dirty="0"/>
              <a:t> </a:t>
            </a:r>
            <a:r>
              <a:rPr lang="ru-RU" sz="4000" dirty="0" err="1"/>
              <a:t>управління</a:t>
            </a:r>
            <a:r>
              <a:rPr lang="ru-RU" sz="4000" dirty="0"/>
              <a:t> у </a:t>
            </a:r>
            <a:r>
              <a:rPr lang="ru-RU" sz="4000" dirty="0" err="1"/>
              <a:t>галузі</a:t>
            </a:r>
            <a:r>
              <a:rPr lang="ru-RU" sz="4000" dirty="0"/>
              <a:t>  БДР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050" y="2085278"/>
            <a:ext cx="10515600" cy="4324400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/>
              <a:t>Управління дорожньою мережею</a:t>
            </a:r>
            <a:endParaRPr lang="fr-FR" sz="3200" dirty="0"/>
          </a:p>
          <a:p>
            <a:pPr lvl="1"/>
            <a:r>
              <a:rPr lang="uk-UA" sz="2800" dirty="0"/>
              <a:t>Планування</a:t>
            </a:r>
            <a:endParaRPr lang="fr-FR" sz="2800" dirty="0"/>
          </a:p>
          <a:p>
            <a:pPr lvl="1"/>
            <a:r>
              <a:rPr lang="uk-UA" sz="2800" dirty="0"/>
              <a:t>Закупівлі, будівництво, ремонт</a:t>
            </a:r>
            <a:endParaRPr lang="fr-FR" sz="2800" dirty="0"/>
          </a:p>
          <a:p>
            <a:pPr lvl="1"/>
            <a:r>
              <a:rPr lang="uk-UA" sz="2800" dirty="0"/>
              <a:t>Експлуатація та утримання</a:t>
            </a:r>
            <a:endParaRPr lang="fr-FR" sz="2800" dirty="0"/>
          </a:p>
          <a:p>
            <a:r>
              <a:rPr lang="uk-UA" sz="3200" dirty="0"/>
              <a:t>Основні сторони</a:t>
            </a:r>
            <a:endParaRPr lang="fr-FR" sz="3200" dirty="0"/>
          </a:p>
          <a:p>
            <a:pPr lvl="1"/>
            <a:r>
              <a:rPr lang="uk-UA" sz="2800" dirty="0"/>
              <a:t>Служба доріг Укравтодор</a:t>
            </a:r>
            <a:endParaRPr lang="fr-FR" sz="28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uk-UA" sz="2400" dirty="0"/>
              <a:t>Підзвітна Міністерству</a:t>
            </a:r>
            <a:endParaRPr lang="fr-FR" sz="24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uk-UA" sz="2400" dirty="0"/>
              <a:t>Державні підприємства </a:t>
            </a:r>
            <a:r>
              <a:rPr lang="fr-FR" sz="2400" dirty="0"/>
              <a:t>(</a:t>
            </a:r>
            <a:r>
              <a:rPr lang="uk-UA" sz="2400" dirty="0"/>
              <a:t>наукові/технічні/ експлуатаційні завдання</a:t>
            </a:r>
            <a:r>
              <a:rPr lang="fr-FR" sz="2400" dirty="0"/>
              <a:t>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uk-UA" sz="2400" dirty="0"/>
              <a:t>Їхні взаємовідносини</a:t>
            </a:r>
            <a:endParaRPr lang="fr-FR" sz="2400" dirty="0"/>
          </a:p>
          <a:p>
            <a:pPr lvl="1"/>
            <a:r>
              <a:rPr lang="uk-UA" sz="2800" dirty="0"/>
              <a:t>Національна поліція</a:t>
            </a:r>
            <a:endParaRPr lang="fr-FR" sz="2800" dirty="0"/>
          </a:p>
          <a:p>
            <a:pPr lvl="1"/>
            <a:r>
              <a:rPr lang="uk-UA" sz="2800" dirty="0"/>
              <a:t>Органи місцевого самоврядування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0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Агенція з БДР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Необхідна ініціатива та координація на найвищому рівні</a:t>
            </a:r>
          </a:p>
          <a:p>
            <a:r>
              <a:rPr lang="uk-UA" dirty="0"/>
              <a:t>Агенція з БДР є доцільною:</a:t>
            </a:r>
            <a:endParaRPr lang="fr-FR" dirty="0"/>
          </a:p>
          <a:p>
            <a:pPr lvl="1"/>
            <a:r>
              <a:rPr lang="uk-UA" dirty="0"/>
              <a:t>Для координації дій у галузі БДР між усіма зацікавленими сторонами</a:t>
            </a:r>
          </a:p>
          <a:p>
            <a:pPr lvl="1"/>
            <a:r>
              <a:rPr lang="uk-UA" dirty="0"/>
              <a:t>Зокрема, для забезпечення послідовності дій на національному та місцевому рівнях</a:t>
            </a:r>
            <a:endParaRPr lang="fr-FR" dirty="0"/>
          </a:p>
          <a:p>
            <a:r>
              <a:rPr lang="uk-UA" dirty="0"/>
              <a:t>Нещодавно створений Консультаційний орган – перший крок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82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Агенція з БДР</a:t>
            </a:r>
            <a:r>
              <a:rPr lang="fr-FR" dirty="0"/>
              <a:t>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Відповідальність Агенції</a:t>
            </a:r>
            <a:endParaRPr lang="fr-FR" dirty="0"/>
          </a:p>
          <a:p>
            <a:pPr lvl="1"/>
            <a:r>
              <a:rPr lang="uk-UA" dirty="0"/>
              <a:t>Відповідальність за координацію дій державних структур </a:t>
            </a:r>
            <a:r>
              <a:rPr lang="uk-UA" dirty="0" smtClean="0"/>
              <a:t>–</a:t>
            </a:r>
          </a:p>
          <a:p>
            <a:pPr lvl="1"/>
            <a:r>
              <a:rPr lang="uk-UA" dirty="0" smtClean="0"/>
              <a:t>Монополія </a:t>
            </a:r>
            <a:r>
              <a:rPr lang="uk-UA" dirty="0"/>
              <a:t>–</a:t>
            </a:r>
            <a:r>
              <a:rPr lang="fr-FR" dirty="0"/>
              <a:t> 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uk-UA" dirty="0"/>
              <a:t>Також слід покращити інституційне управління на нижчих рівнях</a:t>
            </a:r>
          </a:p>
          <a:p>
            <a:r>
              <a:rPr lang="uk-UA" dirty="0"/>
              <a:t>Стратегії забезпечення якісного управління показують, що:</a:t>
            </a:r>
            <a:endParaRPr lang="fr-FR" dirty="0"/>
          </a:p>
          <a:p>
            <a:pPr marL="457200" lvl="1" indent="0">
              <a:buNone/>
            </a:pPr>
            <a:r>
              <a:rPr lang="uk-UA" dirty="0"/>
              <a:t>На кожному рівні – коли орган має певну функцію,</a:t>
            </a:r>
            <a:endParaRPr lang="fr-FR" dirty="0"/>
          </a:p>
          <a:p>
            <a:pPr lvl="1"/>
            <a:r>
              <a:rPr lang="uk-UA" dirty="0"/>
              <a:t>Він може створити підрозділ для координації/моніторингу відповідної теми</a:t>
            </a:r>
          </a:p>
          <a:p>
            <a:pPr lvl="1"/>
            <a:r>
              <a:rPr lang="uk-UA" dirty="0"/>
              <a:t>Проте іншим підрозділам також слід розумітися на цій темі та здійснювати внутрішнє управління із залученням процедур оцінювання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5</a:t>
            </a:fld>
            <a:endParaRPr lang="fr-FR" dirty="0"/>
          </a:p>
        </p:txBody>
      </p:sp>
      <p:grpSp>
        <p:nvGrpSpPr>
          <p:cNvPr id="9" name="Group 8"/>
          <p:cNvGrpSpPr/>
          <p:nvPr/>
        </p:nvGrpSpPr>
        <p:grpSpPr>
          <a:xfrm>
            <a:off x="3169404" y="2451100"/>
            <a:ext cx="6735963" cy="800573"/>
            <a:chOff x="3169404" y="2451100"/>
            <a:chExt cx="6735963" cy="800573"/>
          </a:xfrm>
        </p:grpSpPr>
        <p:sp>
          <p:nvSpPr>
            <p:cNvPr id="7" name="TextBox 6"/>
            <p:cNvSpPr txBox="1"/>
            <p:nvPr/>
          </p:nvSpPr>
          <p:spPr>
            <a:xfrm>
              <a:off x="9244480" y="2451100"/>
              <a:ext cx="6608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uk-UA" sz="2400" dirty="0" smtClean="0">
                  <a:solidFill>
                    <a:srgbClr val="FF0000"/>
                  </a:solidFill>
                </a:rPr>
                <a:t>ТАК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69404" y="2790008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dirty="0">
                  <a:solidFill>
                    <a:srgbClr val="FF0000"/>
                  </a:solidFill>
                </a:rPr>
                <a:t>НІ</a:t>
              </a:r>
              <a:endParaRPr lang="uk-UA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532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Історична довідка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від</a:t>
            </a:r>
            <a:r>
              <a:rPr lang="fr-FR" dirty="0"/>
              <a:t> A </a:t>
            </a:r>
            <a:r>
              <a:rPr lang="uk-UA" dirty="0"/>
              <a:t>до</a:t>
            </a:r>
            <a:r>
              <a:rPr lang="fr-FR" dirty="0"/>
              <a:t> B: </a:t>
            </a:r>
          </a:p>
          <a:p>
            <a:pPr lvl="1"/>
            <a:r>
              <a:rPr lang="uk-UA" dirty="0"/>
              <a:t>Ефективність</a:t>
            </a:r>
            <a:r>
              <a:rPr lang="fr-FR" dirty="0"/>
              <a:t>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uk-UA" dirty="0"/>
              <a:t>Зазвичай, напряму</a:t>
            </a:r>
            <a:r>
              <a:rPr lang="fr-FR" dirty="0"/>
              <a:t>,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uk-UA" dirty="0"/>
              <a:t>Уникаючи перешкоди</a:t>
            </a:r>
            <a:endParaRPr lang="fr-FR" dirty="0"/>
          </a:p>
          <a:p>
            <a:pPr lvl="1"/>
            <a:r>
              <a:rPr lang="uk-UA" dirty="0"/>
              <a:t>основи</a:t>
            </a:r>
            <a:r>
              <a:rPr lang="fr-FR" dirty="0"/>
              <a:t> C/B A:</a:t>
            </a:r>
            <a:r>
              <a:rPr lang="uk-UA" dirty="0"/>
              <a:t> за наявності кількох варіантів – вбирати найлегший для втілення</a:t>
            </a:r>
            <a:endParaRPr lang="fr-FR" dirty="0"/>
          </a:p>
          <a:p>
            <a:r>
              <a:rPr lang="uk-UA" dirty="0"/>
              <a:t>Упродовж століть науково-технологічний прогрес</a:t>
            </a:r>
            <a:endParaRPr lang="fr-FR" dirty="0"/>
          </a:p>
          <a:p>
            <a:r>
              <a:rPr lang="fr-FR" dirty="0"/>
              <a:t>70</a:t>
            </a:r>
            <a:r>
              <a:rPr lang="uk-UA" dirty="0"/>
              <a:t>-ті</a:t>
            </a:r>
            <a:r>
              <a:rPr lang="fr-FR" dirty="0"/>
              <a:t>: </a:t>
            </a:r>
            <a:r>
              <a:rPr lang="uk-UA" dirty="0"/>
              <a:t>управління якістю</a:t>
            </a:r>
            <a:endParaRPr lang="fr-FR" dirty="0"/>
          </a:p>
          <a:p>
            <a:pPr lvl="1"/>
            <a:r>
              <a:rPr lang="uk-UA" dirty="0"/>
              <a:t>Запозичено з японської промисловості, «кола якості»</a:t>
            </a:r>
            <a:endParaRPr lang="fr-FR" dirty="0"/>
          </a:p>
          <a:p>
            <a:pPr lvl="1"/>
            <a:r>
              <a:rPr lang="uk-UA" dirty="0"/>
              <a:t>Стандартизація</a:t>
            </a:r>
            <a:r>
              <a:rPr lang="fr-FR" dirty="0"/>
              <a:t>: ISO 9000 +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89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Історична довідка </a:t>
            </a:r>
            <a:r>
              <a:rPr lang="fr-FR" dirty="0"/>
              <a:t>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Протягом </a:t>
            </a:r>
            <a:r>
              <a:rPr lang="fr-FR" dirty="0"/>
              <a:t>20</a:t>
            </a:r>
            <a:r>
              <a:rPr lang="uk-UA" dirty="0"/>
              <a:t>-го століття з’явилися ще два критерії</a:t>
            </a:r>
            <a:endParaRPr lang="fr-FR" dirty="0"/>
          </a:p>
          <a:p>
            <a:pPr lvl="1"/>
            <a:r>
              <a:rPr lang="uk-UA" dirty="0"/>
              <a:t>Довкілля</a:t>
            </a:r>
            <a:r>
              <a:rPr lang="fr-FR" dirty="0"/>
              <a:t>: </a:t>
            </a:r>
            <a:r>
              <a:rPr lang="uk-UA" dirty="0"/>
              <a:t>здоров’я, комфорт, ресурси, гармонійний розвиток</a:t>
            </a:r>
            <a:r>
              <a:rPr lang="fr-FR" dirty="0"/>
              <a:t> …</a:t>
            </a:r>
          </a:p>
          <a:p>
            <a:pPr lvl="1"/>
            <a:r>
              <a:rPr lang="uk-UA" dirty="0"/>
              <a:t>Безпека</a:t>
            </a:r>
            <a:endParaRPr lang="fr-FR" dirty="0"/>
          </a:p>
          <a:p>
            <a:r>
              <a:rPr lang="uk-UA" dirty="0"/>
              <a:t>Управління у будь-якій галузі керується</a:t>
            </a:r>
            <a:endParaRPr lang="fr-FR" dirty="0"/>
          </a:p>
          <a:p>
            <a:pPr lvl="1"/>
            <a:r>
              <a:rPr lang="uk-UA" dirty="0"/>
              <a:t>Ринковими потребами</a:t>
            </a:r>
            <a:endParaRPr lang="fr-FR" dirty="0"/>
          </a:p>
          <a:p>
            <a:pPr lvl="1"/>
            <a:r>
              <a:rPr lang="uk-UA" dirty="0"/>
              <a:t>Економікою та фінансами</a:t>
            </a:r>
            <a:endParaRPr lang="fr-FR" dirty="0"/>
          </a:p>
          <a:p>
            <a:pPr lvl="1"/>
            <a:r>
              <a:rPr lang="uk-UA" dirty="0"/>
              <a:t>Якістю</a:t>
            </a:r>
            <a:endParaRPr lang="fr-FR" dirty="0"/>
          </a:p>
          <a:p>
            <a:pPr lvl="1"/>
            <a:r>
              <a:rPr lang="uk-UA" dirty="0"/>
              <a:t>Довкіллям</a:t>
            </a:r>
            <a:endParaRPr lang="fr-FR" dirty="0"/>
          </a:p>
          <a:p>
            <a:pPr lvl="1"/>
            <a:r>
              <a:rPr lang="uk-UA" dirty="0"/>
              <a:t>Безпекою</a:t>
            </a:r>
            <a:endParaRPr lang="fr-FR" dirty="0"/>
          </a:p>
          <a:p>
            <a:r>
              <a:rPr lang="uk-UA" dirty="0"/>
              <a:t>Визначено стандартами якості</a:t>
            </a:r>
            <a:r>
              <a:rPr lang="fr-FR" dirty="0"/>
              <a:t> ISO 9000 - 14000 - 39001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328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Історична довідка</a:t>
            </a:r>
            <a:r>
              <a:rPr lang="fr-FR" dirty="0"/>
              <a:t>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Десятиліття дій ООН у галузі БДР </a:t>
            </a:r>
            <a:r>
              <a:rPr lang="fr-FR" dirty="0"/>
              <a:t>2010</a:t>
            </a:r>
            <a:r>
              <a:rPr lang="uk-UA" dirty="0"/>
              <a:t>-</a:t>
            </a:r>
            <a:r>
              <a:rPr lang="fr-FR" dirty="0"/>
              <a:t>2020</a:t>
            </a:r>
          </a:p>
          <a:p>
            <a:pPr lvl="1"/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methodological</a:t>
            </a:r>
            <a:r>
              <a:rPr lang="fr-FR" dirty="0"/>
              <a:t> progresses</a:t>
            </a:r>
          </a:p>
          <a:p>
            <a:pPr lvl="1"/>
            <a:r>
              <a:rPr lang="fr-FR" dirty="0" err="1"/>
              <a:t>Review</a:t>
            </a:r>
            <a:r>
              <a:rPr lang="fr-FR" dirty="0"/>
              <a:t> of Road </a:t>
            </a:r>
            <a:r>
              <a:rPr lang="fr-FR" dirty="0" err="1"/>
              <a:t>Safety</a:t>
            </a:r>
            <a:r>
              <a:rPr lang="fr-FR" dirty="0"/>
              <a:t> Management </a:t>
            </a:r>
            <a:r>
              <a:rPr lang="fr-FR" dirty="0" err="1"/>
              <a:t>Capacity</a:t>
            </a:r>
            <a:r>
              <a:rPr lang="fr-FR" dirty="0"/>
              <a:t> (World Bank, GRSF)</a:t>
            </a:r>
            <a:endParaRPr lang="uk-UA" dirty="0"/>
          </a:p>
          <a:p>
            <a:pPr lvl="1"/>
            <a:r>
              <a:rPr lang="uk-UA" dirty="0"/>
              <a:t>Методичний прогрес</a:t>
            </a:r>
          </a:p>
          <a:p>
            <a:pPr lvl="1"/>
            <a:r>
              <a:rPr lang="uk-UA" dirty="0"/>
              <a:t>Перегляд ефективності управління у галузі БДР (Світовий банк, </a:t>
            </a:r>
            <a:r>
              <a:rPr lang="fr-FR" dirty="0"/>
              <a:t>GRSF</a:t>
            </a:r>
            <a:r>
              <a:rPr lang="uk-UA" dirty="0"/>
              <a:t> – Глобальний фонд з БДР)</a:t>
            </a:r>
            <a:endParaRPr lang="fr-FR" dirty="0"/>
          </a:p>
          <a:p>
            <a:r>
              <a:rPr lang="uk-UA" dirty="0"/>
              <a:t>Оновлення Транспортної білої книги ЄС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9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Управління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У всіх компаніях є</a:t>
            </a:r>
            <a:endParaRPr lang="fr-FR" dirty="0"/>
          </a:p>
          <a:p>
            <a:pPr lvl="1"/>
            <a:r>
              <a:rPr lang="uk-UA" dirty="0"/>
              <a:t>Технічне керівництво</a:t>
            </a:r>
            <a:endParaRPr lang="fr-FR" dirty="0"/>
          </a:p>
          <a:p>
            <a:pPr lvl="1"/>
            <a:r>
              <a:rPr lang="uk-UA" dirty="0"/>
              <a:t>Фінансове керівництво</a:t>
            </a:r>
            <a:endParaRPr lang="fr-FR" dirty="0"/>
          </a:p>
          <a:p>
            <a:r>
              <a:rPr lang="uk-UA" dirty="0"/>
              <a:t>Також у кожній компанії повинні буди спеціалізовані «підрозділи»</a:t>
            </a:r>
            <a:endParaRPr lang="fr-FR" dirty="0"/>
          </a:p>
          <a:p>
            <a:pPr lvl="1"/>
            <a:r>
              <a:rPr lang="uk-UA" dirty="0"/>
              <a:t>З довкілля</a:t>
            </a:r>
            <a:r>
              <a:rPr lang="fr-FR" dirty="0"/>
              <a:t> / </a:t>
            </a:r>
            <a:r>
              <a:rPr lang="uk-UA" dirty="0"/>
              <a:t>гармонійного розвитку</a:t>
            </a:r>
            <a:endParaRPr lang="fr-FR" dirty="0"/>
          </a:p>
          <a:p>
            <a:pPr lvl="1"/>
            <a:r>
              <a:rPr lang="uk-UA" dirty="0"/>
              <a:t>З безпеки</a:t>
            </a:r>
            <a:endParaRPr lang="fr-FR" dirty="0"/>
          </a:p>
          <a:p>
            <a:r>
              <a:rPr lang="uk-UA" dirty="0"/>
              <a:t>Такі підрозділи</a:t>
            </a:r>
            <a:endParaRPr lang="fr-FR" dirty="0"/>
          </a:p>
          <a:p>
            <a:pPr lvl="1"/>
            <a:r>
              <a:rPr lang="uk-UA" dirty="0"/>
              <a:t>Координують роботу всієї структури</a:t>
            </a:r>
          </a:p>
          <a:p>
            <a:pPr lvl="1"/>
            <a:r>
              <a:rPr lang="uk-UA" dirty="0"/>
              <a:t>Але не замінюють інших підрозділів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32183A8-D2AE-443A-91BD-CCF607ED0696}" type="datetime1">
              <a:rPr lang="uk-UA" smtClean="0"/>
              <a:pPr/>
              <a:t>17.11.2016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Modernization and Safety Improvements of the Road Network in Ukraine Technical Assistance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BF48C7-BB77-4D3A-93FC-16B46CF9466B}" type="slidenum">
              <a:rPr lang="uk-UA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25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690</Words>
  <Application>Microsoft Office PowerPoint</Application>
  <PresentationFormat>Widescreen</PresentationFormat>
  <Paragraphs>133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Wingdings</vt:lpstr>
      <vt:lpstr>Thème Office</vt:lpstr>
      <vt:lpstr>Custom Design</vt:lpstr>
      <vt:lpstr>Road Safety Week November 2016 </vt:lpstr>
      <vt:lpstr>PowerPoint Presentation</vt:lpstr>
      <vt:lpstr>Інституційне управління у галузі  БДР</vt:lpstr>
      <vt:lpstr>Агенція з БДР</vt:lpstr>
      <vt:lpstr>Агенція з БДР(2)</vt:lpstr>
      <vt:lpstr>Історична довідка</vt:lpstr>
      <vt:lpstr>Історична довідка (2)</vt:lpstr>
      <vt:lpstr>Історична довідка(3)</vt:lpstr>
      <vt:lpstr>Управління </vt:lpstr>
      <vt:lpstr>Наш проект «Модернізація та безпека»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the Bulgarian rail sector and NRIC</dc:title>
  <dc:creator>lagraulet marie</dc:creator>
  <cp:lastModifiedBy>Mykhailo Hordych</cp:lastModifiedBy>
  <cp:revision>404</cp:revision>
  <cp:lastPrinted>2016-11-17T06:56:05Z</cp:lastPrinted>
  <dcterms:created xsi:type="dcterms:W3CDTF">2014-12-05T08:51:29Z</dcterms:created>
  <dcterms:modified xsi:type="dcterms:W3CDTF">2016-11-17T08:25:11Z</dcterms:modified>
</cp:coreProperties>
</file>