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79" r:id="rId3"/>
    <p:sldId id="303" r:id="rId4"/>
    <p:sldId id="273" r:id="rId5"/>
    <p:sldId id="291" r:id="rId6"/>
    <p:sldId id="305" r:id="rId7"/>
    <p:sldId id="304" r:id="rId8"/>
    <p:sldId id="306" r:id="rId9"/>
    <p:sldId id="275" r:id="rId10"/>
  </p:sldIdLst>
  <p:sldSz cx="9144000" cy="6858000" type="screen4x3"/>
  <p:notesSz cx="6934200" cy="9232900"/>
  <p:defaultTextStyle>
    <a:defPPr>
      <a:defRPr lang="en-GB"/>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E5F2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90" autoAdjust="0"/>
    <p:restoredTop sz="83109" autoAdjust="0"/>
  </p:normalViewPr>
  <p:slideViewPr>
    <p:cSldViewPr>
      <p:cViewPr varScale="1">
        <p:scale>
          <a:sx n="84" d="100"/>
          <a:sy n="84" d="100"/>
        </p:scale>
        <p:origin x="-142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27475" y="0"/>
            <a:ext cx="3005138" cy="461963"/>
          </a:xfrm>
          <a:prstGeom prst="rect">
            <a:avLst/>
          </a:prstGeom>
        </p:spPr>
        <p:txBody>
          <a:bodyPr vert="horz" lIns="91440" tIns="45720" rIns="91440" bIns="45720" rtlCol="0"/>
          <a:lstStyle>
            <a:lvl1pPr algn="r">
              <a:defRPr sz="1200"/>
            </a:lvl1pPr>
          </a:lstStyle>
          <a:p>
            <a:fld id="{6EE947EA-65C2-47A9-A245-BB7A87DB47D5}" type="datetimeFigureOut">
              <a:rPr lang="en-GB" smtClean="0"/>
              <a:pPr/>
              <a:t>16/11/2016</a:t>
            </a:fld>
            <a:endParaRPr lang="en-GB"/>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93738" y="4386263"/>
            <a:ext cx="5546725" cy="41544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769350"/>
            <a:ext cx="3005138" cy="46196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27475" y="8769350"/>
            <a:ext cx="3005138" cy="461963"/>
          </a:xfrm>
          <a:prstGeom prst="rect">
            <a:avLst/>
          </a:prstGeom>
        </p:spPr>
        <p:txBody>
          <a:bodyPr vert="horz" lIns="91440" tIns="45720" rIns="91440" bIns="45720" rtlCol="0" anchor="b"/>
          <a:lstStyle>
            <a:lvl1pPr algn="r">
              <a:defRPr sz="1200"/>
            </a:lvl1pPr>
          </a:lstStyle>
          <a:p>
            <a:fld id="{9D8A2D5A-7D38-4E3E-8FCB-37D942F7DF7C}" type="slidenum">
              <a:rPr lang="en-GB" smtClean="0"/>
              <a:pPr/>
              <a:t>‹#›</a:t>
            </a:fld>
            <a:endParaRPr lang="en-GB"/>
          </a:p>
        </p:txBody>
      </p:sp>
    </p:spTree>
    <p:extLst>
      <p:ext uri="{BB962C8B-B14F-4D97-AF65-F5344CB8AC3E}">
        <p14:creationId xmlns:p14="http://schemas.microsoft.com/office/powerpoint/2010/main" val="3754758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baseline="0" dirty="0" smtClean="0">
                <a:solidFill>
                  <a:schemeClr val="tx1"/>
                </a:solidFill>
                <a:latin typeface="+mn-lt"/>
                <a:ea typeface="+mn-ea"/>
                <a:cs typeface="+mn-cs"/>
              </a:rPr>
              <a:t>The first </a:t>
            </a:r>
            <a:r>
              <a:rPr lang="en-GB" sz="1200" i="1" kern="1200" baseline="0" dirty="0" smtClean="0">
                <a:solidFill>
                  <a:schemeClr val="tx1"/>
                </a:solidFill>
                <a:latin typeface="+mn-lt"/>
                <a:ea typeface="+mn-ea"/>
                <a:cs typeface="+mn-cs"/>
              </a:rPr>
              <a:t>Global status report on road safety: time for action  </a:t>
            </a:r>
            <a:r>
              <a:rPr lang="en-GB" sz="1200" i="0" kern="1200" baseline="0" dirty="0" smtClean="0">
                <a:solidFill>
                  <a:schemeClr val="tx1"/>
                </a:solidFill>
                <a:latin typeface="+mn-lt"/>
                <a:ea typeface="+mn-ea"/>
                <a:cs typeface="+mn-cs"/>
              </a:rPr>
              <a:t>was published in 2009 with the accompanying </a:t>
            </a:r>
            <a:r>
              <a:rPr lang="en-GB" sz="1200" i="1" kern="1200" baseline="0" dirty="0" smtClean="0">
                <a:solidFill>
                  <a:schemeClr val="tx1"/>
                </a:solidFill>
                <a:latin typeface="+mn-lt"/>
                <a:ea typeface="+mn-ea"/>
                <a:cs typeface="+mn-cs"/>
              </a:rPr>
              <a:t>European status report on road safety: towards safer roads and healthier transport </a:t>
            </a:r>
            <a:r>
              <a:rPr lang="en-GB" sz="1200" i="0" kern="1200" baseline="0" dirty="0" smtClean="0">
                <a:solidFill>
                  <a:schemeClr val="tx1"/>
                </a:solidFill>
                <a:latin typeface="+mn-lt"/>
                <a:ea typeface="+mn-ea"/>
                <a:cs typeface="+mn-cs"/>
              </a:rPr>
              <a:t>and reported that about 120 000 people die annually from road traffic injuries in the WHO European Region. </a:t>
            </a:r>
          </a:p>
          <a:p>
            <a:endParaRPr lang="it-IT" sz="1200" i="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D8A2D5A-7D38-4E3E-8FCB-37D942F7DF7C}"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GB" altLang="en-US" sz="2000" b="1" dirty="0" smtClean="0"/>
              <a:t>SUSTAINABLE DEVELOPMENT GOAL 3</a:t>
            </a:r>
          </a:p>
          <a:p>
            <a:pPr marL="400050" lvl="1" indent="0">
              <a:buFontTx/>
              <a:buNone/>
            </a:pPr>
            <a:r>
              <a:rPr lang="en-US" altLang="en-US" sz="2000" i="1" dirty="0" smtClean="0"/>
              <a:t>3.6. By 2020, halve the number of global deaths and injuries from </a:t>
            </a:r>
            <a:r>
              <a:rPr lang="en-GB" altLang="en-US" sz="2000" i="1" dirty="0" smtClean="0"/>
              <a:t>road traffic accidents.</a:t>
            </a:r>
          </a:p>
          <a:p>
            <a:pPr marL="400050" lvl="1" indent="0">
              <a:buFontTx/>
              <a:buNone/>
            </a:pPr>
            <a:r>
              <a:rPr lang="en-US" altLang="en-US" sz="2000" i="1" dirty="0" smtClean="0"/>
              <a:t>11.2. By 2030, provide access to safe, affordable, accessible and sustainable transport systems for all, improving road safety, notably by expanding public transport, with special attention to the needs of those in vulnerable situations, women, children, persons with </a:t>
            </a:r>
            <a:r>
              <a:rPr lang="en-GB" altLang="en-US" sz="2000" i="1" dirty="0" smtClean="0"/>
              <a:t>disabilities and older persons.</a:t>
            </a:r>
          </a:p>
          <a:p>
            <a:r>
              <a:rPr lang="en-US" b="1" dirty="0" smtClean="0"/>
              <a:t>Decade of Action for Road Safety 2011–2020</a:t>
            </a:r>
            <a:r>
              <a:rPr lang="en-US" dirty="0" smtClean="0"/>
              <a:t> proclaimed by the United Nations General Assembly in 2010 with a goal to reduce road traffic deaths around the world: 5 millions lives could be saved on the world's roads during the Decade</a:t>
            </a:r>
          </a:p>
          <a:p>
            <a:r>
              <a:rPr lang="en-US" b="1" dirty="0" smtClean="0"/>
              <a:t>Health 2020</a:t>
            </a:r>
            <a:r>
              <a:rPr lang="en-US" dirty="0" smtClean="0"/>
              <a:t> is the new European health policy framework adopted by the 53 Member States of the Region in 2012</a:t>
            </a:r>
          </a:p>
          <a:p>
            <a:endParaRPr lang="en-US" dirty="0"/>
          </a:p>
        </p:txBody>
      </p:sp>
      <p:sp>
        <p:nvSpPr>
          <p:cNvPr id="4" name="Slide Number Placeholder 3"/>
          <p:cNvSpPr>
            <a:spLocks noGrp="1"/>
          </p:cNvSpPr>
          <p:nvPr>
            <p:ph type="sldNum" sz="quarter" idx="10"/>
          </p:nvPr>
        </p:nvSpPr>
        <p:spPr/>
        <p:txBody>
          <a:bodyPr/>
          <a:lstStyle/>
          <a:p>
            <a:fld id="{9D8A2D5A-7D38-4E3E-8FCB-37D942F7DF7C}" type="slidenum">
              <a:rPr lang="en-GB" smtClean="0"/>
              <a:pPr/>
              <a:t>2</a:t>
            </a:fld>
            <a:endParaRPr lang="en-GB"/>
          </a:p>
        </p:txBody>
      </p:sp>
    </p:spTree>
    <p:extLst>
      <p:ext uri="{BB962C8B-B14F-4D97-AF65-F5344CB8AC3E}">
        <p14:creationId xmlns:p14="http://schemas.microsoft.com/office/powerpoint/2010/main" val="631179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GB" b="1" i="1" dirty="0" smtClean="0"/>
              <a:t>Source: European facts and </a:t>
            </a:r>
            <a:r>
              <a:rPr lang="it-IT" sz="1200" b="1" i="1" dirty="0" smtClean="0"/>
              <a:t>Global status report on road </a:t>
            </a:r>
            <a:r>
              <a:rPr lang="it-IT" sz="1200" b="1" i="1" dirty="0" err="1" smtClean="0"/>
              <a:t>safety</a:t>
            </a:r>
            <a:r>
              <a:rPr lang="it-IT" sz="1200" b="1" i="1" dirty="0" smtClean="0"/>
              <a:t> 2015</a:t>
            </a:r>
            <a:endParaRPr lang="it-IT" dirty="0"/>
          </a:p>
        </p:txBody>
      </p:sp>
      <p:sp>
        <p:nvSpPr>
          <p:cNvPr id="4" name="Segnaposto numero diapositiva 3"/>
          <p:cNvSpPr>
            <a:spLocks noGrp="1"/>
          </p:cNvSpPr>
          <p:nvPr>
            <p:ph type="sldNum" sz="quarter" idx="10"/>
          </p:nvPr>
        </p:nvSpPr>
        <p:spPr/>
        <p:txBody>
          <a:bodyPr/>
          <a:lstStyle/>
          <a:p>
            <a:fld id="{9D8A2D5A-7D38-4E3E-8FCB-37D942F7DF7C}"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baseline="0" dirty="0" smtClean="0">
                <a:solidFill>
                  <a:schemeClr val="tx1"/>
                </a:solidFill>
                <a:latin typeface="+mn-lt"/>
                <a:ea typeface="+mn-ea"/>
                <a:cs typeface="+mn-cs"/>
              </a:rPr>
              <a:t>Mortality data give only a partial picture of the true burden of road crashes.</a:t>
            </a:r>
          </a:p>
          <a:p>
            <a:r>
              <a:rPr lang="en-GB" sz="1200" kern="1200" baseline="0" dirty="0" smtClean="0">
                <a:solidFill>
                  <a:schemeClr val="tx1"/>
                </a:solidFill>
                <a:latin typeface="+mn-lt"/>
                <a:ea typeface="+mn-ea"/>
                <a:cs typeface="+mn-cs"/>
              </a:rPr>
              <a:t>Only 21 countries provided data on the following health outcomes: deaths, hospital admissions and emergency department attendance.</a:t>
            </a:r>
          </a:p>
          <a:p>
            <a:r>
              <a:rPr lang="en-GB" sz="1200" kern="1200" baseline="0" dirty="0" smtClean="0">
                <a:solidFill>
                  <a:schemeClr val="tx1"/>
                </a:solidFill>
                <a:latin typeface="+mn-lt"/>
                <a:ea typeface="+mn-ea"/>
                <a:cs typeface="+mn-cs"/>
              </a:rPr>
              <a:t>For this set of countries, for every person dying, 23 people were admitted to hospital and 112 people attended an emergency room (emergency department attendance: information reflecting the entire national case load for 12 countries and a sample for 9 countries). </a:t>
            </a:r>
          </a:p>
          <a:p>
            <a:r>
              <a:rPr lang="en-GB" sz="1200" kern="1200" baseline="0" dirty="0" smtClean="0">
                <a:solidFill>
                  <a:schemeClr val="tx1"/>
                </a:solidFill>
                <a:latin typeface="+mn-lt"/>
                <a:ea typeface="+mn-ea"/>
                <a:cs typeface="+mn-cs"/>
              </a:rPr>
              <a:t>This represents a huge cost for health services. </a:t>
            </a:r>
          </a:p>
          <a:p>
            <a:r>
              <a:rPr lang="en-GB" sz="1200" kern="1200" baseline="0" dirty="0" smtClean="0">
                <a:solidFill>
                  <a:schemeClr val="tx1"/>
                </a:solidFill>
                <a:latin typeface="+mn-lt"/>
                <a:ea typeface="+mn-ea"/>
                <a:cs typeface="+mn-cs"/>
              </a:rPr>
              <a:t>Three per cent (median value) of those injured in road crashes ended up with a permanent disability. </a:t>
            </a:r>
          </a:p>
        </p:txBody>
      </p:sp>
      <p:sp>
        <p:nvSpPr>
          <p:cNvPr id="4" name="Slide Number Placeholder 3"/>
          <p:cNvSpPr>
            <a:spLocks noGrp="1"/>
          </p:cNvSpPr>
          <p:nvPr>
            <p:ph type="sldNum" sz="quarter" idx="10"/>
          </p:nvPr>
        </p:nvSpPr>
        <p:spPr/>
        <p:txBody>
          <a:bodyPr/>
          <a:lstStyle/>
          <a:p>
            <a:fld id="{9D8A2D5A-7D38-4E3E-8FCB-37D942F7DF7C}"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Comprehensive urban speed law = </a:t>
            </a:r>
            <a:r>
              <a:rPr lang="it-IT" sz="1400" b="0" dirty="0" smtClean="0"/>
              <a:t>maximum urban speed limit of 50 km/h </a:t>
            </a:r>
            <a:r>
              <a:rPr lang="en-US" sz="1400" b="0" dirty="0" smtClean="0"/>
              <a:t> +</a:t>
            </a:r>
            <a:r>
              <a:rPr lang="it-IT" sz="1400" b="0" dirty="0" smtClean="0"/>
              <a:t> local autorities allowed to reduce speed limits</a:t>
            </a:r>
          </a:p>
          <a:p>
            <a:r>
              <a:rPr lang="en-GB" sz="1200" kern="1200" baseline="0" dirty="0" smtClean="0">
                <a:solidFill>
                  <a:schemeClr val="tx1"/>
                </a:solidFill>
                <a:latin typeface="+mn-lt"/>
                <a:ea typeface="+mn-ea"/>
                <a:cs typeface="+mn-cs"/>
              </a:rPr>
              <a:t>Seventy-eight per cent of countries (including all the high-income countries) have legislation that imposes urban speed limits less than or equal to 50 km/h. </a:t>
            </a:r>
          </a:p>
          <a:p>
            <a:r>
              <a:rPr lang="en-GB" sz="1200" kern="1200" baseline="0" dirty="0" smtClean="0">
                <a:solidFill>
                  <a:schemeClr val="tx1"/>
                </a:solidFill>
                <a:latin typeface="+mn-lt"/>
                <a:ea typeface="+mn-ea"/>
                <a:cs typeface="+mn-cs"/>
              </a:rPr>
              <a:t>Eleven countries (10 of the 11 CIS countries that responded to the questionnaire) still have an urban speed limit exceeding 50 km/h. </a:t>
            </a:r>
          </a:p>
          <a:p>
            <a:r>
              <a:rPr lang="en-GB" sz="1200" kern="1200" baseline="0" dirty="0" smtClean="0">
                <a:solidFill>
                  <a:schemeClr val="tx1"/>
                </a:solidFill>
                <a:latin typeface="+mn-lt"/>
                <a:ea typeface="+mn-ea"/>
                <a:cs typeface="+mn-cs"/>
              </a:rPr>
              <a:t>Seventy-eight per cent of countries allow local authorities to modify speed limits. </a:t>
            </a:r>
          </a:p>
          <a:p>
            <a:r>
              <a:rPr lang="en-GB" sz="1200" kern="1200" baseline="0" dirty="0" smtClean="0">
                <a:solidFill>
                  <a:schemeClr val="tx1"/>
                </a:solidFill>
                <a:latin typeface="+mn-lt"/>
                <a:ea typeface="+mn-ea"/>
                <a:cs typeface="+mn-cs"/>
              </a:rPr>
              <a:t>Enforcement needs to be improved: only 12 countries (25%) reported effective enforcement of this legislation.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latin typeface="+mn-lt"/>
                <a:ea typeface="+mn-ea"/>
                <a:cs typeface="+mn-cs"/>
              </a:rPr>
              <a:t>(only 5 countries rate enforcement as good)</a:t>
            </a:r>
            <a:endParaRPr lang="it-IT" sz="1200" dirty="0" smtClean="0"/>
          </a:p>
          <a:p>
            <a:endParaRPr lang="en-GB" dirty="0"/>
          </a:p>
        </p:txBody>
      </p:sp>
      <p:sp>
        <p:nvSpPr>
          <p:cNvPr id="4" name="Slide Number Placeholder 3"/>
          <p:cNvSpPr>
            <a:spLocks noGrp="1"/>
          </p:cNvSpPr>
          <p:nvPr>
            <p:ph type="sldNum" sz="quarter" idx="10"/>
          </p:nvPr>
        </p:nvSpPr>
        <p:spPr/>
        <p:txBody>
          <a:bodyPr/>
          <a:lstStyle/>
          <a:p>
            <a:fld id="{9D8A2D5A-7D38-4E3E-8FCB-37D942F7DF7C}"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http://www.huffingtonpost.com/</a:t>
            </a:r>
            <a:r>
              <a:rPr lang="it-IT" dirty="0" err="1" smtClean="0"/>
              <a:t>james-baxley</a:t>
            </a:r>
            <a:r>
              <a:rPr lang="it-IT" dirty="0" smtClean="0"/>
              <a:t>/1970s-nostalgia_b_8881148.html</a:t>
            </a:r>
            <a:endParaRPr lang="it-IT" dirty="0"/>
          </a:p>
        </p:txBody>
      </p:sp>
      <p:sp>
        <p:nvSpPr>
          <p:cNvPr id="4" name="Segnaposto numero diapositiva 3"/>
          <p:cNvSpPr>
            <a:spLocks noGrp="1"/>
          </p:cNvSpPr>
          <p:nvPr>
            <p:ph type="sldNum" sz="quarter" idx="10"/>
          </p:nvPr>
        </p:nvSpPr>
        <p:spPr/>
        <p:txBody>
          <a:bodyPr/>
          <a:lstStyle/>
          <a:p>
            <a:fld id="{9D8A2D5A-7D38-4E3E-8FCB-37D942F7DF7C}"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GB" sz="1200" kern="1200" baseline="0" dirty="0" smtClean="0">
                <a:solidFill>
                  <a:schemeClr val="tx1"/>
                </a:solidFill>
                <a:latin typeface="+mn-lt"/>
                <a:ea typeface="+mn-ea"/>
                <a:cs typeface="+mn-cs"/>
              </a:rPr>
              <a:t>About 92 000 people died on roads in the Region in 2010. However, progress has been made in many countries to reduce the number of people dying in road traffic, which has declined by about 25 % in the past three years.</a:t>
            </a:r>
          </a:p>
          <a:p>
            <a:endParaRPr lang="it-IT"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Almost half the countries in the Region now have comprehensive legislation on all five risk factors (speed, drink-driving, seat-belts, child restraints and helmets); the other half need to work towards increasing the adoption of comprehensive legislation relating to the key risk factors for road traffic injuries. This applies especially to low- and middle-income countries, which should conduct legislative reviews to tighten up laws so as to maximize benefits for their citizens.</a:t>
            </a:r>
          </a:p>
          <a:p>
            <a:endParaRPr lang="it-IT"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National road safety strategies with targets are needed, and a lead agency should coordinate implementation to reach the goals of the Decade of Action for Road Safety 2011–2020.</a:t>
            </a:r>
            <a:endParaRPr lang="en-GB" dirty="0" smtClean="0"/>
          </a:p>
          <a:p>
            <a:endParaRPr lang="it-IT"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Legislation is still </a:t>
            </a:r>
            <a:r>
              <a:rPr lang="en-GB" sz="1200" kern="1200" baseline="0" dirty="0" err="1" smtClean="0">
                <a:solidFill>
                  <a:schemeClr val="tx1"/>
                </a:solidFill>
                <a:latin typeface="+mn-lt"/>
                <a:ea typeface="+mn-ea"/>
                <a:cs typeface="+mn-cs"/>
              </a:rPr>
              <a:t>suboptimally</a:t>
            </a:r>
            <a:r>
              <a:rPr lang="en-GB" sz="1200" kern="1200" baseline="0" dirty="0" smtClean="0">
                <a:solidFill>
                  <a:schemeClr val="tx1"/>
                </a:solidFill>
                <a:latin typeface="+mn-lt"/>
                <a:ea typeface="+mn-ea"/>
                <a:cs typeface="+mn-cs"/>
              </a:rPr>
              <a:t> enforced in more than half the countries despite being essential to successfully implementing policy. This requires adequate resources supported by strong social marketing campaigns to win public understanding and support.</a:t>
            </a:r>
          </a:p>
          <a:p>
            <a:endParaRPr lang="it-IT"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More attention needs to be paid to the plight of vulnerable road users, which constitute 43% of road deaths in the Region, with a particular focus on motorcyclists and pedestrians. In the EU, continued attention needs to be focused on pedestrians. The forthcoming Second United Nations Global Road Safety Week is an opportunity to focus attention on pedestrians.</a:t>
            </a:r>
          </a:p>
          <a:p>
            <a:endParaRPr lang="it-IT"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The Region has many examples of how non-motorized forms of transport can be safely integrated into more sustainable and safer transport systems. Others should invest in such transport policies that address environmental pressures and protect vulnerable road users. Governments should make increased efforts to ensure that road infrastructure is safer for all road users and to promote physically active forms of transport</a:t>
            </a:r>
          </a:p>
          <a:p>
            <a:endParaRPr lang="it-IT"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Countries, vehicle manufacturers and distributors need to work together to ensure that vehicles meet international crash testing standards.</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The quality of data relating to people who are </a:t>
            </a:r>
            <a:r>
              <a:rPr lang="en-GB" sz="1200" kern="1200" baseline="0" dirty="0" err="1" smtClean="0">
                <a:solidFill>
                  <a:schemeClr val="tx1"/>
                </a:solidFill>
                <a:latin typeface="+mn-lt"/>
                <a:ea typeface="+mn-ea"/>
                <a:cs typeface="+mn-cs"/>
              </a:rPr>
              <a:t>nonfatally</a:t>
            </a:r>
            <a:r>
              <a:rPr lang="en-GB" sz="1200" kern="1200" baseline="0" dirty="0" smtClean="0">
                <a:solidFill>
                  <a:schemeClr val="tx1"/>
                </a:solidFill>
                <a:latin typeface="+mn-lt"/>
                <a:ea typeface="+mn-ea"/>
                <a:cs typeface="+mn-cs"/>
              </a:rPr>
              <a:t> injured and disabled in road crashes must be improved. Harmonizing definitions and linking multiple data sources will improve official data estimates.</a:t>
            </a:r>
            <a:endParaRPr lang="en-GB" dirty="0"/>
          </a:p>
        </p:txBody>
      </p:sp>
      <p:sp>
        <p:nvSpPr>
          <p:cNvPr id="4" name="Slide Number Placeholder 3"/>
          <p:cNvSpPr>
            <a:spLocks noGrp="1"/>
          </p:cNvSpPr>
          <p:nvPr>
            <p:ph type="sldNum" sz="quarter" idx="10"/>
          </p:nvPr>
        </p:nvSpPr>
        <p:spPr/>
        <p:txBody>
          <a:bodyPr/>
          <a:lstStyle/>
          <a:p>
            <a:fld id="{9D8A2D5A-7D38-4E3E-8FCB-37D942F7DF7C}"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836613"/>
            <a:ext cx="7772400" cy="1470025"/>
          </a:xfrm>
        </p:spPr>
        <p:txBody>
          <a:bodyPr/>
          <a:lstStyle>
            <a:lvl1pPr algn="ctr">
              <a:defRPr sz="4000"/>
            </a:lvl1pPr>
          </a:lstStyle>
          <a:p>
            <a:r>
              <a:rPr lang="en-GB"/>
              <a:t>Click to edit Master title style</a:t>
            </a:r>
          </a:p>
        </p:txBody>
      </p:sp>
      <p:sp>
        <p:nvSpPr>
          <p:cNvPr id="34819" name="Rectangle 3"/>
          <p:cNvSpPr>
            <a:spLocks noGrp="1" noChangeArrowheads="1"/>
          </p:cNvSpPr>
          <p:nvPr>
            <p:ph type="subTitle" idx="1"/>
          </p:nvPr>
        </p:nvSpPr>
        <p:spPr>
          <a:xfrm>
            <a:off x="1371600" y="2420938"/>
            <a:ext cx="6400800" cy="1752600"/>
          </a:xfrm>
        </p:spPr>
        <p:txBody>
          <a:bodyPr/>
          <a:lstStyle>
            <a:lvl1pPr marL="0" indent="0" algn="ctr">
              <a:buFontTx/>
              <a:buNone/>
              <a:defRPr/>
            </a:lvl1pPr>
          </a:lstStyle>
          <a:p>
            <a:r>
              <a:rPr lang="en-GB"/>
              <a:t>Click to edit Master subtitle style</a:t>
            </a:r>
          </a:p>
        </p:txBody>
      </p:sp>
      <p:sp>
        <p:nvSpPr>
          <p:cNvPr id="34820" name="Rectangle 4"/>
          <p:cNvSpPr>
            <a:spLocks noGrp="1" noChangeArrowheads="1"/>
          </p:cNvSpPr>
          <p:nvPr>
            <p:ph type="dt" sz="half" idx="2"/>
          </p:nvPr>
        </p:nvSpPr>
        <p:spPr/>
        <p:txBody>
          <a:bodyPr/>
          <a:lstStyle>
            <a:lvl1pPr>
              <a:defRPr/>
            </a:lvl1pPr>
          </a:lstStyle>
          <a:p>
            <a:endParaRPr lang="en-GB"/>
          </a:p>
        </p:txBody>
      </p:sp>
      <p:sp>
        <p:nvSpPr>
          <p:cNvPr id="34821" name="Rectangle 5"/>
          <p:cNvSpPr>
            <a:spLocks noGrp="1" noChangeArrowheads="1"/>
          </p:cNvSpPr>
          <p:nvPr>
            <p:ph type="ftr" sz="quarter" idx="3"/>
          </p:nvPr>
        </p:nvSpPr>
        <p:spPr/>
        <p:txBody>
          <a:bodyPr/>
          <a:lstStyle>
            <a:lvl1pPr>
              <a:defRPr/>
            </a:lvl1pPr>
          </a:lstStyle>
          <a:p>
            <a:endParaRPr lang="en-GB"/>
          </a:p>
        </p:txBody>
      </p:sp>
      <p:sp>
        <p:nvSpPr>
          <p:cNvPr id="34822" name="Rectangle 6"/>
          <p:cNvSpPr>
            <a:spLocks noGrp="1" noChangeArrowheads="1"/>
          </p:cNvSpPr>
          <p:nvPr>
            <p:ph type="sldNum" sz="quarter" idx="4"/>
          </p:nvPr>
        </p:nvSpPr>
        <p:spPr/>
        <p:txBody>
          <a:bodyPr/>
          <a:lstStyle>
            <a:lvl1pPr>
              <a:defRPr/>
            </a:lvl1pPr>
          </a:lstStyle>
          <a:p>
            <a:fld id="{9FD1C8BC-9389-46BE-B841-F4EC07F01E4A}" type="slidenum">
              <a:rPr lang="en-GB"/>
              <a:pPr/>
              <a:t>‹#›</a:t>
            </a:fld>
            <a:endParaRPr lang="en-GB"/>
          </a:p>
        </p:txBody>
      </p:sp>
      <p:sp>
        <p:nvSpPr>
          <p:cNvPr id="8" name="Rektangel 6"/>
          <p:cNvSpPr>
            <a:spLocks noChangeArrowheads="1"/>
          </p:cNvSpPr>
          <p:nvPr userDrawn="1"/>
        </p:nvSpPr>
        <p:spPr bwMode="auto">
          <a:xfrm>
            <a:off x="0" y="5867400"/>
            <a:ext cx="9144000" cy="990600"/>
          </a:xfrm>
          <a:prstGeom prst="rect">
            <a:avLst/>
          </a:prstGeom>
          <a:solidFill>
            <a:srgbClr val="006A9C"/>
          </a:solidFill>
          <a:ln w="9525" algn="ctr">
            <a:noFill/>
            <a:miter lim="800000"/>
            <a:headEnd/>
            <a:tailEnd/>
          </a:ln>
        </p:spPr>
        <p:txBody>
          <a:bodyPr anchor="ctr"/>
          <a:lstStyle/>
          <a:p>
            <a:pPr algn="ctr" defTabSz="457200" fontAlgn="auto">
              <a:spcBef>
                <a:spcPts val="0"/>
              </a:spcBef>
              <a:spcAft>
                <a:spcPts val="0"/>
              </a:spcAft>
              <a:defRPr/>
            </a:pPr>
            <a:r>
              <a:rPr lang="da-DK" b="0">
                <a:solidFill>
                  <a:schemeClr val="lt1"/>
                </a:solidFill>
                <a:latin typeface="+mn-lt"/>
              </a:rPr>
              <a:t> </a:t>
            </a:r>
          </a:p>
        </p:txBody>
      </p:sp>
      <p:pic>
        <p:nvPicPr>
          <p:cNvPr id="34824" name="Billede 7" descr="WHO-EURO-EN-W.eps"/>
          <p:cNvPicPr>
            <a:picLocks noChangeAspect="1"/>
          </p:cNvPicPr>
          <p:nvPr userDrawn="1"/>
        </p:nvPicPr>
        <p:blipFill>
          <a:blip r:embed="rId2" cstate="email"/>
          <a:srcRect/>
          <a:stretch>
            <a:fillRect/>
          </a:stretch>
        </p:blipFill>
        <p:spPr bwMode="auto">
          <a:xfrm>
            <a:off x="152400" y="6003925"/>
            <a:ext cx="1755775" cy="739775"/>
          </a:xfrm>
          <a:prstGeom prst="rect">
            <a:avLst/>
          </a:prstGeom>
          <a:noFill/>
          <a:ln w="9525">
            <a:noFill/>
            <a:miter lim="800000"/>
            <a:headEnd/>
            <a:tailEnd/>
          </a:ln>
        </p:spPr>
      </p:pic>
      <p:pic>
        <p:nvPicPr>
          <p:cNvPr id="9" name="Picture 27" descr="DoA tag on chain"/>
          <p:cNvPicPr>
            <a:picLocks noChangeAspect="1" noChangeArrowheads="1"/>
          </p:cNvPicPr>
          <p:nvPr userDrawn="1"/>
        </p:nvPicPr>
        <p:blipFill>
          <a:blip r:embed="rId3" cstate="email"/>
          <a:srcRect/>
          <a:stretch>
            <a:fillRect/>
          </a:stretch>
        </p:blipFill>
        <p:spPr bwMode="auto">
          <a:xfrm>
            <a:off x="7488238" y="0"/>
            <a:ext cx="1655762" cy="11938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15CB889-CCC6-4701-AE1E-4E3C109A5E8D}"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88913"/>
            <a:ext cx="2057400" cy="59372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198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C187E4B-6DCE-4D7D-9572-7775361E8A2B}"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E1AE36D-4360-455B-AD32-DBAE7EE48FEE}"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9E1679B-66EE-4967-9F80-246FBAE18677}"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27088" y="1412875"/>
            <a:ext cx="3852862" cy="4713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32350" y="1412875"/>
            <a:ext cx="3854450" cy="4713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E76E86F-513A-41CF-8F2A-FCAF39662A2B}"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C99E02DA-C41B-4283-B4FA-8BB8CA2A96C9}"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2EA0B052-659A-4AB9-AADE-BE4DB0CC46B8}"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2101F314-17AC-4C57-9767-DD460E40E3DF}"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5E86EA9-9796-47AB-BEE5-B2DFB963F873}"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0DFE9E3-E086-417E-B9B2-0369F8B812A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889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827088" y="1412875"/>
            <a:ext cx="7859712" cy="4713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E804D3FA-8345-46A9-A607-B55A07D21898}" type="slidenum">
              <a:rPr lang="en-GB"/>
              <a:pPr/>
              <a:t>‹#›</a:t>
            </a:fld>
            <a:endParaRPr lang="en-GB"/>
          </a:p>
        </p:txBody>
      </p:sp>
      <p:sp>
        <p:nvSpPr>
          <p:cNvPr id="8" name="Rektangel 6"/>
          <p:cNvSpPr>
            <a:spLocks noChangeArrowheads="1"/>
          </p:cNvSpPr>
          <p:nvPr/>
        </p:nvSpPr>
        <p:spPr bwMode="auto">
          <a:xfrm>
            <a:off x="0" y="5867400"/>
            <a:ext cx="9144000" cy="990600"/>
          </a:xfrm>
          <a:prstGeom prst="rect">
            <a:avLst/>
          </a:prstGeom>
          <a:solidFill>
            <a:srgbClr val="006A9C"/>
          </a:solidFill>
          <a:ln w="9525" algn="ctr">
            <a:noFill/>
            <a:miter lim="800000"/>
            <a:headEnd/>
            <a:tailEnd/>
          </a:ln>
        </p:spPr>
        <p:txBody>
          <a:bodyPr anchor="ctr"/>
          <a:lstStyle/>
          <a:p>
            <a:pPr algn="ctr" defTabSz="457200" fontAlgn="auto">
              <a:spcBef>
                <a:spcPts val="0"/>
              </a:spcBef>
              <a:spcAft>
                <a:spcPts val="0"/>
              </a:spcAft>
              <a:defRPr/>
            </a:pPr>
            <a:r>
              <a:rPr lang="da-DK" b="0">
                <a:solidFill>
                  <a:schemeClr val="lt1"/>
                </a:solidFill>
                <a:latin typeface="+mn-lt"/>
              </a:rPr>
              <a:t> </a:t>
            </a:r>
          </a:p>
        </p:txBody>
      </p:sp>
      <p:pic>
        <p:nvPicPr>
          <p:cNvPr id="1032" name="Billede 7" descr="WHO-EURO-EN-W.eps"/>
          <p:cNvPicPr>
            <a:picLocks noChangeAspect="1"/>
          </p:cNvPicPr>
          <p:nvPr/>
        </p:nvPicPr>
        <p:blipFill>
          <a:blip r:embed="rId13" cstate="email"/>
          <a:srcRect/>
          <a:stretch>
            <a:fillRect/>
          </a:stretch>
        </p:blipFill>
        <p:spPr bwMode="auto">
          <a:xfrm>
            <a:off x="152400" y="6003925"/>
            <a:ext cx="1755775" cy="739775"/>
          </a:xfrm>
          <a:prstGeom prst="rect">
            <a:avLst/>
          </a:prstGeom>
          <a:noFill/>
          <a:ln w="9525">
            <a:noFill/>
            <a:miter lim="800000"/>
            <a:headEnd/>
            <a:tailEnd/>
          </a:ln>
        </p:spPr>
      </p:pic>
      <p:pic>
        <p:nvPicPr>
          <p:cNvPr id="10" name="Picture 27" descr="DoA tag on chain"/>
          <p:cNvPicPr>
            <a:picLocks noChangeAspect="1" noChangeArrowheads="1"/>
          </p:cNvPicPr>
          <p:nvPr/>
        </p:nvPicPr>
        <p:blipFill>
          <a:blip r:embed="rId14" cstate="email"/>
          <a:srcRect/>
          <a:stretch>
            <a:fillRect/>
          </a:stretch>
        </p:blipFill>
        <p:spPr bwMode="auto">
          <a:xfrm>
            <a:off x="7488238" y="0"/>
            <a:ext cx="1655762" cy="1193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200">
          <a:solidFill>
            <a:srgbClr val="993300"/>
          </a:solidFill>
          <a:latin typeface="+mj-lt"/>
          <a:ea typeface="+mj-ea"/>
          <a:cs typeface="+mj-cs"/>
        </a:defRPr>
      </a:lvl1pPr>
      <a:lvl2pPr algn="l" rtl="0" fontAlgn="base">
        <a:spcBef>
          <a:spcPct val="0"/>
        </a:spcBef>
        <a:spcAft>
          <a:spcPct val="0"/>
        </a:spcAft>
        <a:defRPr sz="3200">
          <a:solidFill>
            <a:srgbClr val="993300"/>
          </a:solidFill>
          <a:latin typeface="Arial" charset="0"/>
        </a:defRPr>
      </a:lvl2pPr>
      <a:lvl3pPr algn="l" rtl="0" fontAlgn="base">
        <a:spcBef>
          <a:spcPct val="0"/>
        </a:spcBef>
        <a:spcAft>
          <a:spcPct val="0"/>
        </a:spcAft>
        <a:defRPr sz="3200">
          <a:solidFill>
            <a:srgbClr val="993300"/>
          </a:solidFill>
          <a:latin typeface="Arial" charset="0"/>
        </a:defRPr>
      </a:lvl3pPr>
      <a:lvl4pPr algn="l" rtl="0" fontAlgn="base">
        <a:spcBef>
          <a:spcPct val="0"/>
        </a:spcBef>
        <a:spcAft>
          <a:spcPct val="0"/>
        </a:spcAft>
        <a:defRPr sz="3200">
          <a:solidFill>
            <a:srgbClr val="993300"/>
          </a:solidFill>
          <a:latin typeface="Arial" charset="0"/>
        </a:defRPr>
      </a:lvl4pPr>
      <a:lvl5pPr algn="l" rtl="0" fontAlgn="base">
        <a:spcBef>
          <a:spcPct val="0"/>
        </a:spcBef>
        <a:spcAft>
          <a:spcPct val="0"/>
        </a:spcAft>
        <a:defRPr sz="3200">
          <a:solidFill>
            <a:srgbClr val="993300"/>
          </a:solidFill>
          <a:latin typeface="Arial" charset="0"/>
        </a:defRPr>
      </a:lvl5pPr>
      <a:lvl6pPr marL="457200" algn="l" rtl="0" fontAlgn="base">
        <a:spcBef>
          <a:spcPct val="0"/>
        </a:spcBef>
        <a:spcAft>
          <a:spcPct val="0"/>
        </a:spcAft>
        <a:defRPr sz="3200">
          <a:solidFill>
            <a:srgbClr val="993300"/>
          </a:solidFill>
          <a:latin typeface="Arial" charset="0"/>
        </a:defRPr>
      </a:lvl6pPr>
      <a:lvl7pPr marL="914400" algn="l" rtl="0" fontAlgn="base">
        <a:spcBef>
          <a:spcPct val="0"/>
        </a:spcBef>
        <a:spcAft>
          <a:spcPct val="0"/>
        </a:spcAft>
        <a:defRPr sz="3200">
          <a:solidFill>
            <a:srgbClr val="993300"/>
          </a:solidFill>
          <a:latin typeface="Arial" charset="0"/>
        </a:defRPr>
      </a:lvl7pPr>
      <a:lvl8pPr marL="1371600" algn="l" rtl="0" fontAlgn="base">
        <a:spcBef>
          <a:spcPct val="0"/>
        </a:spcBef>
        <a:spcAft>
          <a:spcPct val="0"/>
        </a:spcAft>
        <a:defRPr sz="3200">
          <a:solidFill>
            <a:srgbClr val="993300"/>
          </a:solidFill>
          <a:latin typeface="Arial" charset="0"/>
        </a:defRPr>
      </a:lvl8pPr>
      <a:lvl9pPr marL="1828800" algn="l" rtl="0" fontAlgn="base">
        <a:spcBef>
          <a:spcPct val="0"/>
        </a:spcBef>
        <a:spcAft>
          <a:spcPct val="0"/>
        </a:spcAft>
        <a:defRPr sz="3200">
          <a:solidFill>
            <a:srgbClr val="993300"/>
          </a:solidFill>
          <a:latin typeface="Arial" charset="0"/>
        </a:defRPr>
      </a:lvl9pPr>
    </p:titleStyle>
    <p:bodyStyle>
      <a:lvl1pPr marL="342900" indent="-342900" algn="l" rtl="0" fontAlgn="base">
        <a:spcBef>
          <a:spcPct val="20000"/>
        </a:spcBef>
        <a:spcAft>
          <a:spcPct val="15000"/>
        </a:spcAft>
        <a:buChar char="•"/>
        <a:defRPr sz="2800">
          <a:solidFill>
            <a:schemeClr val="tx1"/>
          </a:solidFill>
          <a:latin typeface="+mn-lt"/>
          <a:ea typeface="+mn-ea"/>
          <a:cs typeface="+mn-cs"/>
        </a:defRPr>
      </a:lvl1pPr>
      <a:lvl2pPr marL="742950" indent="-285750" algn="l" rtl="0" fontAlgn="base">
        <a:spcBef>
          <a:spcPct val="20000"/>
        </a:spcBef>
        <a:spcAft>
          <a:spcPct val="15000"/>
        </a:spcAft>
        <a:buChar char="–"/>
        <a:defRPr sz="2800">
          <a:solidFill>
            <a:schemeClr val="tx1"/>
          </a:solidFill>
          <a:latin typeface="+mn-lt"/>
        </a:defRPr>
      </a:lvl2pPr>
      <a:lvl3pPr marL="1143000" indent="-228600" algn="l" rtl="0" fontAlgn="base">
        <a:spcBef>
          <a:spcPct val="20000"/>
        </a:spcBef>
        <a:spcAft>
          <a:spcPct val="15000"/>
        </a:spcAft>
        <a:buChar char="•"/>
        <a:defRPr sz="2400">
          <a:solidFill>
            <a:schemeClr val="tx1"/>
          </a:solidFill>
          <a:latin typeface="+mn-lt"/>
        </a:defRPr>
      </a:lvl3pPr>
      <a:lvl4pPr marL="1600200" indent="-228600" algn="l" rtl="0" fontAlgn="base">
        <a:spcBef>
          <a:spcPct val="20000"/>
        </a:spcBef>
        <a:spcAft>
          <a:spcPct val="15000"/>
        </a:spcAft>
        <a:buChar char="–"/>
        <a:defRPr sz="2000">
          <a:solidFill>
            <a:schemeClr val="tx1"/>
          </a:solidFill>
          <a:latin typeface="+mn-lt"/>
        </a:defRPr>
      </a:lvl4pPr>
      <a:lvl5pPr marL="2057400" indent="-228600" algn="l" rtl="0" fontAlgn="base">
        <a:spcBef>
          <a:spcPct val="20000"/>
        </a:spcBef>
        <a:spcAft>
          <a:spcPct val="15000"/>
        </a:spcAft>
        <a:buChar char="»"/>
        <a:defRPr sz="2000">
          <a:solidFill>
            <a:schemeClr val="tx1"/>
          </a:solidFill>
          <a:latin typeface="+mn-lt"/>
        </a:defRPr>
      </a:lvl5pPr>
      <a:lvl6pPr marL="2514600" indent="-228600" algn="l" rtl="0" fontAlgn="base">
        <a:spcBef>
          <a:spcPct val="20000"/>
        </a:spcBef>
        <a:spcAft>
          <a:spcPct val="15000"/>
        </a:spcAft>
        <a:buChar char="»"/>
        <a:defRPr sz="2000">
          <a:solidFill>
            <a:schemeClr val="tx1"/>
          </a:solidFill>
          <a:latin typeface="+mn-lt"/>
        </a:defRPr>
      </a:lvl6pPr>
      <a:lvl7pPr marL="2971800" indent="-228600" algn="l" rtl="0" fontAlgn="base">
        <a:spcBef>
          <a:spcPct val="20000"/>
        </a:spcBef>
        <a:spcAft>
          <a:spcPct val="15000"/>
        </a:spcAft>
        <a:buChar char="»"/>
        <a:defRPr sz="2000">
          <a:solidFill>
            <a:schemeClr val="tx1"/>
          </a:solidFill>
          <a:latin typeface="+mn-lt"/>
        </a:defRPr>
      </a:lvl7pPr>
      <a:lvl8pPr marL="3429000" indent="-228600" algn="l" rtl="0" fontAlgn="base">
        <a:spcBef>
          <a:spcPct val="20000"/>
        </a:spcBef>
        <a:spcAft>
          <a:spcPct val="15000"/>
        </a:spcAft>
        <a:buChar char="»"/>
        <a:defRPr sz="2000">
          <a:solidFill>
            <a:schemeClr val="tx1"/>
          </a:solidFill>
          <a:latin typeface="+mn-lt"/>
        </a:defRPr>
      </a:lvl8pPr>
      <a:lvl9pPr marL="3886200" indent="-228600" algn="l" rtl="0" fontAlgn="base">
        <a:spcBef>
          <a:spcPct val="20000"/>
        </a:spcBef>
        <a:spcAft>
          <a:spcPct val="1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ctrTitle"/>
          </p:nvPr>
        </p:nvSpPr>
        <p:spPr>
          <a:xfrm>
            <a:off x="683568" y="1124744"/>
            <a:ext cx="7772400" cy="1470025"/>
          </a:xfrm>
        </p:spPr>
        <p:txBody>
          <a:bodyPr/>
          <a:lstStyle/>
          <a:p>
            <a:r>
              <a:rPr lang="uk-UA" b="1" dirty="0" smtClean="0"/>
              <a:t>Безпека дорожнього руху</a:t>
            </a:r>
            <a:br>
              <a:rPr lang="uk-UA" b="1" dirty="0" smtClean="0"/>
            </a:br>
            <a:r>
              <a:rPr lang="uk-UA" b="1" dirty="0" smtClean="0"/>
              <a:t>в Європі</a:t>
            </a:r>
            <a:endParaRPr lang="en-GB" b="1" dirty="0"/>
          </a:p>
        </p:txBody>
      </p:sp>
      <p:sp>
        <p:nvSpPr>
          <p:cNvPr id="35845" name="Rectangle 5"/>
          <p:cNvSpPr>
            <a:spLocks noGrp="1" noChangeArrowheads="1"/>
          </p:cNvSpPr>
          <p:nvPr>
            <p:ph type="subTitle" idx="1"/>
          </p:nvPr>
        </p:nvSpPr>
        <p:spPr>
          <a:xfrm>
            <a:off x="827584" y="2996952"/>
            <a:ext cx="7560840" cy="1752600"/>
          </a:xfrm>
        </p:spPr>
        <p:txBody>
          <a:bodyPr/>
          <a:lstStyle/>
          <a:p>
            <a:r>
              <a:rPr lang="uk-UA" dirty="0" smtClean="0"/>
              <a:t>Д-р </a:t>
            </a:r>
            <a:r>
              <a:rPr lang="uk-UA" dirty="0" err="1" smtClean="0"/>
              <a:t>Роберто</a:t>
            </a:r>
            <a:r>
              <a:rPr lang="uk-UA" dirty="0" smtClean="0"/>
              <a:t> </a:t>
            </a:r>
            <a:r>
              <a:rPr lang="uk-UA" dirty="0" err="1" smtClean="0"/>
              <a:t>Ґнесотто</a:t>
            </a:r>
            <a:endParaRPr lang="uk-UA" dirty="0" smtClean="0"/>
          </a:p>
          <a:p>
            <a:r>
              <a:rPr lang="uk-UA" dirty="0" smtClean="0"/>
              <a:t>Бюро ВООЗ в Україні</a:t>
            </a:r>
            <a:endParaRPr lang="en-GB" dirty="0" smtClean="0"/>
          </a:p>
          <a:p>
            <a:r>
              <a:rPr lang="uk-UA" sz="2400" dirty="0" smtClean="0"/>
              <a:t>Керівник проекту «Неінфекційні захворювання (НІЗ): профілактика та зміцнення здоров’я в Україні</a:t>
            </a:r>
            <a:endParaRPr lang="en-GB"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507288" cy="1143000"/>
          </a:xfrm>
        </p:spPr>
        <p:txBody>
          <a:bodyPr/>
          <a:lstStyle/>
          <a:p>
            <a:r>
              <a:rPr lang="uk-UA" sz="2800" b="1" dirty="0" smtClean="0"/>
              <a:t>Глобальні зобов’язання щодо безпеки дорожнього руху</a:t>
            </a:r>
            <a:endParaRPr lang="en-US" sz="2800" b="1" dirty="0"/>
          </a:p>
        </p:txBody>
      </p:sp>
      <p:sp>
        <p:nvSpPr>
          <p:cNvPr id="3" name="Content Placeholder 2"/>
          <p:cNvSpPr>
            <a:spLocks noGrp="1"/>
          </p:cNvSpPr>
          <p:nvPr>
            <p:ph idx="1"/>
          </p:nvPr>
        </p:nvSpPr>
        <p:spPr>
          <a:xfrm>
            <a:off x="539552" y="1124744"/>
            <a:ext cx="8604448" cy="5472608"/>
          </a:xfrm>
        </p:spPr>
        <p:txBody>
          <a:bodyPr/>
          <a:lstStyle/>
          <a:p>
            <a:pPr marL="0" indent="0">
              <a:buFontTx/>
              <a:buNone/>
            </a:pPr>
            <a:r>
              <a:rPr lang="uk-UA" altLang="en-US" sz="2000" b="1" dirty="0" smtClean="0"/>
              <a:t>ЦІЛІ СТАЛОГО РОЗВИТКУ </a:t>
            </a:r>
            <a:endParaRPr lang="en-GB" altLang="en-US" sz="2000" b="1" dirty="0" smtClean="0"/>
          </a:p>
          <a:p>
            <a:pPr marL="400050" lvl="1" indent="0">
              <a:buFontTx/>
              <a:buNone/>
            </a:pPr>
            <a:r>
              <a:rPr lang="en-US" altLang="en-US" sz="2000" i="1" dirty="0" smtClean="0"/>
              <a:t>3.6. </a:t>
            </a:r>
            <a:r>
              <a:rPr lang="uk-UA" altLang="en-US" sz="2000" i="1" dirty="0" smtClean="0"/>
              <a:t>До 2020 – до 2020 року зменшити на 50% кількість смертей та травмувань внаслідок автомобільних аварій.</a:t>
            </a:r>
            <a:endParaRPr lang="en-GB" altLang="en-US" sz="2000" i="1" dirty="0" smtClean="0"/>
          </a:p>
          <a:p>
            <a:pPr marL="400050" lvl="1" indent="0">
              <a:buFontTx/>
              <a:buNone/>
            </a:pPr>
            <a:r>
              <a:rPr lang="en-US" altLang="en-US" sz="2000" i="1" dirty="0" smtClean="0"/>
              <a:t>11.2</a:t>
            </a:r>
            <a:r>
              <a:rPr lang="en-US" altLang="en-US" sz="2000" i="1" dirty="0"/>
              <a:t>. </a:t>
            </a:r>
            <a:r>
              <a:rPr lang="uk-UA" altLang="en-US" sz="2000" i="1" dirty="0" smtClean="0"/>
              <a:t>До 2030 – забезпечити доступ до безпечних, доступних та   стійких транспортних систем для всіх, підвищуючи безпеку дорожнього руху, зокрема через розвиток громадського транспорту. </a:t>
            </a:r>
            <a:endParaRPr lang="en-GB" sz="1100" b="1" cap="all" dirty="0" smtClean="0"/>
          </a:p>
          <a:p>
            <a:pPr marL="0" indent="0">
              <a:buFontTx/>
              <a:buNone/>
            </a:pPr>
            <a:r>
              <a:rPr lang="uk-UA" sz="2000" b="1" cap="all" dirty="0" smtClean="0"/>
              <a:t>ДЕСЯТИЛІТТЯ ДІ</a:t>
            </a:r>
            <a:r>
              <a:rPr lang="uk-UA" sz="2000" b="1" cap="all" dirty="0" smtClean="0"/>
              <a:t>Й ПО ЗАБЕЗПЕЧЕННЮ БЕЗПЕКИ </a:t>
            </a:r>
            <a:r>
              <a:rPr lang="uk-UA" sz="2000" b="1" cap="all" dirty="0" err="1" smtClean="0"/>
              <a:t>ДОРОЖНЬоГО</a:t>
            </a:r>
            <a:r>
              <a:rPr lang="uk-UA" sz="2000" b="1" cap="all" dirty="0" smtClean="0"/>
              <a:t> РУХУ 2011-2020 РР.</a:t>
            </a:r>
            <a:endParaRPr lang="en-GB" sz="2000" b="1" cap="all" dirty="0" smtClean="0"/>
          </a:p>
          <a:p>
            <a:pPr marL="0" indent="0">
              <a:buNone/>
            </a:pPr>
            <a:endParaRPr lang="en-GB" sz="1050" dirty="0" smtClean="0"/>
          </a:p>
          <a:p>
            <a:pPr marL="0" indent="0">
              <a:buNone/>
            </a:pPr>
            <a:r>
              <a:rPr lang="uk-UA" sz="2000" b="1" cap="all" dirty="0" err="1" smtClean="0"/>
              <a:t>здороВ’Я</a:t>
            </a:r>
            <a:r>
              <a:rPr lang="uk-UA" sz="2000" b="1" cap="all" dirty="0" smtClean="0"/>
              <a:t> 2020: ЄВРОПЕЙСЬКА ПОЛІТИКА ЗДОРОВ’Я І БЛАГОПОЛУЧЧЯ</a:t>
            </a:r>
            <a:r>
              <a:rPr lang="en-GB" sz="2000" b="1" cap="all" dirty="0" smtClean="0"/>
              <a:t> </a:t>
            </a:r>
            <a:endParaRPr lang="en-GB" sz="2000" b="1" cap="all" dirty="0" smtClean="0"/>
          </a:p>
          <a:p>
            <a:pPr marL="0" indent="0">
              <a:buNone/>
            </a:pPr>
            <a:endParaRPr lang="en-GB" sz="1050" b="1" cap="all" dirty="0" smtClean="0"/>
          </a:p>
          <a:p>
            <a:pPr marL="0" indent="0">
              <a:buNone/>
            </a:pPr>
            <a:endParaRPr lang="en-GB" sz="2000" dirty="0"/>
          </a:p>
          <a:p>
            <a:pPr marL="0" indent="0">
              <a:buNone/>
            </a:pPr>
            <a:endParaRPr lang="en-GB" sz="1800" b="1" cap="all" dirty="0" smtClean="0"/>
          </a:p>
          <a:p>
            <a:pPr marL="0" indent="0">
              <a:buNone/>
            </a:pPr>
            <a:endParaRPr lang="en-US" sz="1800" dirty="0"/>
          </a:p>
        </p:txBody>
      </p:sp>
    </p:spTree>
    <p:extLst>
      <p:ext uri="{BB962C8B-B14F-4D97-AF65-F5344CB8AC3E}">
        <p14:creationId xmlns:p14="http://schemas.microsoft.com/office/powerpoint/2010/main" val="1036388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7976" y="117540"/>
            <a:ext cx="8556511" cy="1223863"/>
          </a:xfrm>
        </p:spPr>
        <p:txBody>
          <a:bodyPr/>
          <a:lstStyle/>
          <a:p>
            <a:pPr algn="ctr"/>
            <a:r>
              <a:rPr lang="uk-UA" dirty="0" smtClean="0"/>
              <a:t>Топ-10 причин смертності серед населення віком від 15 до 29 років (2012 р.)</a:t>
            </a:r>
            <a:endParaRPr lang="it-IT" dirty="0"/>
          </a:p>
        </p:txBody>
      </p:sp>
      <p:pic>
        <p:nvPicPr>
          <p:cNvPr id="1027" name="Picture 3"/>
          <p:cNvPicPr>
            <a:picLocks noChangeAspect="1" noChangeArrowheads="1"/>
          </p:cNvPicPr>
          <p:nvPr/>
        </p:nvPicPr>
        <p:blipFill>
          <a:blip r:embed="rId3" cstate="print"/>
          <a:srcRect/>
          <a:stretch>
            <a:fillRect/>
          </a:stretch>
        </p:blipFill>
        <p:spPr bwMode="auto">
          <a:xfrm>
            <a:off x="1449218" y="1341403"/>
            <a:ext cx="6147118" cy="4535869"/>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z="3600" b="1" dirty="0" smtClean="0"/>
              <a:t>Тягар захворювань внаслідок травмування та </a:t>
            </a:r>
            <a:r>
              <a:rPr lang="uk-UA" sz="3600" b="1" dirty="0" err="1" smtClean="0"/>
              <a:t>інвалідизації</a:t>
            </a:r>
            <a:r>
              <a:rPr lang="uk-UA" sz="3600" b="1" dirty="0" smtClean="0"/>
              <a:t> </a:t>
            </a:r>
            <a:endParaRPr lang="en-GB" sz="3600" b="1" dirty="0"/>
          </a:p>
        </p:txBody>
      </p:sp>
      <p:sp>
        <p:nvSpPr>
          <p:cNvPr id="3" name="Content Placeholder 2"/>
          <p:cNvSpPr>
            <a:spLocks noGrp="1"/>
          </p:cNvSpPr>
          <p:nvPr>
            <p:ph idx="1"/>
          </p:nvPr>
        </p:nvSpPr>
        <p:spPr>
          <a:xfrm>
            <a:off x="0" y="1596032"/>
            <a:ext cx="5652120" cy="4209232"/>
          </a:xfrm>
        </p:spPr>
        <p:txBody>
          <a:bodyPr/>
          <a:lstStyle/>
          <a:p>
            <a:r>
              <a:rPr lang="uk-UA" sz="2400" dirty="0" smtClean="0"/>
              <a:t>На кожен смертельний випадок припадає 23 нефатальні травмування</a:t>
            </a:r>
            <a:endParaRPr lang="en-GB" sz="2400" dirty="0" smtClean="0"/>
          </a:p>
          <a:p>
            <a:r>
              <a:rPr lang="uk-UA" sz="2400" dirty="0" smtClean="0"/>
              <a:t>Біля 4% випадків травмування у ДТП призводять до втрати працездатності  </a:t>
            </a:r>
            <a:endParaRPr lang="en-US" sz="2400" dirty="0" smtClean="0"/>
          </a:p>
          <a:p>
            <a:r>
              <a:rPr lang="ru-RU" sz="2400" dirty="0" err="1" smtClean="0"/>
              <a:t>Необх</a:t>
            </a:r>
            <a:r>
              <a:rPr lang="uk-UA" sz="2400" dirty="0" err="1" smtClean="0"/>
              <a:t>ідне</a:t>
            </a:r>
            <a:r>
              <a:rPr lang="uk-UA" sz="2400" dirty="0" smtClean="0"/>
              <a:t> покращення збору статистики з нефатальних травм.</a:t>
            </a:r>
            <a:r>
              <a:rPr lang="en-GB" sz="2400" dirty="0" smtClean="0"/>
              <a:t> </a:t>
            </a:r>
          </a:p>
          <a:p>
            <a:r>
              <a:rPr lang="uk-UA" sz="2400" dirty="0" smtClean="0"/>
              <a:t>Економічні втрати – до 4% ВВП</a:t>
            </a:r>
            <a:endParaRPr lang="en-GB" sz="2400" dirty="0" smtClean="0"/>
          </a:p>
        </p:txBody>
      </p:sp>
      <p:pic>
        <p:nvPicPr>
          <p:cNvPr id="2050" name="Picture 2"/>
          <p:cNvPicPr>
            <a:picLocks noChangeAspect="1" noChangeArrowheads="1"/>
          </p:cNvPicPr>
          <p:nvPr/>
        </p:nvPicPr>
        <p:blipFill>
          <a:blip r:embed="rId3" cstate="email"/>
          <a:srcRect/>
          <a:stretch>
            <a:fillRect/>
          </a:stretch>
        </p:blipFill>
        <p:spPr bwMode="auto">
          <a:xfrm>
            <a:off x="5652120" y="1556792"/>
            <a:ext cx="3168352" cy="3545128"/>
          </a:xfrm>
          <a:prstGeom prst="rect">
            <a:avLst/>
          </a:prstGeom>
          <a:noFill/>
          <a:ln w="9525">
            <a:noFill/>
            <a:miter lim="800000"/>
            <a:headEnd/>
            <a:tailEnd/>
          </a:ln>
        </p:spPr>
      </p:pic>
      <p:sp>
        <p:nvSpPr>
          <p:cNvPr id="5" name="Rectangle 4"/>
          <p:cNvSpPr/>
          <p:nvPr/>
        </p:nvSpPr>
        <p:spPr>
          <a:xfrm>
            <a:off x="5619624" y="5131066"/>
            <a:ext cx="1354858" cy="246221"/>
          </a:xfrm>
          <a:prstGeom prst="rect">
            <a:avLst/>
          </a:prstGeom>
        </p:spPr>
        <p:txBody>
          <a:bodyPr wrap="none">
            <a:spAutoFit/>
          </a:bodyPr>
          <a:lstStyle/>
          <a:p>
            <a:r>
              <a:rPr lang="it-IT" sz="1000" b="0" i="1" dirty="0" err="1" smtClean="0"/>
              <a:t>Photo</a:t>
            </a:r>
            <a:r>
              <a:rPr lang="it-IT" sz="1000" b="0" i="1" dirty="0" smtClean="0"/>
              <a:t>: WHO/P. </a:t>
            </a:r>
            <a:r>
              <a:rPr lang="it-IT" sz="1000" b="0" i="1" dirty="0" err="1" smtClean="0"/>
              <a:t>Virot</a:t>
            </a:r>
            <a:endParaRPr lang="en-GB" sz="1000" b="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uk-UA" sz="3600" b="1" dirty="0" smtClean="0"/>
              <a:t>Фактори ризику</a:t>
            </a:r>
            <a:endParaRPr lang="en-GB" sz="3600" b="1" dirty="0"/>
          </a:p>
        </p:txBody>
      </p:sp>
      <p:sp>
        <p:nvSpPr>
          <p:cNvPr id="3" name="Content Placeholder 2"/>
          <p:cNvSpPr>
            <a:spLocks noGrp="1"/>
          </p:cNvSpPr>
          <p:nvPr>
            <p:ph idx="1"/>
          </p:nvPr>
        </p:nvSpPr>
        <p:spPr>
          <a:xfrm>
            <a:off x="179512" y="1340768"/>
            <a:ext cx="8640960" cy="4464496"/>
          </a:xfrm>
        </p:spPr>
        <p:txBody>
          <a:bodyPr/>
          <a:lstStyle/>
          <a:p>
            <a:r>
              <a:rPr lang="uk-UA" sz="2400" b="1" dirty="0" smtClean="0"/>
              <a:t>Перевищення швидкості, особливо в міській місцевості</a:t>
            </a:r>
            <a:endParaRPr lang="en-GB" sz="2400" b="1" dirty="0" smtClean="0"/>
          </a:p>
          <a:p>
            <a:r>
              <a:rPr lang="uk-UA" sz="2400" b="1" dirty="0" smtClean="0"/>
              <a:t>Управління транспортом в нетверезому стані</a:t>
            </a:r>
            <a:endParaRPr lang="it-IT" sz="2400" b="1" dirty="0" smtClean="0"/>
          </a:p>
          <a:p>
            <a:r>
              <a:rPr lang="uk-UA" sz="2400" b="1" dirty="0" smtClean="0"/>
              <a:t>Невикористання або неправильне користування:</a:t>
            </a:r>
            <a:endParaRPr lang="it-IT" sz="2400" b="1" dirty="0" smtClean="0"/>
          </a:p>
          <a:p>
            <a:pPr lvl="1"/>
            <a:r>
              <a:rPr lang="uk-UA" sz="2400" b="1" dirty="0" smtClean="0"/>
              <a:t>Ременями безпеки</a:t>
            </a:r>
            <a:endParaRPr lang="it-IT" sz="2400" b="1" dirty="0" smtClean="0"/>
          </a:p>
          <a:p>
            <a:pPr lvl="1"/>
            <a:r>
              <a:rPr lang="uk-UA" sz="2400" b="1" dirty="0" smtClean="0"/>
              <a:t>Мотошоломами</a:t>
            </a:r>
            <a:endParaRPr lang="it-IT" sz="2400" b="1" dirty="0" smtClean="0"/>
          </a:p>
          <a:p>
            <a:pPr lvl="1"/>
            <a:r>
              <a:rPr lang="uk-UA" sz="2400" b="1" dirty="0" smtClean="0"/>
              <a:t>Дитячими кріслами</a:t>
            </a:r>
            <a:endParaRPr lang="it-IT" sz="2400" b="1" dirty="0" smtClean="0"/>
          </a:p>
          <a:p>
            <a:r>
              <a:rPr lang="uk-UA" sz="2400" b="1" dirty="0" smtClean="0"/>
              <a:t>Користування мобільними телефонами</a:t>
            </a:r>
            <a:endParaRPr lang="it-IT" sz="2400" b="1" dirty="0" smtClean="0"/>
          </a:p>
        </p:txBody>
      </p:sp>
    </p:spTree>
    <p:extLst>
      <p:ext uri="{BB962C8B-B14F-4D97-AF65-F5344CB8AC3E}">
        <p14:creationId xmlns:p14="http://schemas.microsoft.com/office/powerpoint/2010/main" val="2575870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836712"/>
            <a:ext cx="8229600" cy="1143000"/>
          </a:xfrm>
        </p:spPr>
        <p:txBody>
          <a:bodyPr/>
          <a:lstStyle/>
          <a:p>
            <a:r>
              <a:rPr lang="uk-UA" b="1" dirty="0" smtClean="0"/>
              <a:t>Найбільша помилка, яку можуть зробити батьки: тримати дитину на </a:t>
            </a:r>
            <a:r>
              <a:rPr lang="uk-UA" b="1" dirty="0"/>
              <a:t>к</a:t>
            </a:r>
            <a:r>
              <a:rPr lang="uk-UA" b="1" dirty="0" smtClean="0"/>
              <a:t>олінах, а не у дитячому сидінні</a:t>
            </a:r>
            <a:r>
              <a:rPr lang="en-US" b="1" dirty="0" smtClean="0"/>
              <a:t/>
            </a:r>
            <a:br>
              <a:rPr lang="en-US" b="1" dirty="0" smtClean="0"/>
            </a:br>
            <a:r>
              <a:rPr lang="en-US" b="1" dirty="0" smtClean="0"/>
              <a:t/>
            </a:r>
            <a:br>
              <a:rPr lang="en-US" b="1" dirty="0" smtClean="0"/>
            </a:br>
            <a:endParaRPr lang="it-IT" dirty="0"/>
          </a:p>
        </p:txBody>
      </p:sp>
      <p:pic>
        <p:nvPicPr>
          <p:cNvPr id="4" name="Segnaposto contenuto 3" descr="Image result for child sitting on lap in car"/>
          <p:cNvPicPr>
            <a:picLocks noGrp="1"/>
          </p:cNvPicPr>
          <p:nvPr>
            <p:ph idx="1"/>
          </p:nvPr>
        </p:nvPicPr>
        <p:blipFill>
          <a:blip r:embed="rId3" cstate="print"/>
          <a:srcRect/>
          <a:stretch>
            <a:fillRect/>
          </a:stretch>
        </p:blipFill>
        <p:spPr bwMode="auto">
          <a:xfrm>
            <a:off x="395536" y="1772816"/>
            <a:ext cx="7859712" cy="39298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1400"/>
            <a:ext cx="8229600" cy="1143000"/>
          </a:xfrm>
        </p:spPr>
        <p:txBody>
          <a:bodyPr/>
          <a:lstStyle/>
          <a:p>
            <a:pPr algn="ctr"/>
            <a:r>
              <a:rPr lang="uk-UA" b="1" dirty="0" smtClean="0"/>
              <a:t>Користування мобільним телефоном під час руху</a:t>
            </a:r>
            <a:endParaRPr lang="it-IT" dirty="0"/>
          </a:p>
        </p:txBody>
      </p:sp>
      <p:pic>
        <p:nvPicPr>
          <p:cNvPr id="4" name="Picture 2" descr="Risking lives: The driver, who was suspended, was secretly filmed using two phones while steering with elbows"/>
          <p:cNvPicPr>
            <a:picLocks noGrp="1" noChangeAspect="1" noChangeArrowheads="1"/>
          </p:cNvPicPr>
          <p:nvPr>
            <p:ph idx="1"/>
          </p:nvPr>
        </p:nvPicPr>
        <p:blipFill rotWithShape="1">
          <a:blip r:embed="rId2" cstate="print"/>
          <a:srcRect l="394" t="-2095" r="-394" b="6134"/>
          <a:stretch/>
        </p:blipFill>
        <p:spPr bwMode="auto">
          <a:xfrm>
            <a:off x="1259632" y="836712"/>
            <a:ext cx="6891030" cy="49751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uk-UA" b="1" dirty="0" smtClean="0"/>
              <a:t>Що необхідно зробити</a:t>
            </a:r>
            <a:r>
              <a:rPr lang="en-GB" b="1" dirty="0" smtClean="0"/>
              <a:t>?</a:t>
            </a:r>
            <a:endParaRPr lang="it-IT" b="1" dirty="0"/>
          </a:p>
        </p:txBody>
      </p:sp>
      <p:pic>
        <p:nvPicPr>
          <p:cNvPr id="1027" name="Picture 3"/>
          <p:cNvPicPr>
            <a:picLocks noChangeAspect="1" noChangeArrowheads="1"/>
          </p:cNvPicPr>
          <p:nvPr/>
        </p:nvPicPr>
        <p:blipFill>
          <a:blip r:embed="rId2" cstate="print"/>
          <a:srcRect/>
          <a:stretch>
            <a:fillRect/>
          </a:stretch>
        </p:blipFill>
        <p:spPr bwMode="auto">
          <a:xfrm>
            <a:off x="0" y="1349374"/>
            <a:ext cx="9063037" cy="4157663"/>
          </a:xfrm>
          <a:prstGeom prst="rect">
            <a:avLst/>
          </a:prstGeom>
          <a:noFill/>
          <a:ln w="9525">
            <a:noFill/>
            <a:miter lim="800000"/>
            <a:headEnd/>
            <a:tailEnd/>
          </a:ln>
        </p:spPr>
      </p:pic>
      <p:sp>
        <p:nvSpPr>
          <p:cNvPr id="3" name="TextBox 2"/>
          <p:cNvSpPr txBox="1"/>
          <p:nvPr/>
        </p:nvSpPr>
        <p:spPr>
          <a:xfrm>
            <a:off x="160507" y="2317390"/>
            <a:ext cx="2670772" cy="369332"/>
          </a:xfrm>
          <a:prstGeom prst="rect">
            <a:avLst/>
          </a:prstGeom>
          <a:solidFill>
            <a:schemeClr val="bg1"/>
          </a:solidFill>
        </p:spPr>
        <p:txBody>
          <a:bodyPr wrap="square" rtlCol="0">
            <a:spAutoFit/>
          </a:bodyPr>
          <a:lstStyle/>
          <a:p>
            <a:r>
              <a:rPr lang="uk-UA" dirty="0" smtClean="0">
                <a:solidFill>
                  <a:srgbClr val="00B050"/>
                </a:solidFill>
              </a:rPr>
              <a:t>К</a:t>
            </a:r>
            <a:r>
              <a:rPr lang="uk-UA" dirty="0" smtClean="0"/>
              <a:t>онтроль швидкості</a:t>
            </a:r>
            <a:endParaRPr lang="uk-UA" dirty="0"/>
          </a:p>
        </p:txBody>
      </p:sp>
      <p:sp>
        <p:nvSpPr>
          <p:cNvPr id="4" name="TextBox 3"/>
          <p:cNvSpPr txBox="1"/>
          <p:nvPr/>
        </p:nvSpPr>
        <p:spPr>
          <a:xfrm>
            <a:off x="2550080" y="1583548"/>
            <a:ext cx="5112568" cy="369332"/>
          </a:xfrm>
          <a:prstGeom prst="rect">
            <a:avLst/>
          </a:prstGeom>
          <a:solidFill>
            <a:schemeClr val="bg1"/>
          </a:solidFill>
        </p:spPr>
        <p:txBody>
          <a:bodyPr wrap="square" rtlCol="0">
            <a:spAutoFit/>
          </a:bodyPr>
          <a:lstStyle/>
          <a:p>
            <a:r>
              <a:rPr lang="uk-UA" dirty="0" smtClean="0">
                <a:solidFill>
                  <a:srgbClr val="00B050"/>
                </a:solidFill>
              </a:rPr>
              <a:t>Р</a:t>
            </a:r>
            <a:r>
              <a:rPr lang="uk-UA" dirty="0" smtClean="0"/>
              <a:t>озбудова та покращення інфраструктури</a:t>
            </a:r>
            <a:endParaRPr lang="uk-UA" dirty="0"/>
          </a:p>
        </p:txBody>
      </p:sp>
      <p:sp>
        <p:nvSpPr>
          <p:cNvPr id="5" name="TextBox 4"/>
          <p:cNvSpPr txBox="1"/>
          <p:nvPr/>
        </p:nvSpPr>
        <p:spPr>
          <a:xfrm>
            <a:off x="5652120" y="2302896"/>
            <a:ext cx="2736304" cy="369332"/>
          </a:xfrm>
          <a:prstGeom prst="rect">
            <a:avLst/>
          </a:prstGeom>
          <a:solidFill>
            <a:schemeClr val="bg1"/>
          </a:solidFill>
        </p:spPr>
        <p:txBody>
          <a:bodyPr wrap="square" rtlCol="0">
            <a:spAutoFit/>
          </a:bodyPr>
          <a:lstStyle/>
          <a:p>
            <a:r>
              <a:rPr lang="uk-UA" dirty="0" smtClean="0">
                <a:solidFill>
                  <a:srgbClr val="00B050"/>
                </a:solidFill>
              </a:rPr>
              <a:t>Б</a:t>
            </a:r>
            <a:r>
              <a:rPr lang="uk-UA" dirty="0" smtClean="0"/>
              <a:t>езпека транспорту</a:t>
            </a:r>
            <a:endParaRPr lang="uk-UA" dirty="0"/>
          </a:p>
        </p:txBody>
      </p:sp>
      <p:sp>
        <p:nvSpPr>
          <p:cNvPr id="6" name="TextBox 5"/>
          <p:cNvSpPr txBox="1"/>
          <p:nvPr/>
        </p:nvSpPr>
        <p:spPr>
          <a:xfrm>
            <a:off x="7489730" y="3303237"/>
            <a:ext cx="1335657" cy="338554"/>
          </a:xfrm>
          <a:prstGeom prst="rect">
            <a:avLst/>
          </a:prstGeom>
          <a:solidFill>
            <a:schemeClr val="bg1"/>
          </a:solidFill>
        </p:spPr>
        <p:txBody>
          <a:bodyPr wrap="square" rtlCol="0">
            <a:spAutoFit/>
          </a:bodyPr>
          <a:lstStyle/>
          <a:p>
            <a:r>
              <a:rPr lang="uk-UA" sz="1600" dirty="0" smtClean="0">
                <a:solidFill>
                  <a:srgbClr val="00B050"/>
                </a:solidFill>
              </a:rPr>
              <a:t>В</a:t>
            </a:r>
            <a:r>
              <a:rPr lang="uk-UA" sz="1600" dirty="0" smtClean="0"/>
              <a:t>иживання</a:t>
            </a:r>
            <a:endParaRPr lang="uk-UA" sz="1600" dirty="0"/>
          </a:p>
        </p:txBody>
      </p:sp>
      <p:sp>
        <p:nvSpPr>
          <p:cNvPr id="8" name="TextBox 7"/>
          <p:cNvSpPr txBox="1"/>
          <p:nvPr/>
        </p:nvSpPr>
        <p:spPr>
          <a:xfrm>
            <a:off x="2195736" y="4731903"/>
            <a:ext cx="2016224" cy="369332"/>
          </a:xfrm>
          <a:prstGeom prst="rect">
            <a:avLst/>
          </a:prstGeom>
          <a:solidFill>
            <a:schemeClr val="bg1"/>
          </a:solidFill>
        </p:spPr>
        <p:txBody>
          <a:bodyPr wrap="square" rtlCol="0">
            <a:spAutoFit/>
          </a:bodyPr>
          <a:lstStyle/>
          <a:p>
            <a:r>
              <a:rPr lang="uk-UA" dirty="0" smtClean="0">
                <a:solidFill>
                  <a:srgbClr val="00B050"/>
                </a:solidFill>
              </a:rPr>
              <a:t>Л</a:t>
            </a:r>
            <a:r>
              <a:rPr lang="uk-UA" dirty="0" smtClean="0"/>
              <a:t>ідерство</a:t>
            </a:r>
            <a:endParaRPr lang="uk-UA" dirty="0"/>
          </a:p>
        </p:txBody>
      </p:sp>
      <p:sp>
        <p:nvSpPr>
          <p:cNvPr id="9" name="TextBox 8"/>
          <p:cNvSpPr txBox="1"/>
          <p:nvPr/>
        </p:nvSpPr>
        <p:spPr>
          <a:xfrm>
            <a:off x="5106363" y="4710737"/>
            <a:ext cx="3454529" cy="923330"/>
          </a:xfrm>
          <a:prstGeom prst="rect">
            <a:avLst/>
          </a:prstGeom>
          <a:solidFill>
            <a:schemeClr val="bg1"/>
          </a:solidFill>
        </p:spPr>
        <p:txBody>
          <a:bodyPr wrap="square" rtlCol="0">
            <a:spAutoFit/>
          </a:bodyPr>
          <a:lstStyle/>
          <a:p>
            <a:r>
              <a:rPr lang="uk-UA" dirty="0" smtClean="0">
                <a:solidFill>
                  <a:srgbClr val="00B050"/>
                </a:solidFill>
              </a:rPr>
              <a:t>П</a:t>
            </a:r>
            <a:r>
              <a:rPr lang="uk-UA" dirty="0" smtClean="0"/>
              <a:t>ідкріплення законодавства щодо безпеки дорожнього руху </a:t>
            </a:r>
            <a:endParaRPr lang="uk-U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791815"/>
          </a:xfrm>
        </p:spPr>
        <p:txBody>
          <a:bodyPr/>
          <a:lstStyle/>
          <a:p>
            <a:pPr algn="ctr"/>
            <a:r>
              <a:rPr lang="uk-UA" sz="3600" b="1" dirty="0" smtClean="0"/>
              <a:t>Висновок</a:t>
            </a:r>
            <a:r>
              <a:rPr lang="it-IT" sz="3600" dirty="0" smtClean="0"/>
              <a:t/>
            </a:r>
            <a:br>
              <a:rPr lang="it-IT" sz="3600" dirty="0" smtClean="0"/>
            </a:br>
            <a:endParaRPr lang="en-GB" sz="3600" dirty="0"/>
          </a:p>
        </p:txBody>
      </p:sp>
      <p:sp>
        <p:nvSpPr>
          <p:cNvPr id="3" name="Content Placeholder 2"/>
          <p:cNvSpPr>
            <a:spLocks noGrp="1"/>
          </p:cNvSpPr>
          <p:nvPr>
            <p:ph idx="1"/>
          </p:nvPr>
        </p:nvSpPr>
        <p:spPr>
          <a:xfrm>
            <a:off x="107504" y="908720"/>
            <a:ext cx="8928992" cy="5289352"/>
          </a:xfrm>
        </p:spPr>
        <p:txBody>
          <a:bodyPr/>
          <a:lstStyle/>
          <a:p>
            <a:pPr marL="0" indent="0">
              <a:buNone/>
            </a:pPr>
            <a:endParaRPr lang="en-US" sz="2400" b="1" dirty="0" smtClean="0">
              <a:solidFill>
                <a:srgbClr val="993300"/>
              </a:solidFill>
            </a:endParaRPr>
          </a:p>
          <a:p>
            <a:pPr marL="0" indent="0" algn="ctr">
              <a:buNone/>
            </a:pPr>
            <a:r>
              <a:rPr lang="uk-UA" sz="6000" b="1" dirty="0" smtClean="0">
                <a:solidFill>
                  <a:srgbClr val="993300"/>
                </a:solidFill>
              </a:rPr>
              <a:t>Систематичний підхід через </a:t>
            </a:r>
            <a:r>
              <a:rPr lang="uk-UA" sz="6000" b="1" dirty="0" err="1" smtClean="0">
                <a:solidFill>
                  <a:srgbClr val="993300"/>
                </a:solidFill>
              </a:rPr>
              <a:t>міжсекторальне</a:t>
            </a:r>
            <a:r>
              <a:rPr lang="uk-UA" sz="6000" b="1" dirty="0" smtClean="0">
                <a:solidFill>
                  <a:srgbClr val="993300"/>
                </a:solidFill>
              </a:rPr>
              <a:t> партнерство</a:t>
            </a:r>
            <a:endParaRPr lang="en-US" sz="6000" b="1" dirty="0" smtClean="0">
              <a:solidFill>
                <a:srgbClr val="993300"/>
              </a:solidFill>
            </a:endParaRPr>
          </a:p>
          <a:p>
            <a:pPr marL="0" indent="0" algn="ctr">
              <a:buNone/>
            </a:pPr>
            <a:endParaRPr lang="en-US" sz="6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1981</TotalTime>
  <Words>1043</Words>
  <Application>Microsoft Office PowerPoint</Application>
  <PresentationFormat>On-screen Show (4:3)</PresentationFormat>
  <Paragraphs>81</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Безпека дорожнього руху в Європі</vt:lpstr>
      <vt:lpstr>Глобальні зобов’язання щодо безпеки дорожнього руху</vt:lpstr>
      <vt:lpstr>Топ-10 причин смертності серед населення віком від 15 до 29 років (2012 р.)</vt:lpstr>
      <vt:lpstr>Тягар захворювань внаслідок травмування та інвалідизації </vt:lpstr>
      <vt:lpstr>Фактори ризику</vt:lpstr>
      <vt:lpstr>Найбільша помилка, яку можуть зробити батьки: тримати дитину на колінах, а не у дитячому сидінні  </vt:lpstr>
      <vt:lpstr>Користування мобільним телефоном під час руху</vt:lpstr>
      <vt:lpstr>Що необхідно зробити?</vt:lpstr>
      <vt:lpstr>Висновок </vt:lpstr>
    </vt:vector>
  </TitlesOfParts>
  <Company>World Health 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dbr</dc:creator>
  <cp:lastModifiedBy>Anna Borshchevska</cp:lastModifiedBy>
  <cp:revision>159</cp:revision>
  <dcterms:created xsi:type="dcterms:W3CDTF">2010-09-01T13:00:06Z</dcterms:created>
  <dcterms:modified xsi:type="dcterms:W3CDTF">2016-11-16T16:25:28Z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568503596</vt:i4>
  </property>
  <property fmtid="{D5CDD505-2E9C-101B-9397-08002B2CF9AE}" pid="3" name="_NewReviewCycle">
    <vt:lpwstr/>
  </property>
  <property fmtid="{D5CDD505-2E9C-101B-9397-08002B2CF9AE}" pid="4" name="_EmailSubject">
    <vt:lpwstr>PPT Presentation on Global report in ENG</vt:lpwstr>
  </property>
  <property fmtid="{D5CDD505-2E9C-101B-9397-08002B2CF9AE}" pid="5" name="_AuthorEmail">
    <vt:lpwstr>sethid@who.int</vt:lpwstr>
  </property>
  <property fmtid="{D5CDD505-2E9C-101B-9397-08002B2CF9AE}" pid="6" name="_AuthorEmailDisplayName">
    <vt:lpwstr>SETHI, Dinesh</vt:lpwstr>
  </property>
</Properties>
</file>