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  <p:sldMasterId id="2147483660" r:id="rId2"/>
  </p:sldMasterIdLst>
  <p:notesMasterIdLst>
    <p:notesMasterId r:id="rId24"/>
  </p:notesMasterIdLst>
  <p:handoutMasterIdLst>
    <p:handoutMasterId r:id="rId25"/>
  </p:handoutMasterIdLst>
  <p:sldIdLst>
    <p:sldId id="279" r:id="rId3"/>
    <p:sldId id="353" r:id="rId4"/>
    <p:sldId id="356" r:id="rId5"/>
    <p:sldId id="357" r:id="rId6"/>
    <p:sldId id="358" r:id="rId7"/>
    <p:sldId id="359" r:id="rId8"/>
    <p:sldId id="360" r:id="rId9"/>
    <p:sldId id="351" r:id="rId10"/>
    <p:sldId id="339" r:id="rId11"/>
    <p:sldId id="362" r:id="rId12"/>
    <p:sldId id="364" r:id="rId13"/>
    <p:sldId id="354" r:id="rId14"/>
    <p:sldId id="355" r:id="rId15"/>
    <p:sldId id="340" r:id="rId16"/>
    <p:sldId id="347" r:id="rId17"/>
    <p:sldId id="348" r:id="rId18"/>
    <p:sldId id="350" r:id="rId19"/>
    <p:sldId id="363" r:id="rId20"/>
    <p:sldId id="335" r:id="rId21"/>
    <p:sldId id="361" r:id="rId22"/>
    <p:sldId id="319" r:id="rId23"/>
  </p:sldIdLst>
  <p:sldSz cx="12192000" cy="6858000"/>
  <p:notesSz cx="6797675" cy="9928225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3410"/>
    <a:srgbClr val="9B81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AEFF7"/>
          </a:solidFill>
        </a:fill>
      </a:tcStyle>
    </a:wholeTbl>
    <a:band1H>
      <a:tcStyle>
        <a:tcBdr/>
        <a:fill>
          <a:solidFill>
            <a:srgbClr val="D2DEE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2DEEF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5B9BD5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5B9BD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87125" autoAdjust="0"/>
  </p:normalViewPr>
  <p:slideViewPr>
    <p:cSldViewPr snapToGrid="0" showGuides="1">
      <p:cViewPr varScale="1">
        <p:scale>
          <a:sx n="66" d="100"/>
          <a:sy n="66" d="100"/>
        </p:scale>
        <p:origin x="774" y="66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8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641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r>
              <a:rPr lang="en-US" smtClean="0"/>
              <a:t>Seminar 03.11.2016, iMAAP presentation in the National Police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6" y="1"/>
            <a:ext cx="2945659" cy="49641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6B545E05-D5C2-4DAE-8E50-164884F820F1}" type="datetime3">
              <a:rPr lang="en-US" smtClean="0"/>
              <a:t>17 November 2016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30092"/>
            <a:ext cx="2945659" cy="49641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6" y="9430092"/>
            <a:ext cx="2945659" cy="49641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F9C5080F-59CE-4F54-A666-E7BC38AA7D8E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6804902"/>
      </p:ext>
    </p:extLst>
  </p:cSld>
  <p:clrMap bg1="lt1" tx1="dk1" bg2="lt2" tx2="dk2" accent1="accent1" accent2="accent2" accent3="accent3" accent4="accent4" accent5="accent5" accent6="accent6" hlink="hlink" folHlink="folHlink"/>
  <p:hf sldNum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641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r>
              <a:rPr lang="en-US" smtClean="0"/>
              <a:t>Seminar 03.11.2016, iMAAP presentation in the National Police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641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316C874E-3027-42F5-90F0-7C93E7B5A7D2}" type="datetime3">
              <a:rPr lang="en-US" smtClean="0"/>
              <a:t>17 November 2016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30092"/>
            <a:ext cx="2945659" cy="49641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30092"/>
            <a:ext cx="2945659" cy="49641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1716FBE5-21DC-4F93-98E9-5AC89850D5A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12871503"/>
      </p:ext>
    </p:extLst>
  </p:cSld>
  <p:clrMap bg1="lt1" tx1="dk1" bg2="lt2" tx2="dk2" accent1="accent1" accent2="accent2" accent3="accent3" accent4="accent4" accent5="accent5" accent6="accent6" hlink="hlink" folHlink="folHlink"/>
  <p:hf sldNum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Seminar 03.11.2016, iMAAP presentation in the National Police</a:t>
            </a: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845BA36D-3CD6-48AB-9012-CD18791128AA}" type="datetime3">
              <a:rPr lang="en-US" smtClean="0"/>
              <a:t>17 November 2016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62636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Road crash occurrence has a large random element</a:t>
            </a:r>
          </a:p>
          <a:p>
            <a:r>
              <a:rPr lang="en-GB" dirty="0" smtClean="0"/>
              <a:t>Poisson distributed (rare random independent events) </a:t>
            </a:r>
          </a:p>
          <a:p>
            <a:endParaRPr lang="en-GB" dirty="0" smtClean="0"/>
          </a:p>
          <a:p>
            <a:r>
              <a:rPr lang="en-GB" dirty="0" smtClean="0"/>
              <a:t>Simple approaches are not valid e.g. to:</a:t>
            </a:r>
          </a:p>
          <a:p>
            <a:r>
              <a:rPr lang="en-GB" dirty="0" smtClean="0"/>
              <a:t>Identify blackspots/ road stretches</a:t>
            </a:r>
          </a:p>
          <a:p>
            <a:r>
              <a:rPr lang="en-GB" dirty="0" smtClean="0"/>
              <a:t>Perform evaluation of safety improvements and programmes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695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Добрый день уважаемые участники Круглого стола!</a:t>
            </a:r>
          </a:p>
          <a:p>
            <a:endParaRPr lang="ru-RU" baseline="0" dirty="0" smtClean="0"/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данным Всемирной Организации Дорог, человек – как участник дорожного движения, виновен в 93% случаев ДТП, а дорога и автомобиль – в 7 %.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(Объяснить PIARC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Ukraine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Совокупность этих трех элементов, «человек», «автомобиль», «дорога», находятся в отношениях и связях друг с другом, образуя определенную целостность.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точки зрения БДД для системного изучения интерес представляют, как сами факторы риска ДТП, так и их сочетания: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человек — автомобиль;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автомобиль — дорога;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дорога — человек.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Round Table - Road Safety Week 2016, Kiev, Ukraine, 15.11.2016</a:t>
            </a: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Roada Infrastructure Safety Management. Integration in Ukrainian Legal System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43966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Итак, из 93% ДТП, в 57 % случаев главная причина это ошибка человека; в 26 % случаев причиной ДТП является проблема взаимодействия чело­века и дороги; в 6 % случаев причиной ДТП является проблема взаимодействия человека и автомобиля; в 4 % случаев причиной ДТП является проблема сложного взаимодействия человека, автомобиля и дороги.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Round Table - Road Safety Week 2016, Kiev, Ukraine, 15.11.2016</a:t>
            </a: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Roada Infrastructure Safety Management. Integration in Ukrainian Legal System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36805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34 % случаев причиной ДТП является проблема взаимодействия дороги, чело­века и Автомобиля, 26 % из которых является проблема взаимодействия дороги и человека,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4 % случаев причиной ДТП является проблема сложного взаимодействия человека, автомобиля и дороги и 1%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случаев – взаимодействие дороги и автомобиля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Round Table - Road Safety Week 2016, Kiev, Ukraine, 15.11.2016</a:t>
            </a: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Roada Infrastructure Safety Management. Integration in Ukrainian Legal System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23431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2% ДТП имеют место из-за технического состояния автомобиля, а взаимодействие чело­века и автомобиля является причиной 6% ДТП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Round Table - Road Safety Week 2016, Kiev, Ukraine, 15.11.2016</a:t>
            </a: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Roada Infrastructure Safety Management. Integration in Ukrainian Legal System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80258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Итак, в совокупности,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важно иметь качественные данные и проанализировать влияние на БДД 34% ДТП из-за состояния дороги и 13% из-за технического состояния автомобилей и эти выводы являются общими и в ситуации Украины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Round Table - Road Safety Week 2016, Kiev, Ukraine, 15.11.2016</a:t>
            </a: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Roada Infrastructure Safety Management. Integration in Ukrainian Legal System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20501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dirty="0" smtClean="0"/>
              <a:t>Rest Position </a:t>
            </a:r>
            <a:r>
              <a:rPr lang="ru-RU" dirty="0" smtClean="0"/>
              <a:t>- </a:t>
            </a:r>
            <a:r>
              <a:rPr lang="en-GB" dirty="0" smtClean="0"/>
              <a:t>As the police officer</a:t>
            </a:r>
            <a:r>
              <a:rPr lang="en-GB" baseline="0" dirty="0" smtClean="0"/>
              <a:t> finds the scene</a:t>
            </a:r>
            <a:endParaRPr lang="ru-RU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 smtClean="0"/>
              <a:t>Drivers</a:t>
            </a:r>
            <a:r>
              <a:rPr lang="en-GB" baseline="0" dirty="0" smtClean="0"/>
              <a:t> tell you what happened?</a:t>
            </a:r>
            <a:endParaRPr lang="en-GB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 smtClean="0"/>
              <a:t>The police officer needs to assess this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 smtClean="0"/>
              <a:t>The tyre marks left by the cars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 smtClean="0"/>
              <a:t>Assess the movement of the white car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 smtClean="0"/>
              <a:t>Position the red car at impact with the white car on the marks </a:t>
            </a:r>
          </a:p>
          <a:p>
            <a:pPr marL="228600" indent="-228600">
              <a:buAutoNum type="arabicPeriod"/>
            </a:pPr>
            <a:endParaRPr lang="en-GB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Seminar 03.11.2016, iMAAP presentation in the National Police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16C874E-3027-42F5-90F0-7C93E7B5A7D2}" type="datetime3">
              <a:rPr lang="en-US" smtClean="0"/>
              <a:t>17 November 2016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78587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Round Table - Road Safety Week 2016, Kiev, Ukraine, 15.11.2016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35375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7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9750176" y="6321158"/>
            <a:ext cx="1494714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71D9D5E1-DFAF-4B62-9BBA-5F4757B719A7}" type="datetime1">
              <a:rPr lang="uk-UA" smtClean="0"/>
              <a:pPr lvl="0"/>
              <a:t>17.11.2016</a:t>
            </a:fld>
            <a:endParaRPr lang="fr-FR" dirty="0"/>
          </a:p>
        </p:txBody>
      </p:sp>
      <p:sp>
        <p:nvSpPr>
          <p:cNvPr id="8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493986" y="6321158"/>
            <a:ext cx="9080938" cy="365129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Modernization and Safety Improvements of the Road Network in Ukraine Technical Assistance</a:t>
            </a:r>
            <a:endParaRPr lang="en-US" dirty="0"/>
          </a:p>
        </p:txBody>
      </p:sp>
      <p:sp>
        <p:nvSpPr>
          <p:cNvPr id="9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11171755" y="6321159"/>
            <a:ext cx="608249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7770693E-37AB-4656-AC4E-FDDDAF8004F6}" type="slidenum">
              <a:rPr/>
              <a:pPr lvl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4826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9750176" y="6321158"/>
            <a:ext cx="1494714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F7B899BB-B4A9-471E-B4AA-A310014B85BB}" type="datetime1">
              <a:rPr lang="uk-UA" smtClean="0"/>
              <a:pPr lvl="0"/>
              <a:t>17.11.2016</a:t>
            </a:fld>
            <a:endParaRPr lang="fr-FR" dirty="0"/>
          </a:p>
        </p:txBody>
      </p:sp>
      <p:sp>
        <p:nvSpPr>
          <p:cNvPr id="8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493986" y="6321158"/>
            <a:ext cx="9080938" cy="365129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Modernization and Safety Improvements of the Road Network in Ukraine Technical Assistance</a:t>
            </a:r>
            <a:endParaRPr lang="en-US" dirty="0"/>
          </a:p>
        </p:txBody>
      </p:sp>
      <p:sp>
        <p:nvSpPr>
          <p:cNvPr id="9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11171755" y="6321159"/>
            <a:ext cx="608249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7770693E-37AB-4656-AC4E-FDDDAF8004F6}" type="slidenum">
              <a:rPr/>
              <a:pPr lvl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5600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9750176" y="6321158"/>
            <a:ext cx="1494714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2A7D2CEB-D41A-4F84-A01C-4AFFCFF0E47C}" type="datetime1">
              <a:rPr lang="uk-UA" smtClean="0"/>
              <a:pPr lvl="0"/>
              <a:t>17.11.2016</a:t>
            </a:fld>
            <a:endParaRPr lang="fr-FR" dirty="0"/>
          </a:p>
        </p:txBody>
      </p:sp>
      <p:sp>
        <p:nvSpPr>
          <p:cNvPr id="8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493986" y="6321158"/>
            <a:ext cx="9080938" cy="365129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Modernization and Safety Improvements of the Road Network in Ukraine Technical Assistance</a:t>
            </a:r>
            <a:endParaRPr lang="en-US" dirty="0"/>
          </a:p>
        </p:txBody>
      </p:sp>
      <p:sp>
        <p:nvSpPr>
          <p:cNvPr id="9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11171755" y="6321159"/>
            <a:ext cx="608249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7770693E-37AB-4656-AC4E-FDDDAF8004F6}" type="slidenum">
              <a:rPr/>
              <a:pPr lvl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725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9E7E93-15B7-47A9-BB2C-2BC45F256C30}" type="datetime1">
              <a:rPr lang="uk-UA" smtClean="0"/>
              <a:pPr/>
              <a:t>17.11.2016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Modernization and Safety Improvements of the Road Network in Ukraine Technical Assistance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47D10A-F83D-47F3-8C41-E4C392A352E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2590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D2793-3E1C-4F76-B7A8-6CE5D1F47FF9}" type="datetime1">
              <a:rPr lang="uk-UA" smtClean="0"/>
              <a:pPr/>
              <a:t>17.11.2016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Modernization and Safety Improvements of the Road Network in Ukraine Technical Assistance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47D10A-F83D-47F3-8C41-E4C392A352E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0323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4ABA20-D74C-4563-9056-86FB3C6D7D7D}" type="datetime1">
              <a:rPr lang="uk-UA" smtClean="0"/>
              <a:pPr/>
              <a:t>17.11.2016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Modernization and Safety Improvements of the Road Network in Ukraine Technical Assistance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47D10A-F83D-47F3-8C41-E4C392A352E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7857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6625AD-D272-49C2-A330-07CCAE7D20FB}" type="datetime1">
              <a:rPr lang="uk-UA" smtClean="0"/>
              <a:pPr/>
              <a:t>17.11.2016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Modernization and Safety Improvements of the Road Network in Ukraine Technical Assistance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47D10A-F83D-47F3-8C41-E4C392A352E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9463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84CF88-1926-47A3-A4E8-7EF71A81D0E5}" type="datetime1">
              <a:rPr lang="uk-UA" smtClean="0"/>
              <a:pPr/>
              <a:t>17.11.2016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Modernization and Safety Improvements of the Road Network in Ukraine Technical Assistance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47D10A-F83D-47F3-8C41-E4C392A352E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5325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95E4A4-1785-4089-AEB0-D81F460C823F}" type="datetime1">
              <a:rPr lang="uk-UA" smtClean="0"/>
              <a:pPr/>
              <a:t>17.11.2016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Modernization and Safety Improvements of the Road Network in Ukraine Technical Assistance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47D10A-F83D-47F3-8C41-E4C392A352E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9742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31332C-2A09-4EE2-91DB-066CD6249BC6}" type="datetime1">
              <a:rPr lang="uk-UA" smtClean="0"/>
              <a:pPr/>
              <a:t>17.11.2016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Modernization and Safety Improvements of the Road Network in Ukraine Technical Assistance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47D10A-F83D-47F3-8C41-E4C392A352E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84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56E5D9-ACE8-4FE3-9BAF-7FA6AF0F9B2D}" type="datetime1">
              <a:rPr lang="uk-UA" smtClean="0"/>
              <a:pPr/>
              <a:t>17.11.2016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Modernization and Safety Improvements of the Road Network in Ukraine Technical Assistance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47D10A-F83D-47F3-8C41-E4C392A352E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4949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hasCustomPrompt="1"/>
          </p:nvPr>
        </p:nvSpPr>
        <p:spPr>
          <a:xfrm>
            <a:off x="747073" y="740503"/>
            <a:ext cx="10515600" cy="977547"/>
          </a:xfrm>
        </p:spPr>
        <p:txBody>
          <a:bodyPr/>
          <a:lstStyle>
            <a:lvl1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/>
            </a:r>
            <a:br>
              <a:rPr lang="fr-FR" dirty="0"/>
            </a:br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 hasCustomPrompt="1"/>
          </p:nvPr>
        </p:nvSpPr>
        <p:spPr>
          <a:xfrm>
            <a:off x="623050" y="2085278"/>
            <a:ext cx="10515600" cy="3984108"/>
          </a:xfrm>
        </p:spPr>
        <p:txBody>
          <a:bodyPr/>
          <a:lstStyle>
            <a:lvl1pPr marL="228600" indent="-228600">
              <a:buClr>
                <a:srgbClr val="92D050"/>
              </a:buClr>
              <a:buSzPct val="113000"/>
              <a:buFont typeface="Wingdings" panose="05000000000000000000" pitchFamily="2" charset="2"/>
              <a:buChar char="§"/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1pPr>
            <a:lvl2pPr marL="800100" indent="-342900">
              <a:buFont typeface="Wingdings" panose="05000000000000000000" pitchFamily="2" charset="2"/>
              <a:buChar char="Ø"/>
              <a:defRPr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2pPr>
            <a:lvl3pPr marL="914400" indent="0">
              <a:buNone/>
              <a:defRPr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3pPr>
            <a:lvl4pPr>
              <a:defRPr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4pPr>
            <a:lvl5pPr>
              <a:defRPr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- 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9750176" y="6321158"/>
            <a:ext cx="1494714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32183A8-D2AE-443A-91BD-CCF607ED0696}" type="datetime1">
              <a:rPr lang="uk-UA" smtClean="0"/>
              <a:pPr/>
              <a:t>17.11.2016</a:t>
            </a:fld>
            <a:endParaRPr lang="fr-FR" dirty="0"/>
          </a:p>
        </p:txBody>
      </p:sp>
      <p:sp>
        <p:nvSpPr>
          <p:cNvPr id="11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493986" y="6321158"/>
            <a:ext cx="9080938" cy="365129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Modernization and Safety Improvements of the Road Network in Ukraine Technical Assistance</a:t>
            </a:r>
            <a:endParaRPr lang="en-US" dirty="0"/>
          </a:p>
        </p:txBody>
      </p:sp>
      <p:sp>
        <p:nvSpPr>
          <p:cNvPr id="12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11171755" y="6321159"/>
            <a:ext cx="608249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8BF48C7-BB77-4D3A-93FC-16B46CF9466B}" type="slidenum">
              <a:rPr lang="uk-UA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928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E74A-9821-4597-BC6D-7F5F7F261344}" type="datetime1">
              <a:rPr lang="uk-UA" smtClean="0"/>
              <a:pPr/>
              <a:t>17.11.2016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Modernization and Safety Improvements of the Road Network in Ukraine Technical Assistance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47D10A-F83D-47F3-8C41-E4C392A352E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90007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71CE78-6775-4514-8980-6110948BA8DB}" type="datetime1">
              <a:rPr lang="uk-UA" smtClean="0"/>
              <a:pPr/>
              <a:t>17.11.2016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Modernization and Safety Improvements of the Road Network in Ukraine Technical Assistance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47D10A-F83D-47F3-8C41-E4C392A352E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30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C71334-EBCF-4563-BFA4-BAEBEF07DD2B}" type="datetime1">
              <a:rPr lang="uk-UA" smtClean="0"/>
              <a:pPr/>
              <a:t>17.11.2016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Modernization and Safety Improvements of the Road Network in Ukraine Technical Assistance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47D10A-F83D-47F3-8C41-E4C392A352E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1750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9750176" y="6321158"/>
            <a:ext cx="1494714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403863FC-33DD-4BAA-914D-785ECBEDB12F}" type="datetime1">
              <a:rPr lang="uk-UA" smtClean="0"/>
              <a:pPr lvl="0"/>
              <a:t>17.11.2016</a:t>
            </a:fld>
            <a:endParaRPr lang="fr-FR" dirty="0"/>
          </a:p>
        </p:txBody>
      </p:sp>
      <p:sp>
        <p:nvSpPr>
          <p:cNvPr id="11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493986" y="6321158"/>
            <a:ext cx="9080938" cy="365129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Modernization and Safety Improvements of the Road Network in Ukraine Technical Assistance</a:t>
            </a:r>
            <a:endParaRPr lang="en-US" dirty="0"/>
          </a:p>
        </p:txBody>
      </p:sp>
      <p:sp>
        <p:nvSpPr>
          <p:cNvPr id="12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11171755" y="6321159"/>
            <a:ext cx="608249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7770693E-37AB-4656-AC4E-FDDDAF8004F6}" type="slidenum">
              <a:rPr/>
              <a:pPr lvl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9878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e la date 3"/>
          <p:cNvSpPr txBox="1">
            <a:spLocks noGrp="1"/>
          </p:cNvSpPr>
          <p:nvPr>
            <p:ph type="dt" sz="half" idx="10"/>
          </p:nvPr>
        </p:nvSpPr>
        <p:spPr>
          <a:xfrm>
            <a:off x="9750176" y="6321158"/>
            <a:ext cx="1494714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CF1E6CD7-ACAC-4104-A560-EA66DEF03B80}" type="datetime1">
              <a:rPr lang="uk-UA" smtClean="0"/>
              <a:pPr lvl="0"/>
              <a:t>17.11.2016</a:t>
            </a:fld>
            <a:endParaRPr lang="fr-FR" dirty="0"/>
          </a:p>
        </p:txBody>
      </p:sp>
      <p:sp>
        <p:nvSpPr>
          <p:cNvPr id="12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493986" y="6321158"/>
            <a:ext cx="9080938" cy="365129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Modernization and Safety Improvements of the Road Network in Ukraine Technical Assistance</a:t>
            </a:r>
            <a:endParaRPr lang="en-US" dirty="0"/>
          </a:p>
        </p:txBody>
      </p:sp>
      <p:sp>
        <p:nvSpPr>
          <p:cNvPr id="13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11171755" y="6321159"/>
            <a:ext cx="608249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7770693E-37AB-4656-AC4E-FDDDAF8004F6}" type="slidenum">
              <a:rPr/>
              <a:pPr lvl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6116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e la date 3"/>
          <p:cNvSpPr txBox="1">
            <a:spLocks noGrp="1"/>
          </p:cNvSpPr>
          <p:nvPr>
            <p:ph type="dt" sz="half" idx="10"/>
          </p:nvPr>
        </p:nvSpPr>
        <p:spPr>
          <a:xfrm>
            <a:off x="9750176" y="6321158"/>
            <a:ext cx="1494714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1E8F2980-B8B6-4631-B7B1-E9A3F36DD76C}" type="datetime1">
              <a:rPr lang="uk-UA" smtClean="0"/>
              <a:pPr lvl="0"/>
              <a:t>17.11.2016</a:t>
            </a:fld>
            <a:endParaRPr lang="fr-FR" dirty="0"/>
          </a:p>
        </p:txBody>
      </p:sp>
      <p:sp>
        <p:nvSpPr>
          <p:cNvPr id="11" name="Espace réservé du pied de page 4"/>
          <p:cNvSpPr txBox="1">
            <a:spLocks noGrp="1"/>
          </p:cNvSpPr>
          <p:nvPr>
            <p:ph type="ftr" sz="quarter" idx="11"/>
          </p:nvPr>
        </p:nvSpPr>
        <p:spPr>
          <a:xfrm>
            <a:off x="493986" y="6321158"/>
            <a:ext cx="9080938" cy="365129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Modernization and Safety Improvements of the Road Network in Ukraine Technical Assistance</a:t>
            </a:r>
            <a:endParaRPr lang="en-US" dirty="0"/>
          </a:p>
        </p:txBody>
      </p:sp>
      <p:sp>
        <p:nvSpPr>
          <p:cNvPr id="12" name="Espace réservé du numéro de diapositive 5"/>
          <p:cNvSpPr txBox="1">
            <a:spLocks noGrp="1"/>
          </p:cNvSpPr>
          <p:nvPr>
            <p:ph type="sldNum" sz="quarter" idx="12"/>
          </p:nvPr>
        </p:nvSpPr>
        <p:spPr>
          <a:xfrm>
            <a:off x="11171755" y="6321159"/>
            <a:ext cx="608249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7770693E-37AB-4656-AC4E-FDDDAF8004F6}" type="slidenum">
              <a:rPr/>
              <a:pPr lvl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8916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6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9750176" y="6321158"/>
            <a:ext cx="1494714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F06A8174-D4E2-4BD8-A76F-CE7F8D4E0204}" type="datetime1">
              <a:rPr lang="uk-UA" smtClean="0"/>
              <a:pPr lvl="0"/>
              <a:t>17.11.2016</a:t>
            </a:fld>
            <a:endParaRPr lang="fr-FR" dirty="0"/>
          </a:p>
        </p:txBody>
      </p:sp>
      <p:sp>
        <p:nvSpPr>
          <p:cNvPr id="7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493986" y="6321158"/>
            <a:ext cx="9080938" cy="365129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Modernization and Safety Improvements of the Road Network in Ukraine Technical Assistance</a:t>
            </a:r>
            <a:endParaRPr lang="en-US" dirty="0"/>
          </a:p>
        </p:txBody>
      </p:sp>
      <p:sp>
        <p:nvSpPr>
          <p:cNvPr id="8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11171755" y="6321159"/>
            <a:ext cx="608249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7770693E-37AB-4656-AC4E-FDDDAF8004F6}" type="slidenum">
              <a:rPr/>
              <a:pPr lvl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1902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9750176" y="6321158"/>
            <a:ext cx="1494714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0A702874-9868-4C4B-B9A0-1230100C5BD6}" type="datetime1">
              <a:rPr lang="uk-UA" smtClean="0"/>
              <a:pPr lvl="0"/>
              <a:t>17.11.2016</a:t>
            </a:fld>
            <a:endParaRPr lang="fr-FR" dirty="0"/>
          </a:p>
        </p:txBody>
      </p:sp>
      <p:sp>
        <p:nvSpPr>
          <p:cNvPr id="6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493986" y="6321158"/>
            <a:ext cx="9080938" cy="365129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Modernization and Safety Improvements of the Road Network in Ukraine Technical Assistance</a:t>
            </a:r>
            <a:endParaRPr lang="en-US" dirty="0"/>
          </a:p>
        </p:txBody>
      </p:sp>
      <p:sp>
        <p:nvSpPr>
          <p:cNvPr id="7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11171755" y="6321159"/>
            <a:ext cx="608249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7770693E-37AB-4656-AC4E-FDDDAF8004F6}" type="slidenum">
              <a:rPr/>
              <a:pPr lvl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7978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8EC77E27-46F7-4B2E-820B-F625DC88FC8B}" type="datetime1">
              <a:rPr lang="uk-UA" smtClean="0"/>
              <a:pPr lvl="0"/>
              <a:t>17.11.2016</a:t>
            </a:fld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7224070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Modernization and Safety Improvements of the Road Network in Ukraine Technical Assistance</a:t>
            </a:r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CBDECA42-D1D5-49F7-B05C-4D5060460F24}" type="slidenum">
              <a:rPr/>
              <a:pPr lvl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7707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e la date 3"/>
          <p:cNvSpPr txBox="1">
            <a:spLocks noGrp="1"/>
          </p:cNvSpPr>
          <p:nvPr>
            <p:ph type="dt" sz="half" idx="10"/>
          </p:nvPr>
        </p:nvSpPr>
        <p:spPr>
          <a:xfrm>
            <a:off x="9750176" y="6321158"/>
            <a:ext cx="1494714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7FD804BA-951C-48DF-96E4-F1875F4110EE}" type="datetime1">
              <a:rPr lang="uk-UA" smtClean="0"/>
              <a:pPr lvl="0"/>
              <a:t>17.11.2016</a:t>
            </a:fld>
            <a:endParaRPr lang="fr-FR" dirty="0"/>
          </a:p>
        </p:txBody>
      </p:sp>
      <p:sp>
        <p:nvSpPr>
          <p:cNvPr id="9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493986" y="6321158"/>
            <a:ext cx="9080938" cy="365129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Modernization and Safety Improvements of the Road Network in Ukraine Technical Assistance</a:t>
            </a:r>
            <a:endParaRPr lang="en-US" dirty="0"/>
          </a:p>
        </p:txBody>
      </p:sp>
      <p:sp>
        <p:nvSpPr>
          <p:cNvPr id="10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11171755" y="6321159"/>
            <a:ext cx="608249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7770693E-37AB-4656-AC4E-FDDDAF8004F6}" type="slidenum">
              <a:rPr/>
              <a:pPr lvl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1424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 noGrp="1"/>
          </p:cNvSpPr>
          <p:nvPr>
            <p:ph type="title"/>
          </p:nvPr>
        </p:nvSpPr>
        <p:spPr>
          <a:xfrm>
            <a:off x="747073" y="740504"/>
            <a:ext cx="10515600" cy="60184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endParaRPr lang="fr-FR" dirty="0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742986" y="1342345"/>
            <a:ext cx="10739265" cy="12329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26" name="Image 25" descr="D:\CacheFolder\o.oudin\Temporary Internet Files\Content.Word\téléchargement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040" y="94382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 24" descr="D:\CacheFolder\o.oudin\Temporary Internet Files\Content.Word\B4_9_1_Egis_logo_colr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370" y="271388"/>
            <a:ext cx="1501775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age 44" descr="D:\CacheFolder\o.oudin\Temporary Internet Files\Content.Word\téléchargement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193" y="271389"/>
            <a:ext cx="1363662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9750176" y="6321158"/>
            <a:ext cx="1494714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94D5E064-1EF9-4A4F-B58E-E62BDE939C3F}" type="datetime1">
              <a:rPr lang="uk-UA" smtClean="0"/>
              <a:pPr lvl="0"/>
              <a:t>17.11.2016</a:t>
            </a:fld>
            <a:endParaRPr lang="fr-FR" dirty="0"/>
          </a:p>
        </p:txBody>
      </p:sp>
      <p:sp>
        <p:nvSpPr>
          <p:cNvPr id="12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493986" y="6321158"/>
            <a:ext cx="9080938" cy="365129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Modernization and Safety Improvements of the Road Network in Ukraine Technical Assistance</a:t>
            </a:r>
            <a:endParaRPr lang="en-US" dirty="0"/>
          </a:p>
        </p:txBody>
      </p:sp>
      <p:sp>
        <p:nvSpPr>
          <p:cNvPr id="13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11171755" y="6321159"/>
            <a:ext cx="608249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7770693E-37AB-4656-AC4E-FDDDAF8004F6}" type="slidenum">
              <a:rPr/>
              <a:pPr lvl="0"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fr-FR" sz="4400" b="0" i="0" u="none" strike="noStrike" kern="1200" cap="none" spc="0" baseline="0">
          <a:solidFill>
            <a:srgbClr val="000000"/>
          </a:solidFill>
          <a:uFillTx/>
          <a:latin typeface="Cambria" panose="02040503050406030204" pitchFamily="18" charset="0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fr-FR" sz="2800" b="0" i="0" u="none" strike="noStrike" kern="1200" cap="none" spc="0" baseline="0">
          <a:solidFill>
            <a:srgbClr val="000000"/>
          </a:solidFill>
          <a:uFillTx/>
          <a:latin typeface="Cambria" panose="02040503050406030204" pitchFamily="18" charset="0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mbria" panose="02040503050406030204" pitchFamily="18" charset="0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mbria" panose="02040503050406030204" pitchFamily="18" charset="0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mbria" panose="02040503050406030204" pitchFamily="18" charset="0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mbria" panose="020405030504060302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238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ilie.bricicaru@egis-ukraina.com" TargetMode="External"/><Relationship Id="rId2" Type="http://schemas.openxmlformats.org/officeDocument/2006/relationships/hyperlink" Target="mailto:ilie.bricicaru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ctrTitle"/>
          </p:nvPr>
        </p:nvSpPr>
        <p:spPr>
          <a:xfrm>
            <a:off x="495263" y="1097348"/>
            <a:ext cx="10434147" cy="1168775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Modernization and Safety Improvements of the Road Network in Ukraine Technical Assistance</a:t>
            </a:r>
            <a:r>
              <a:rPr lang="en-US" sz="4400" dirty="0">
                <a:solidFill>
                  <a:srgbClr val="002060"/>
                </a:solidFill>
              </a:rPr>
              <a:t/>
            </a:r>
            <a:br>
              <a:rPr lang="en-US" sz="4400" dirty="0">
                <a:solidFill>
                  <a:srgbClr val="002060"/>
                </a:solidFill>
              </a:rPr>
            </a:br>
            <a:endParaRPr lang="en-US" sz="44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6705" y="2081974"/>
            <a:ext cx="1511939" cy="420660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336454" y="3948346"/>
            <a:ext cx="10776816" cy="9522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6000" b="0" i="0" u="none" strike="noStrike" kern="1200" cap="none" spc="0" baseline="0">
                <a:solidFill>
                  <a:srgbClr val="000000"/>
                </a:solidFill>
                <a:uFillTx/>
                <a:latin typeface="Cambria" panose="02040503050406030204" pitchFamily="18" charset="0"/>
              </a:defRPr>
            </a:lvl1pPr>
          </a:lstStyle>
          <a:p>
            <a:r>
              <a:rPr lang="en-US" altLang="uk-UA" sz="3600" b="1" dirty="0" smtClean="0">
                <a:solidFill>
                  <a:srgbClr val="002060"/>
                </a:solidFill>
              </a:rPr>
              <a:t>IMPORTANCE OF ROAD CRASH DATABASE </a:t>
            </a:r>
          </a:p>
          <a:p>
            <a:r>
              <a:rPr lang="en-US" altLang="uk-UA" sz="3600" b="1" dirty="0" smtClean="0">
                <a:solidFill>
                  <a:srgbClr val="002060"/>
                </a:solidFill>
              </a:rPr>
              <a:t>ANALYSIS FOR CONTROL OF ROAD SAFETY</a:t>
            </a:r>
          </a:p>
          <a:p>
            <a:endParaRPr lang="en-US" altLang="uk-UA" sz="2800" b="1" dirty="0">
              <a:solidFill>
                <a:srgbClr val="002060"/>
              </a:solidFill>
            </a:endParaRPr>
          </a:p>
          <a:p>
            <a:r>
              <a:rPr lang="ru-RU" altLang="uk-UA" sz="2800" b="1" dirty="0">
                <a:solidFill>
                  <a:srgbClr val="002060"/>
                </a:solidFill>
              </a:rPr>
              <a:t>ВАЖНОСТЬ АНАЛИЗА </a:t>
            </a:r>
            <a:r>
              <a:rPr lang="ru-RU" altLang="uk-UA" sz="2800" b="1" dirty="0" smtClean="0">
                <a:solidFill>
                  <a:srgbClr val="002060"/>
                </a:solidFill>
              </a:rPr>
              <a:t> ДТП ДЛЯ </a:t>
            </a:r>
            <a:r>
              <a:rPr lang="ru-RU" altLang="uk-UA" sz="2800" b="1" dirty="0">
                <a:solidFill>
                  <a:srgbClr val="002060"/>
                </a:solidFill>
              </a:rPr>
              <a:t>КОНТРОЛЯ БЕЗОПАСНОСТИ ДОРОЖНОГО ДВИЖЕНИЯ</a:t>
            </a:r>
            <a:endParaRPr lang="en-US" altLang="uk-UA" sz="2800" b="1" dirty="0">
              <a:solidFill>
                <a:srgbClr val="002060"/>
              </a:solidFill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2746058" y="5523978"/>
            <a:ext cx="7042468" cy="4309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6000" b="0" i="0" u="none" strike="noStrike" kern="1200" cap="none" spc="0" baseline="0">
                <a:solidFill>
                  <a:srgbClr val="000000"/>
                </a:solidFill>
                <a:uFillTx/>
                <a:latin typeface="Cambria" panose="020405030504060302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uk-UA" sz="2000" b="1" dirty="0" smtClean="0">
                <a:solidFill>
                  <a:srgbClr val="002060"/>
                </a:solidFill>
              </a:rPr>
              <a:t>Road Safety Week, 17/11/2016, Kiev. Ukraine</a:t>
            </a:r>
            <a:endParaRPr lang="en-US" altLang="uk-UA" sz="2000" b="1" dirty="0">
              <a:solidFill>
                <a:srgbClr val="002060"/>
              </a:solidFill>
            </a:endParaRPr>
          </a:p>
        </p:txBody>
      </p:sp>
      <p:pic>
        <p:nvPicPr>
          <p:cNvPr id="10" name="Image 12" descr="https://upload.wikimedia.org/wikipedia/commons/thumb/f/f5/Emblem_of_the_Ministry_of_Transport_and_Communications.png/180px-Emblem_of_the_Ministry_of_Transport_and_Communication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308" y="6016190"/>
            <a:ext cx="619200" cy="6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5" descr="Укравтодор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077" y="6051113"/>
            <a:ext cx="620713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8" descr="https://upload.wikimedia.org/wikipedia/en/archive/9/92/20061101201627!Carpatho-ukraine_1939_fla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663" y="6019453"/>
            <a:ext cx="931863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1" descr="https://upload.wikimedia.org/wikipedia/commons/thumb/b/b7/Flag_of_Europe.svg/langfr-225px-Flag_of_Europe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065" y="6051113"/>
            <a:ext cx="931862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" r="83030"/>
          <a:stretch/>
        </p:blipFill>
        <p:spPr>
          <a:xfrm>
            <a:off x="4479800" y="6012044"/>
            <a:ext cx="738635" cy="62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9771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7073" y="896207"/>
            <a:ext cx="10742562" cy="51704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Этапы совершения ДТП</a:t>
            </a:r>
            <a:endParaRPr lang="fr-FR" sz="3600" b="1" dirty="0">
              <a:solidFill>
                <a:srgbClr val="00B05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32183A8-D2AE-443A-91BD-CCF607ED0696}" type="datetime1">
              <a:rPr lang="uk-UA" sz="1400" smtClean="0">
                <a:solidFill>
                  <a:schemeClr val="bg2">
                    <a:lumMod val="50000"/>
                  </a:schemeClr>
                </a:solidFill>
              </a:rPr>
              <a:pPr/>
              <a:t>17.11.2016</a:t>
            </a:fld>
            <a:endParaRPr lang="fr-FR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Modernization and Safety Improvements of the Road Network in Ukraine Technical Assistance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BF48C7-BB77-4D3A-93FC-16B46CF9466B}" type="slidenum">
              <a:rPr lang="uk-UA" sz="1400" smtClean="0">
                <a:solidFill>
                  <a:schemeClr val="bg2">
                    <a:lumMod val="50000"/>
                  </a:schemeClr>
                </a:solidFill>
              </a:rPr>
              <a:pPr/>
              <a:t>10</a:t>
            </a:fld>
            <a:endParaRPr lang="fr-FR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4041" y="1986455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10" name="Picture 3" descr="D:\Photographs\Work photos\# crash scenes\overhead collision vehicle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20" y="2024924"/>
            <a:ext cx="4001415" cy="266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4252013" y="1540126"/>
            <a:ext cx="2110351" cy="1261241"/>
            <a:chOff x="2697764" y="2317523"/>
            <a:chExt cx="2110351" cy="1261241"/>
          </a:xfrm>
        </p:grpSpPr>
        <p:sp>
          <p:nvSpPr>
            <p:cNvPr id="11" name="TextBox 10"/>
            <p:cNvSpPr txBox="1"/>
            <p:nvPr/>
          </p:nvSpPr>
          <p:spPr>
            <a:xfrm>
              <a:off x="3224844" y="2774723"/>
              <a:ext cx="9289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 smtClean="0"/>
                <a:t>IMPACT</a:t>
              </a:r>
              <a:endParaRPr lang="en-GB" b="1" dirty="0"/>
            </a:p>
          </p:txBody>
        </p:sp>
        <p:sp>
          <p:nvSpPr>
            <p:cNvPr id="13" name="Explosion 2 12"/>
            <p:cNvSpPr/>
            <p:nvPr/>
          </p:nvSpPr>
          <p:spPr bwMode="auto">
            <a:xfrm>
              <a:off x="2697764" y="2317523"/>
              <a:ext cx="2110351" cy="1261241"/>
            </a:xfrm>
            <a:prstGeom prst="irregularSeal2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93986" y="1717507"/>
            <a:ext cx="3583472" cy="1695346"/>
            <a:chOff x="468588" y="1138846"/>
            <a:chExt cx="3583472" cy="169534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588" y="1592086"/>
              <a:ext cx="1990833" cy="124210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853333" y="1466194"/>
              <a:ext cx="1299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 smtClean="0"/>
                <a:t>Pre IMPACT</a:t>
              </a:r>
              <a:endParaRPr lang="en-GB" b="1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492806" y="1138846"/>
              <a:ext cx="1559254" cy="847609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9053222" y="1503783"/>
            <a:ext cx="1393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Post IMPACT</a:t>
            </a:r>
            <a:endParaRPr lang="en-GB" b="1" dirty="0"/>
          </a:p>
        </p:txBody>
      </p:sp>
      <p:pic>
        <p:nvPicPr>
          <p:cNvPr id="16" name="Neal's Crash Zone Animation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39874" y="2906338"/>
            <a:ext cx="4406985" cy="330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132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9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7073" y="896207"/>
            <a:ext cx="10742562" cy="51704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Этапы совершения ДТП</a:t>
            </a:r>
            <a:endParaRPr lang="fr-FR" sz="3600" b="1" dirty="0">
              <a:solidFill>
                <a:srgbClr val="00B05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32183A8-D2AE-443A-91BD-CCF607ED0696}" type="datetime1">
              <a:rPr lang="uk-UA" sz="1400" smtClean="0">
                <a:solidFill>
                  <a:schemeClr val="bg2">
                    <a:lumMod val="50000"/>
                  </a:schemeClr>
                </a:solidFill>
              </a:rPr>
              <a:pPr/>
              <a:t>17.11.2016</a:t>
            </a:fld>
            <a:endParaRPr lang="fr-FR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Modernization and Safety Improvements of the Road Network in Ukraine Technical Assistance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BF48C7-BB77-4D3A-93FC-16B46CF9466B}" type="slidenum">
              <a:rPr lang="uk-UA" sz="1400" smtClean="0">
                <a:solidFill>
                  <a:schemeClr val="bg2">
                    <a:lumMod val="50000"/>
                  </a:schemeClr>
                </a:solidFill>
              </a:rPr>
              <a:pPr/>
              <a:t>11</a:t>
            </a:fld>
            <a:endParaRPr lang="fr-FR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4041" y="1986455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54177"/>
              </p:ext>
            </p:extLst>
          </p:nvPr>
        </p:nvGraphicFramePr>
        <p:xfrm>
          <a:off x="707725" y="1407889"/>
          <a:ext cx="10781910" cy="4924698"/>
        </p:xfrm>
        <a:graphic>
          <a:graphicData uri="http://schemas.openxmlformats.org/drawingml/2006/table">
            <a:tbl>
              <a:tblPr firstRow="1" firstCol="1" bandRow="1"/>
              <a:tblGrid>
                <a:gridCol w="1274002"/>
                <a:gridCol w="516036"/>
                <a:gridCol w="813517"/>
                <a:gridCol w="2947928"/>
                <a:gridCol w="2695284"/>
                <a:gridCol w="2535143"/>
              </a:tblGrid>
              <a:tr h="22642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8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800" b="1"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8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Factori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6423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800" b="1">
                          <a:effectLst/>
                          <a:latin typeface="+mn-lt"/>
                          <a:ea typeface="Calibri" panose="020F0502020204030204" pitchFamily="34" charset="0"/>
                        </a:rPr>
                        <a:t>Interval (Faza)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  <a:latin typeface="+mn-lt"/>
                          <a:ea typeface="Calibri" panose="020F0502020204030204" pitchFamily="34" charset="0"/>
                        </a:rPr>
                        <a:t>OM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  <a:latin typeface="+mn-lt"/>
                          <a:ea typeface="Calibri" panose="020F0502020204030204" pitchFamily="34" charset="0"/>
                        </a:rPr>
                        <a:t>VEHICUL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  <a:latin typeface="+mn-lt"/>
                          <a:ea typeface="Calibri" panose="020F0502020204030204" pitchFamily="34" charset="0"/>
                        </a:rPr>
                        <a:t>MEDIU RUTIER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585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Перед ДТП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Превенция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Информация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Образование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Последствия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Превенция полицией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Качество и тех. состояние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Свет фар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Тормоза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Direcția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Скорость движения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Качество</a:t>
                      </a:r>
                      <a:r>
                        <a:rPr lang="ru-RU" sz="1800" baseline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 проектирования и элементов дороги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Ограничение скорости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Удобства для уязвимых пользователей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</a:tr>
              <a:tr h="13585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Во время ДТП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Первая помощь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Пассивная и активная безопасность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Последствия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Знание процедур первой медицинской помощи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Пассивная безопасность для пассажиров</a:t>
                      </a:r>
                      <a:endParaRPr lang="en-US" sz="1800" dirty="0" smtClean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Другие элементы безопасности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Безопасность элементов в зоне дороги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3585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После ДТП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Сохранение жизни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Организация медицинской помощи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Доступ к раненым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Риск возгорания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Возможность сохранения жизни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Безопасность на месте ДТП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33019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7073" y="856451"/>
            <a:ext cx="10742562" cy="51704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Этапы совершения ДТП</a:t>
            </a:r>
            <a:endParaRPr lang="fr-FR" sz="3600" b="1" dirty="0">
              <a:solidFill>
                <a:srgbClr val="00B05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32183A8-D2AE-443A-91BD-CCF607ED0696}" type="datetime1">
              <a:rPr lang="uk-UA" sz="1400" smtClean="0">
                <a:solidFill>
                  <a:schemeClr val="bg2">
                    <a:lumMod val="50000"/>
                  </a:schemeClr>
                </a:solidFill>
              </a:rPr>
              <a:pPr/>
              <a:t>17.11.2016</a:t>
            </a:fld>
            <a:endParaRPr lang="fr-FR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Modernization and Safety Improvements of the Road Network in Ukraine Technical Assistance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BF48C7-BB77-4D3A-93FC-16B46CF9466B}" type="slidenum">
              <a:rPr lang="uk-UA" sz="1400" smtClean="0">
                <a:solidFill>
                  <a:schemeClr val="bg2">
                    <a:lumMod val="50000"/>
                  </a:schemeClr>
                </a:solidFill>
              </a:rPr>
              <a:pPr/>
              <a:t>12</a:t>
            </a:fld>
            <a:endParaRPr lang="fr-FR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225557" y="1567689"/>
            <a:ext cx="3370292" cy="1986698"/>
            <a:chOff x="1225557" y="1567689"/>
            <a:chExt cx="3370292" cy="1986698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1225558" y="1567689"/>
              <a:ext cx="3370291" cy="198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225557" y="3277388"/>
              <a:ext cx="25758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solidFill>
                    <a:schemeClr val="accent1">
                      <a:lumMod val="50000"/>
                    </a:schemeClr>
                  </a:solidFill>
                </a:rPr>
                <a:t>Положение автомобилей после ДТП</a:t>
              </a:r>
              <a:endParaRPr lang="en-US" sz="1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832548" y="1567689"/>
            <a:ext cx="2741240" cy="1986698"/>
            <a:chOff x="4832548" y="1567689"/>
            <a:chExt cx="2741240" cy="1986698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4832548" y="1567689"/>
              <a:ext cx="2741240" cy="198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4832548" y="1567689"/>
              <a:ext cx="14847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solidFill>
                    <a:schemeClr val="accent1">
                      <a:lumMod val="50000"/>
                    </a:schemeClr>
                  </a:solidFill>
                </a:rPr>
                <a:t>Точка столкновения</a:t>
              </a:r>
              <a:endParaRPr lang="en-US" sz="1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810486" y="1567688"/>
            <a:ext cx="3221666" cy="1986699"/>
            <a:chOff x="7810486" y="1567688"/>
            <a:chExt cx="3221666" cy="1986699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3" r="12769"/>
            <a:stretch/>
          </p:blipFill>
          <p:spPr bwMode="auto">
            <a:xfrm flipH="1">
              <a:off x="7810487" y="1567689"/>
              <a:ext cx="3221665" cy="198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7810486" y="1567688"/>
              <a:ext cx="21811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solidFill>
                    <a:schemeClr val="accent1">
                      <a:lumMod val="50000"/>
                    </a:schemeClr>
                  </a:solidFill>
                </a:rPr>
                <a:t>Точка восприятия перекрестка</a:t>
              </a:r>
              <a:endParaRPr lang="en-US" sz="1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25557" y="3774047"/>
            <a:ext cx="3370291" cy="2547111"/>
            <a:chOff x="1225557" y="3774047"/>
            <a:chExt cx="3370291" cy="254711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-1"/>
            <a:stretch/>
          </p:blipFill>
          <p:spPr bwMode="auto">
            <a:xfrm flipH="1">
              <a:off x="1225557" y="3774047"/>
              <a:ext cx="3370291" cy="2547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1225557" y="6044158"/>
              <a:ext cx="25086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solidFill>
                    <a:schemeClr val="accent1">
                      <a:lumMod val="50000"/>
                    </a:schemeClr>
                  </a:solidFill>
                </a:rPr>
                <a:t>Следы оставленные автомобилями</a:t>
              </a:r>
              <a:endParaRPr lang="en-US" sz="1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748596" y="3774047"/>
            <a:ext cx="2850824" cy="2584850"/>
            <a:chOff x="4748596" y="3774047"/>
            <a:chExt cx="2850824" cy="258485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3" r="-1"/>
            <a:stretch/>
          </p:blipFill>
          <p:spPr bwMode="auto">
            <a:xfrm flipH="1">
              <a:off x="4771099" y="3774047"/>
              <a:ext cx="2828321" cy="2547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4748596" y="5897232"/>
              <a:ext cx="16822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solidFill>
                    <a:schemeClr val="accent1">
                      <a:lumMod val="50000"/>
                    </a:schemeClr>
                  </a:solidFill>
                </a:rPr>
                <a:t>Траектория движения</a:t>
              </a:r>
            </a:p>
            <a:p>
              <a:r>
                <a:rPr lang="ru-RU" sz="1200" dirty="0" smtClean="0">
                  <a:solidFill>
                    <a:schemeClr val="accent1">
                      <a:lumMod val="50000"/>
                    </a:schemeClr>
                  </a:solidFill>
                </a:rPr>
                <a:t> белого автомобилями</a:t>
              </a:r>
              <a:endParaRPr lang="en-US" sz="1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774671" y="3774047"/>
            <a:ext cx="3257480" cy="2547110"/>
            <a:chOff x="7774671" y="3774047"/>
            <a:chExt cx="3257480" cy="2547110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7810486" y="3774047"/>
              <a:ext cx="3221665" cy="2547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7774671" y="6044158"/>
              <a:ext cx="31179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solidFill>
                    <a:schemeClr val="accent1">
                      <a:lumMod val="50000"/>
                    </a:schemeClr>
                  </a:solidFill>
                </a:rPr>
                <a:t>Позиции автомобилей в точке столкновения</a:t>
              </a:r>
              <a:endParaRPr lang="en-US" sz="1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2099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7073" y="896207"/>
            <a:ext cx="10742562" cy="51704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Концепция Безопасной системы </a:t>
            </a:r>
            <a:endParaRPr lang="fr-FR" sz="2800" b="1" dirty="0">
              <a:solidFill>
                <a:srgbClr val="00B05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32183A8-D2AE-443A-91BD-CCF607ED0696}" type="datetime1">
              <a:rPr lang="uk-UA" sz="1400" smtClean="0">
                <a:solidFill>
                  <a:schemeClr val="bg2">
                    <a:lumMod val="50000"/>
                  </a:schemeClr>
                </a:solidFill>
              </a:rPr>
              <a:pPr/>
              <a:t>17.11.2016</a:t>
            </a:fld>
            <a:endParaRPr lang="fr-FR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Modernization and Safety Improvements of the Road Network in Ukraine Technical Assistance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BF48C7-BB77-4D3A-93FC-16B46CF9466B}" type="slidenum">
              <a:rPr lang="uk-UA" sz="1400" smtClean="0">
                <a:solidFill>
                  <a:schemeClr val="bg2">
                    <a:lumMod val="50000"/>
                  </a:schemeClr>
                </a:solidFill>
              </a:rPr>
              <a:pPr/>
              <a:t>13</a:t>
            </a:fld>
            <a:endParaRPr lang="fr-FR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24107" y="1816925"/>
            <a:ext cx="11065528" cy="3954483"/>
            <a:chOff x="424107" y="1816925"/>
            <a:chExt cx="11065528" cy="3954483"/>
          </a:xfrm>
        </p:grpSpPr>
        <p:pic>
          <p:nvPicPr>
            <p:cNvPr id="9" name="Picture 2" descr="P:\Archive work files\TRL\Himachal Pradesh India\Project\Presentations\Training\Images\TH-CELL_PHONE_DRIVing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383449" y="1816925"/>
              <a:ext cx="6106186" cy="3954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ounded Rectangle 11"/>
            <p:cNvSpPr/>
            <p:nvPr/>
          </p:nvSpPr>
          <p:spPr>
            <a:xfrm>
              <a:off x="424107" y="3325097"/>
              <a:ext cx="4802409" cy="9144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800"/>
                </a:spcBef>
                <a:buClr>
                  <a:srgbClr val="009900"/>
                </a:buClr>
                <a:defRPr/>
              </a:pPr>
              <a:r>
                <a:rPr lang="ru-RU" altLang="uk-UA" sz="2800" b="1" kern="0" dirty="0">
                  <a:solidFill>
                    <a:srgbClr val="FF0000"/>
                  </a:solidFill>
                  <a:cs typeface="Arial"/>
                </a:rPr>
                <a:t>Человек может ошибаться</a:t>
              </a: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422132" y="4795652"/>
            <a:ext cx="4802409" cy="9144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  <a:buClr>
                <a:srgbClr val="009900"/>
              </a:buClr>
              <a:defRPr/>
            </a:pPr>
            <a:r>
              <a:rPr lang="ru-RU" altLang="uk-UA" sz="2800" b="1" kern="0" dirty="0" smtClean="0">
                <a:solidFill>
                  <a:schemeClr val="bg1"/>
                </a:solidFill>
                <a:cs typeface="Arial"/>
              </a:rPr>
              <a:t>Какие факторы повлияли на ДТП?</a:t>
            </a:r>
            <a:endParaRPr lang="ru-RU" altLang="uk-UA" sz="2800" b="1" kern="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22126" y="1921837"/>
            <a:ext cx="4802409" cy="9144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  <a:buClr>
                <a:srgbClr val="009900"/>
              </a:buClr>
              <a:defRPr/>
            </a:pPr>
            <a:r>
              <a:rPr lang="ru-RU" altLang="uk-UA" sz="2800" b="1" kern="0" dirty="0" smtClean="0">
                <a:solidFill>
                  <a:schemeClr val="bg1"/>
                </a:solidFill>
                <a:cs typeface="Arial"/>
              </a:rPr>
              <a:t>Кто виновен в ДТП?</a:t>
            </a:r>
            <a:endParaRPr lang="ru-RU" altLang="uk-UA" sz="2800" b="1" kern="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22125" y="1902114"/>
            <a:ext cx="4802409" cy="9144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  <a:buClr>
                <a:srgbClr val="009900"/>
              </a:buClr>
              <a:defRPr/>
            </a:pPr>
            <a:r>
              <a:rPr lang="ru-RU" altLang="uk-UA" sz="2800" b="1" strike="sngStrike" kern="0" dirty="0" smtClean="0">
                <a:solidFill>
                  <a:schemeClr val="bg1"/>
                </a:solidFill>
                <a:cs typeface="Arial"/>
              </a:rPr>
              <a:t>Кто виновен в ДТП?</a:t>
            </a:r>
            <a:endParaRPr lang="ru-RU" altLang="uk-UA" sz="2800" b="1" strike="sngStrike" kern="0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3821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7073" y="896207"/>
            <a:ext cx="10742562" cy="51704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ВОПРОСЫ НА КОТОРЫЕ ДОЛЖНА ОТВЕТИТЬ БАЗА ДАННЫХ О ДТП</a:t>
            </a:r>
            <a:endParaRPr lang="fr-FR" sz="2800" b="1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3049" y="1722783"/>
            <a:ext cx="5852481" cy="459837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ГДЕ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ДТП имело место?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КОГДА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ДТП имело место?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КТО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был вовлечен в ДТП?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КАКИЕ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последствия имело ДТП?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КАКИЕ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внешние причины (условия) повлияли на совершение ДТП?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ПОЧЕМУ и КАК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произошло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ДТП?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32183A8-D2AE-443A-91BD-CCF607ED0696}" type="datetime1">
              <a:rPr lang="uk-UA" sz="1400" smtClean="0">
                <a:solidFill>
                  <a:schemeClr val="bg2">
                    <a:lumMod val="50000"/>
                  </a:schemeClr>
                </a:solidFill>
              </a:rPr>
              <a:pPr/>
              <a:t>17.11.2016</a:t>
            </a:fld>
            <a:endParaRPr lang="fr-FR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Modernization and Safety Improvements of the Road Network in Ukraine Technical Assistance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BF48C7-BB77-4D3A-93FC-16B46CF9466B}" type="slidenum">
              <a:rPr lang="uk-UA" sz="1400" smtClean="0">
                <a:solidFill>
                  <a:schemeClr val="bg2">
                    <a:lumMod val="50000"/>
                  </a:schemeClr>
                </a:solidFill>
              </a:rPr>
              <a:pPr/>
              <a:t>14</a:t>
            </a:fld>
            <a:endParaRPr lang="fr-FR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531" y="1722783"/>
            <a:ext cx="5000348" cy="396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7899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7073" y="856451"/>
            <a:ext cx="10742562" cy="51704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Составляющие части баз данных о ДТП</a:t>
            </a:r>
            <a:endParaRPr lang="fr-FR" sz="3600" b="1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3049" y="1722784"/>
            <a:ext cx="10013592" cy="2491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1)        Система собирания данных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2)	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Система регистрации данных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3)	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Анализ ДТП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4)	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Распространение и учет данных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32183A8-D2AE-443A-91BD-CCF607ED0696}" type="datetime1">
              <a:rPr lang="uk-UA" sz="1400" smtClean="0">
                <a:solidFill>
                  <a:schemeClr val="bg2">
                    <a:lumMod val="50000"/>
                  </a:schemeClr>
                </a:solidFill>
              </a:rPr>
              <a:pPr/>
              <a:t>17.11.2016</a:t>
            </a:fld>
            <a:endParaRPr lang="fr-FR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Modernization and Safety Improvements of the Road Network in Ukraine Technical Assistance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BF48C7-BB77-4D3A-93FC-16B46CF9466B}" type="slidenum">
              <a:rPr lang="uk-UA" sz="1400" smtClean="0">
                <a:solidFill>
                  <a:schemeClr val="bg2">
                    <a:lumMod val="50000"/>
                  </a:schemeClr>
                </a:solidFill>
              </a:rPr>
              <a:pPr/>
              <a:t>15</a:t>
            </a:fld>
            <a:endParaRPr lang="fr-FR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9023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7073" y="869703"/>
            <a:ext cx="10515600" cy="51704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ПОЧЕМУ ДАННЫЕ О ДТП ВАЖНЫ?</a:t>
            </a:r>
            <a:endParaRPr lang="fr-FR" sz="2800" b="1" dirty="0">
              <a:solidFill>
                <a:srgbClr val="00B05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32183A8-D2AE-443A-91BD-CCF607ED0696}" type="datetime1">
              <a:rPr lang="uk-UA" sz="1400" smtClean="0">
                <a:solidFill>
                  <a:schemeClr val="bg2">
                    <a:lumMod val="50000"/>
                  </a:schemeClr>
                </a:solidFill>
              </a:rPr>
              <a:pPr/>
              <a:t>17.11.2016</a:t>
            </a:fld>
            <a:endParaRPr lang="fr-FR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Modernization and Safety Improvements of the Road Network in Ukraine Technical Assistance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BF48C7-BB77-4D3A-93FC-16B46CF9466B}" type="slidenum">
              <a:rPr lang="uk-UA" sz="1400" smtClean="0">
                <a:solidFill>
                  <a:schemeClr val="bg2">
                    <a:lumMod val="50000"/>
                  </a:schemeClr>
                </a:solidFill>
              </a:rPr>
              <a:pPr/>
              <a:t>16</a:t>
            </a:fld>
            <a:endParaRPr lang="fr-FR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28540" y="2141624"/>
            <a:ext cx="1776077" cy="6978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Постано</a:t>
            </a:r>
            <a:r>
              <a:rPr lang="ru-RU" sz="1400" dirty="0">
                <a:solidFill>
                  <a:schemeClr val="tx1"/>
                </a:solidFill>
              </a:rPr>
              <a:t>в</a:t>
            </a:r>
            <a:r>
              <a:rPr lang="ru-RU" sz="1400" dirty="0" smtClean="0">
                <a:solidFill>
                  <a:schemeClr val="tx1"/>
                </a:solidFill>
              </a:rPr>
              <a:t>ка задач и контроль за их выполнением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977211" y="2914114"/>
            <a:ext cx="1776077" cy="6978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Формирование стратегии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25882" y="3686604"/>
            <a:ext cx="1776077" cy="6978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Установление факторов риска, приоритетов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74553" y="4459094"/>
            <a:ext cx="1776077" cy="6978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Определение проблем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123224" y="5231584"/>
            <a:ext cx="1776077" cy="69783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Данные о ДТП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Bent Arrow 20"/>
          <p:cNvSpPr/>
          <p:nvPr/>
        </p:nvSpPr>
        <p:spPr>
          <a:xfrm>
            <a:off x="7805529" y="2385390"/>
            <a:ext cx="1118620" cy="528723"/>
          </a:xfrm>
          <a:prstGeom prst="bentArrow">
            <a:avLst>
              <a:gd name="adj1" fmla="val 7455"/>
              <a:gd name="adj2" fmla="val 25000"/>
              <a:gd name="adj3" fmla="val 25000"/>
              <a:gd name="adj4" fmla="val 43750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Bent Arrow 21"/>
          <p:cNvSpPr/>
          <p:nvPr/>
        </p:nvSpPr>
        <p:spPr>
          <a:xfrm>
            <a:off x="5858591" y="3157881"/>
            <a:ext cx="1118620" cy="528723"/>
          </a:xfrm>
          <a:prstGeom prst="bentArrow">
            <a:avLst>
              <a:gd name="adj1" fmla="val 7455"/>
              <a:gd name="adj2" fmla="val 25000"/>
              <a:gd name="adj3" fmla="val 25000"/>
              <a:gd name="adj4" fmla="val 43750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Bent Arrow 22"/>
          <p:cNvSpPr/>
          <p:nvPr/>
        </p:nvSpPr>
        <p:spPr>
          <a:xfrm>
            <a:off x="3907262" y="3930371"/>
            <a:ext cx="1118620" cy="528723"/>
          </a:xfrm>
          <a:prstGeom prst="bentArrow">
            <a:avLst>
              <a:gd name="adj1" fmla="val 7455"/>
              <a:gd name="adj2" fmla="val 25000"/>
              <a:gd name="adj3" fmla="val 25000"/>
              <a:gd name="adj4" fmla="val 43750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Bent Arrow 23"/>
          <p:cNvSpPr/>
          <p:nvPr/>
        </p:nvSpPr>
        <p:spPr>
          <a:xfrm>
            <a:off x="1955933" y="4576716"/>
            <a:ext cx="1118620" cy="644642"/>
          </a:xfrm>
          <a:prstGeom prst="bentArrow">
            <a:avLst>
              <a:gd name="adj1" fmla="val 37532"/>
              <a:gd name="adj2" fmla="val 38785"/>
              <a:gd name="adj3" fmla="val 25000"/>
              <a:gd name="adj4" fmla="val 437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Bent Arrow 24"/>
          <p:cNvSpPr/>
          <p:nvPr/>
        </p:nvSpPr>
        <p:spPr>
          <a:xfrm flipH="1" flipV="1">
            <a:off x="4850628" y="2842936"/>
            <a:ext cx="5021277" cy="2166386"/>
          </a:xfrm>
          <a:prstGeom prst="bentArrow">
            <a:avLst>
              <a:gd name="adj1" fmla="val 7455"/>
              <a:gd name="adj2" fmla="val 9742"/>
              <a:gd name="adj3" fmla="val 25000"/>
              <a:gd name="adj4" fmla="val 61689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3026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7073" y="869703"/>
            <a:ext cx="10515600" cy="51704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ПОЧЕМУ ДАННЫЕ О ДТП ВАЖНЫ?</a:t>
            </a:r>
            <a:endParaRPr lang="fr-FR" sz="2800" b="1" dirty="0">
              <a:solidFill>
                <a:srgbClr val="00B05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32183A8-D2AE-443A-91BD-CCF607ED0696}" type="datetime1">
              <a:rPr lang="uk-UA" sz="1400" smtClean="0">
                <a:solidFill>
                  <a:schemeClr val="bg2">
                    <a:lumMod val="50000"/>
                  </a:schemeClr>
                </a:solidFill>
              </a:rPr>
              <a:pPr/>
              <a:t>17.11.2016</a:t>
            </a:fld>
            <a:endParaRPr lang="fr-FR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Modernization and Safety Improvements of the Road Network in Ukraine Technical Assistance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BF48C7-BB77-4D3A-93FC-16B46CF9466B}" type="slidenum">
              <a:rPr lang="uk-UA" sz="1400" smtClean="0">
                <a:solidFill>
                  <a:schemeClr val="bg2">
                    <a:lumMod val="50000"/>
                  </a:schemeClr>
                </a:solidFill>
              </a:rPr>
              <a:pPr/>
              <a:t>17</a:t>
            </a:fld>
            <a:endParaRPr lang="fr-FR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52942" y="1409016"/>
            <a:ext cx="9077522" cy="4958798"/>
            <a:chOff x="1752942" y="1709640"/>
            <a:chExt cx="9077522" cy="4958798"/>
          </a:xfrm>
        </p:grpSpPr>
        <p:sp>
          <p:nvSpPr>
            <p:cNvPr id="17" name="Oval 16"/>
            <p:cNvSpPr/>
            <p:nvPr/>
          </p:nvSpPr>
          <p:spPr>
            <a:xfrm>
              <a:off x="2126625" y="5457795"/>
              <a:ext cx="2404997" cy="1210643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Мониторинг</a:t>
              </a:r>
            </a:p>
            <a:p>
              <a:pPr algn="ctr"/>
              <a:r>
                <a:rPr lang="ru-RU" b="1" dirty="0" smtClean="0"/>
                <a:t>и оценка</a:t>
              </a:r>
              <a:endParaRPr lang="en-US" b="1" dirty="0"/>
            </a:p>
          </p:txBody>
        </p:sp>
        <p:sp>
          <p:nvSpPr>
            <p:cNvPr id="18" name="Snip Diagonal Corner Rectangle 17"/>
            <p:cNvSpPr/>
            <p:nvPr/>
          </p:nvSpPr>
          <p:spPr>
            <a:xfrm>
              <a:off x="7217887" y="5113376"/>
              <a:ext cx="3597963" cy="867134"/>
            </a:xfrm>
            <a:prstGeom prst="snip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b="1" dirty="0" smtClean="0"/>
                <a:t>Обучение в школах и обществе</a:t>
              </a:r>
            </a:p>
            <a:p>
              <a:r>
                <a:rPr lang="ru-RU" sz="1400" b="1" dirty="0" smtClean="0"/>
                <a:t>Обучение водителей</a:t>
              </a:r>
            </a:p>
            <a:p>
              <a:r>
                <a:rPr lang="ru-RU" sz="1400" b="1" dirty="0" smtClean="0"/>
                <a:t>Публичные компании</a:t>
              </a:r>
            </a:p>
            <a:p>
              <a:r>
                <a:rPr lang="ru-RU" sz="1400" b="1" dirty="0" smtClean="0"/>
                <a:t>Корректирующие целевые программы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752942" y="1709640"/>
              <a:ext cx="9047581" cy="3632555"/>
              <a:chOff x="1752942" y="1709640"/>
              <a:chExt cx="9047581" cy="3632555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1752942" y="1972634"/>
                <a:ext cx="1904658" cy="1830739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 smtClean="0"/>
                  <a:t>АНАЛИЗ</a:t>
                </a:r>
              </a:p>
              <a:p>
                <a:pPr algn="ctr"/>
                <a:r>
                  <a:rPr lang="ru-RU" sz="1600" b="1" dirty="0" smtClean="0"/>
                  <a:t>ДТП И СИСТЕМА ОТЧЕТНОСТИ</a:t>
                </a:r>
                <a:endParaRPr lang="en-US" sz="1600" b="1" dirty="0"/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4283901" y="1709640"/>
                <a:ext cx="2154477" cy="1078155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 smtClean="0"/>
                  <a:t>Законодательство</a:t>
                </a:r>
                <a:r>
                  <a:rPr lang="en-US" sz="1600" b="1" dirty="0" smtClean="0"/>
                  <a:t>,</a:t>
                </a:r>
                <a:r>
                  <a:rPr lang="ru-RU" sz="1600" b="1" dirty="0" smtClean="0"/>
                  <a:t> институциональная составляющая</a:t>
                </a:r>
                <a:r>
                  <a:rPr lang="en-US" sz="1600" b="1" dirty="0" smtClean="0"/>
                  <a:t> </a:t>
                </a:r>
                <a:r>
                  <a:rPr lang="ru-RU" sz="1600" b="1" dirty="0" smtClean="0"/>
                  <a:t> и стандарты</a:t>
                </a:r>
                <a:endParaRPr lang="en-US" sz="1600" b="1" dirty="0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4209203" y="2924583"/>
                <a:ext cx="1802295" cy="70236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 smtClean="0"/>
                  <a:t>Инжиниринг</a:t>
                </a:r>
                <a:endParaRPr lang="en-US" sz="1600" b="1" dirty="0"/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2994813" y="4639829"/>
                <a:ext cx="1802295" cy="70236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 smtClean="0"/>
                  <a:t>Образование</a:t>
                </a:r>
                <a:endParaRPr lang="en-US" sz="1600" b="1" dirty="0"/>
              </a:p>
            </p:txBody>
          </p:sp>
          <p:cxnSp>
            <p:nvCxnSpPr>
              <p:cNvPr id="30" name="Straight Arrow Connector 29"/>
              <p:cNvCxnSpPr>
                <a:endCxn id="27" idx="1"/>
              </p:cNvCxnSpPr>
              <p:nvPr/>
            </p:nvCxnSpPr>
            <p:spPr>
              <a:xfrm flipV="1">
                <a:off x="3657600" y="2248718"/>
                <a:ext cx="626301" cy="284808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>
                <a:stCxn id="26" idx="6"/>
                <a:endCxn id="28" idx="1"/>
              </p:cNvCxnSpPr>
              <p:nvPr/>
            </p:nvCxnSpPr>
            <p:spPr>
              <a:xfrm>
                <a:off x="3657600" y="2888004"/>
                <a:ext cx="551603" cy="387762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>
                <a:stCxn id="26" idx="4"/>
                <a:endCxn id="29" idx="0"/>
              </p:cNvCxnSpPr>
              <p:nvPr/>
            </p:nvCxnSpPr>
            <p:spPr>
              <a:xfrm>
                <a:off x="2705271" y="3803373"/>
                <a:ext cx="1190690" cy="836456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Snip Diagonal Corner Rectangle 32"/>
              <p:cNvSpPr/>
              <p:nvPr/>
            </p:nvSpPr>
            <p:spPr>
              <a:xfrm>
                <a:off x="7209184" y="1786685"/>
                <a:ext cx="3591339" cy="914480"/>
              </a:xfrm>
              <a:prstGeom prst="snip2Diag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400" b="1" dirty="0" smtClean="0"/>
                  <a:t>Управление БДД</a:t>
                </a:r>
              </a:p>
              <a:p>
                <a:r>
                  <a:rPr lang="ru-RU" sz="1400" b="1" dirty="0" smtClean="0"/>
                  <a:t>Статистика ДТП</a:t>
                </a:r>
              </a:p>
              <a:p>
                <a:r>
                  <a:rPr lang="ru-RU" sz="1400" b="1" dirty="0" smtClean="0"/>
                  <a:t>Планирование БДД</a:t>
                </a:r>
              </a:p>
              <a:p>
                <a:r>
                  <a:rPr lang="ru-RU" sz="1400" b="1" dirty="0" smtClean="0"/>
                  <a:t>Законодательство</a:t>
                </a:r>
                <a:endParaRPr lang="en-US" sz="1400" b="1" dirty="0"/>
              </a:p>
            </p:txBody>
          </p:sp>
          <p:sp>
            <p:nvSpPr>
              <p:cNvPr id="34" name="Snip Diagonal Corner Rectangle 33"/>
              <p:cNvSpPr/>
              <p:nvPr/>
            </p:nvSpPr>
            <p:spPr>
              <a:xfrm>
                <a:off x="7202560" y="2797393"/>
                <a:ext cx="3597963" cy="1151996"/>
              </a:xfrm>
              <a:prstGeom prst="snip2Diag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400" b="1" dirty="0" smtClean="0"/>
                  <a:t>Планирование Инфраструктуры</a:t>
                </a:r>
              </a:p>
              <a:p>
                <a:r>
                  <a:rPr lang="ru-RU" sz="1400" b="1" dirty="0" smtClean="0"/>
                  <a:t>Проектирование дорог</a:t>
                </a:r>
              </a:p>
              <a:p>
                <a:r>
                  <a:rPr lang="ru-RU" sz="1400" b="1" dirty="0" smtClean="0"/>
                  <a:t>Идентификация, анализ, технико-экономическое обоснование и устранение мест концентрации ДТП</a:t>
                </a:r>
              </a:p>
            </p:txBody>
          </p:sp>
          <p:cxnSp>
            <p:nvCxnSpPr>
              <p:cNvPr id="35" name="Straight Arrow Connector 34"/>
              <p:cNvCxnSpPr>
                <a:stCxn id="27" idx="3"/>
                <a:endCxn id="33" idx="2"/>
              </p:cNvCxnSpPr>
              <p:nvPr/>
            </p:nvCxnSpPr>
            <p:spPr>
              <a:xfrm flipV="1">
                <a:off x="6438378" y="2243925"/>
                <a:ext cx="770806" cy="4793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>
                <a:stCxn id="28" idx="3"/>
                <a:endCxn id="34" idx="2"/>
              </p:cNvCxnSpPr>
              <p:nvPr/>
            </p:nvCxnSpPr>
            <p:spPr>
              <a:xfrm>
                <a:off x="6011498" y="3275766"/>
                <a:ext cx="1191062" cy="97625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Rounded Rectangle 50"/>
              <p:cNvSpPr/>
              <p:nvPr/>
            </p:nvSpPr>
            <p:spPr>
              <a:xfrm>
                <a:off x="3898773" y="3790149"/>
                <a:ext cx="1802295" cy="70236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 smtClean="0"/>
                  <a:t>Первая помощь</a:t>
                </a:r>
                <a:endParaRPr lang="en-US" sz="1600" b="1" dirty="0"/>
              </a:p>
            </p:txBody>
          </p:sp>
          <p:cxnSp>
            <p:nvCxnSpPr>
              <p:cNvPr id="53" name="Straight Arrow Connector 52"/>
              <p:cNvCxnSpPr/>
              <p:nvPr/>
            </p:nvCxnSpPr>
            <p:spPr>
              <a:xfrm>
                <a:off x="3296119" y="3631376"/>
                <a:ext cx="615169" cy="238775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>
                <a:endCxn id="57" idx="2"/>
              </p:cNvCxnSpPr>
              <p:nvPr/>
            </p:nvCxnSpPr>
            <p:spPr>
              <a:xfrm>
                <a:off x="5701068" y="4151858"/>
                <a:ext cx="1531433" cy="38256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Arrow Connector 19"/>
            <p:cNvCxnSpPr>
              <a:stCxn id="29" idx="3"/>
              <a:endCxn id="18" idx="2"/>
            </p:cNvCxnSpPr>
            <p:nvPr/>
          </p:nvCxnSpPr>
          <p:spPr>
            <a:xfrm>
              <a:off x="4797108" y="4991012"/>
              <a:ext cx="2420779" cy="55593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Snip Diagonal Corner Rectangle 56"/>
            <p:cNvSpPr/>
            <p:nvPr/>
          </p:nvSpPr>
          <p:spPr>
            <a:xfrm>
              <a:off x="7232501" y="4100858"/>
              <a:ext cx="3597963" cy="867134"/>
            </a:xfrm>
            <a:prstGeom prst="snip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b="1" dirty="0"/>
                <a:t>Смертельные исходы и </a:t>
              </a:r>
              <a:r>
                <a:rPr lang="ru-RU" sz="1400" b="1" dirty="0" smtClean="0"/>
                <a:t>травматизм </a:t>
              </a:r>
              <a:r>
                <a:rPr lang="ru-RU" sz="1400" b="1" dirty="0"/>
                <a:t>Время приезда и оказания первой медицинской помощи</a:t>
              </a:r>
            </a:p>
            <a:p>
              <a:r>
                <a:rPr lang="ru-RU" sz="1400" b="1" dirty="0" smtClean="0"/>
                <a:t>Обучение оказания первой помощи</a:t>
              </a:r>
            </a:p>
          </p:txBody>
        </p:sp>
      </p:grpSp>
      <p:cxnSp>
        <p:nvCxnSpPr>
          <p:cNvPr id="15" name="Straight Connector 14"/>
          <p:cNvCxnSpPr>
            <a:stCxn id="33" idx="0"/>
          </p:cNvCxnSpPr>
          <p:nvPr/>
        </p:nvCxnSpPr>
        <p:spPr>
          <a:xfrm flipV="1">
            <a:off x="10800523" y="1929293"/>
            <a:ext cx="459694" cy="140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0815850" y="3094156"/>
            <a:ext cx="44436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0831177" y="5195016"/>
            <a:ext cx="44436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11260217" y="1943301"/>
            <a:ext cx="2" cy="386392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4546949" y="5762493"/>
            <a:ext cx="6728595" cy="4473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0817938" y="4236110"/>
            <a:ext cx="44436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7545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7073" y="896207"/>
            <a:ext cx="10742562" cy="51704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ВОПРОСЫ НА КОТОРЫЕ ДОЛЖНА ОТВЕТИТЬ БАЗА ДАННЫХ О ДТП</a:t>
            </a:r>
            <a:endParaRPr lang="fr-FR" sz="2800" b="1" dirty="0">
              <a:solidFill>
                <a:srgbClr val="00B05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32183A8-D2AE-443A-91BD-CCF607ED0696}" type="datetime1">
              <a:rPr lang="uk-UA" sz="1400" smtClean="0">
                <a:solidFill>
                  <a:schemeClr val="bg2">
                    <a:lumMod val="50000"/>
                  </a:schemeClr>
                </a:solidFill>
              </a:rPr>
              <a:pPr/>
              <a:t>17.11.2016</a:t>
            </a:fld>
            <a:endParaRPr lang="fr-FR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Modernization and Safety Improvements of the Road Network in Ukraine Technical Assistance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BF48C7-BB77-4D3A-93FC-16B46CF9466B}" type="slidenum">
              <a:rPr lang="uk-UA" sz="1400" smtClean="0">
                <a:solidFill>
                  <a:schemeClr val="bg2">
                    <a:lumMod val="50000"/>
                  </a:schemeClr>
                </a:solidFill>
              </a:rPr>
              <a:pPr/>
              <a:t>18</a:t>
            </a:fld>
            <a:endParaRPr lang="fr-FR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9" t="32283" r="8566"/>
          <a:stretch/>
        </p:blipFill>
        <p:spPr bwMode="auto">
          <a:xfrm>
            <a:off x="1704428" y="1630902"/>
            <a:ext cx="8827851" cy="4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7639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7073" y="902347"/>
            <a:ext cx="10515600" cy="557965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ИНСТИТУЦИОНАЛЬНАЯ СОСТАВЛЯЮЩАЯ РЕГИСТРАЦИИ ДАННЫХ О ДТП</a:t>
            </a:r>
            <a:endParaRPr lang="fr-FR" sz="2800" b="1" dirty="0">
              <a:solidFill>
                <a:srgbClr val="00B05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32183A8-D2AE-443A-91BD-CCF607ED0696}" type="datetime1">
              <a:rPr lang="uk-UA" sz="1400" smtClean="0">
                <a:solidFill>
                  <a:schemeClr val="bg2">
                    <a:lumMod val="50000"/>
                  </a:schemeClr>
                </a:solidFill>
              </a:rPr>
              <a:pPr/>
              <a:t>17.11.2016</a:t>
            </a:fld>
            <a:endParaRPr lang="fr-FR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Modernization and Safety Improvements of the Road Network in Ukraine Technical Assistance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BF48C7-BB77-4D3A-93FC-16B46CF9466B}" type="slidenum">
              <a:rPr lang="uk-UA" sz="1400" smtClean="0">
                <a:solidFill>
                  <a:schemeClr val="bg2">
                    <a:lumMod val="50000"/>
                  </a:schemeClr>
                </a:solidFill>
              </a:rPr>
              <a:pPr/>
              <a:t>19</a:t>
            </a:fld>
            <a:endParaRPr lang="fr-FR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747072" y="1960500"/>
            <a:ext cx="1103293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Качественные данные о дорожно-транспортных происшествиях должны собираться патрульными (дорожными) полицейскими, которые должны иметь: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b="1" dirty="0">
              <a:latin typeface="Arial" charset="0"/>
              <a:cs typeface="Arial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Понимание и знания что их работа (качественные данные собранные на месте ДТП), является важнейшим (основным) фактором для последующей реактивной и превентивной работы своих коллег-аналитиков, а также, специалистов БДД</a:t>
            </a:r>
            <a:endParaRPr lang="en-US" sz="28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110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95904" y="1506556"/>
            <a:ext cx="5533559" cy="4812580"/>
            <a:chOff x="2914990" y="1506556"/>
            <a:chExt cx="5533559" cy="4812580"/>
          </a:xfrm>
        </p:grpSpPr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4990" y="1506556"/>
              <a:ext cx="2597330" cy="2330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7" descr="D:\KathleenElsig\Communications\photos\road_crash_moree_2005_large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8700" y="4046472"/>
              <a:ext cx="2559849" cy="2272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6" descr="2900000962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1107"/>
            <a:stretch>
              <a:fillRect/>
            </a:stretch>
          </p:blipFill>
          <p:spPr bwMode="auto">
            <a:xfrm>
              <a:off x="5888700" y="1506556"/>
              <a:ext cx="2559849" cy="2330274"/>
            </a:xfrm>
            <a:prstGeom prst="rect">
              <a:avLst/>
            </a:prstGeom>
            <a:noFill/>
          </p:spPr>
        </p:pic>
        <p:pic>
          <p:nvPicPr>
            <p:cNvPr id="4098" name="Picture 2" descr="http://www.socalpundit.com/blog/wp-content/uploads/car-daytime-running-lights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03"/>
            <a:stretch>
              <a:fillRect/>
            </a:stretch>
          </p:blipFill>
          <p:spPr bwMode="auto">
            <a:xfrm>
              <a:off x="2914990" y="4046472"/>
              <a:ext cx="2597330" cy="2272664"/>
            </a:xfrm>
            <a:prstGeom prst="rect">
              <a:avLst/>
            </a:prstGeom>
            <a:noFill/>
          </p:spPr>
        </p:pic>
      </p:grpSp>
      <p:sp>
        <p:nvSpPr>
          <p:cNvPr id="15" name="Titre 1"/>
          <p:cNvSpPr txBox="1">
            <a:spLocks/>
          </p:cNvSpPr>
          <p:nvPr/>
        </p:nvSpPr>
        <p:spPr>
          <a:xfrm>
            <a:off x="747073" y="869703"/>
            <a:ext cx="10515600" cy="51704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 fontScale="85000" lnSpcReduction="10000"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6000" b="0" i="0" u="none" strike="noStrike" kern="1200" cap="none" spc="0" baseline="0">
                <a:solidFill>
                  <a:srgbClr val="000000"/>
                </a:solidFill>
                <a:uFillTx/>
                <a:latin typeface="Cambria" panose="02040503050406030204" pitchFamily="18" charset="0"/>
              </a:defRPr>
            </a:lvl1pPr>
          </a:lstStyle>
          <a:p>
            <a:r>
              <a:rPr lang="ru-RU" sz="2800" b="1" dirty="0" smtClean="0">
                <a:solidFill>
                  <a:srgbClr val="00B050"/>
                </a:solidFill>
              </a:rPr>
              <a:t>ФАКТОРЫ ВЛИЯЮЩИЕ НА БЕЗОПАСНОСТЬ ДОРОЖНОГО ДВИЖЕНИЯ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750176" y="6321158"/>
            <a:ext cx="1494714" cy="365129"/>
          </a:xfrm>
        </p:spPr>
        <p:txBody>
          <a:bodyPr/>
          <a:lstStyle/>
          <a:p>
            <a:fld id="{132183A8-D2AE-443A-91BD-CCF607ED0696}" type="datetime1">
              <a:rPr lang="uk-UA" sz="1400" smtClean="0">
                <a:solidFill>
                  <a:schemeClr val="bg2">
                    <a:lumMod val="50000"/>
                  </a:schemeClr>
                </a:solidFill>
              </a:rPr>
              <a:pPr/>
              <a:t>17.11.2016</a:t>
            </a:fld>
            <a:endParaRPr lang="fr-FR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93986" y="6321158"/>
            <a:ext cx="9080938" cy="365129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Modernization and Safety Improvements of the Road Network in Ukraine Technical Assistance</a:t>
            </a:r>
            <a:endParaRPr lang="en-US" dirty="0"/>
          </a:p>
        </p:txBody>
      </p:sp>
      <p:sp>
        <p:nvSpPr>
          <p:cNvPr id="2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171755" y="6321159"/>
            <a:ext cx="608249" cy="365129"/>
          </a:xfrm>
        </p:spPr>
        <p:txBody>
          <a:bodyPr/>
          <a:lstStyle/>
          <a:p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4</a:t>
            </a:r>
            <a:endParaRPr lang="fr-FR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8857" y="1506556"/>
            <a:ext cx="5070575" cy="48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731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739878" y="6321158"/>
            <a:ext cx="1494714" cy="365129"/>
          </a:xfrm>
        </p:spPr>
        <p:txBody>
          <a:bodyPr/>
          <a:lstStyle/>
          <a:p>
            <a:fld id="{86B8FC3A-8E53-4297-B9BF-DBDDF408536C}" type="datetime1">
              <a:rPr lang="uk-UA" sz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17.11.2016</a:t>
            </a:fld>
            <a:endParaRPr lang="fr-F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Modernization and Safety Improvements of the Road Network in Ukraine Technical Assistance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BF48C7-BB77-4D3A-93FC-16B46CF9466B}" type="slidenum">
              <a:rPr lang="uk-UA" sz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20</a:t>
            </a:fld>
            <a:endParaRPr lang="fr-F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Прямоугольник 1"/>
          <p:cNvSpPr/>
          <p:nvPr/>
        </p:nvSpPr>
        <p:spPr>
          <a:xfrm>
            <a:off x="792532" y="3073125"/>
            <a:ext cx="10424682" cy="17543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>
              <a:defRPr/>
            </a:pP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ПРЕДОТВРАЩЕНИЕ ДЕШЕВЛЕ </a:t>
            </a:r>
          </a:p>
          <a:p>
            <a:pPr algn="ctr">
              <a:defRPr/>
            </a:pP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ЧЕМ УСТРАНЕНИЕ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65526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3256" y="1396421"/>
            <a:ext cx="4581597" cy="375867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1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1600" b="1" dirty="0" err="1">
                <a:solidFill>
                  <a:schemeClr val="bg2">
                    <a:lumMod val="50000"/>
                  </a:schemeClr>
                </a:solidFill>
              </a:rPr>
              <a:t>Ilie</a:t>
            </a:r>
            <a:r>
              <a:rPr lang="en-GB" sz="1600" b="1" dirty="0">
                <a:solidFill>
                  <a:schemeClr val="bg2">
                    <a:lumMod val="50000"/>
                  </a:schemeClr>
                </a:solidFill>
              </a:rPr>
              <a:t> BRICICARU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bg2">
                    <a:lumMod val="50000"/>
                  </a:schemeClr>
                </a:solidFill>
              </a:rPr>
              <a:t>KE2 Road Safety Audit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bg2">
                    <a:lumMod val="50000"/>
                  </a:schemeClr>
                </a:solidFill>
              </a:rPr>
              <a:t>Modernization and Safety Improvements of the Road Network in </a:t>
            </a:r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</a:rPr>
              <a:t>Ukraine, TA2015013 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</a:rPr>
              <a:t>UA EST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bg2">
                    <a:lumMod val="50000"/>
                  </a:schemeClr>
                </a:solidFill>
              </a:rPr>
              <a:t>tel. (+373) 79881190 </a:t>
            </a:r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GB" sz="1600" dirty="0" err="1" smtClean="0">
                <a:solidFill>
                  <a:schemeClr val="bg2">
                    <a:lumMod val="50000"/>
                  </a:schemeClr>
                </a:solidFill>
              </a:rPr>
              <a:t>int</a:t>
            </a:r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</a:rPr>
              <a:t>), 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</a:rPr>
              <a:t>(+380) 685157514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600" dirty="0">
                <a:solidFill>
                  <a:schemeClr val="bg2">
                    <a:lumMod val="50000"/>
                  </a:schemeClr>
                </a:solidFill>
              </a:rPr>
              <a:t>email: </a:t>
            </a:r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  <a:hlinkClick r:id="rId2"/>
              </a:rPr>
              <a:t>ilie.bricicaru@gmail.com</a:t>
            </a:r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GB" sz="16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600" dirty="0">
                <a:solidFill>
                  <a:schemeClr val="bg2">
                    <a:lumMod val="50000"/>
                  </a:schemeClr>
                </a:solidFill>
              </a:rPr>
              <a:t>        </a:t>
            </a:r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</a:rPr>
              <a:t>    </a:t>
            </a:r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  <a:hlinkClick r:id="rId3"/>
              </a:rPr>
              <a:t>ilie.bricicaru@egis-ukraina.com</a:t>
            </a:r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endParaRPr lang="fr-FR" sz="1600" dirty="0">
              <a:solidFill>
                <a:srgbClr val="FF0000"/>
              </a:solidFill>
            </a:endParaRPr>
          </a:p>
          <a:p>
            <a:endParaRPr lang="fr-FR" sz="16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32183A8-D2AE-443A-91BD-CCF607ED0696}" type="datetime1">
              <a:rPr lang="uk-UA" sz="1400" smtClean="0">
                <a:solidFill>
                  <a:schemeClr val="bg2">
                    <a:lumMod val="50000"/>
                  </a:schemeClr>
                </a:solidFill>
              </a:rPr>
              <a:pPr/>
              <a:t>17.11.2016</a:t>
            </a:fld>
            <a:endParaRPr lang="fr-FR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Modernization and Safety Improvements of the Road Network in Ukraine Technical Assistance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BF48C7-BB77-4D3A-93FC-16B46CF9466B}" type="slidenum">
              <a:rPr lang="uk-UA" sz="1400" smtClean="0">
                <a:solidFill>
                  <a:schemeClr val="bg2">
                    <a:lumMod val="50000"/>
                  </a:schemeClr>
                </a:solidFill>
              </a:rPr>
              <a:pPr/>
              <a:t>21</a:t>
            </a:fld>
            <a:endParaRPr lang="fr-FR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5921520" y="3622768"/>
            <a:ext cx="6140023" cy="269838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Pct val="113000"/>
              <a:buFont typeface="Wingdings" panose="05000000000000000000" pitchFamily="2" charset="2"/>
              <a:buChar char="§"/>
              <a:tabLst/>
              <a:defRPr lang="fr-FR" sz="2800" b="0" i="0" u="none" strike="noStrike" kern="1200" cap="none" spc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Calibri" panose="020F0502020204030204" pitchFamily="34" charset="0"/>
              </a:defRPr>
            </a:lvl1pPr>
            <a:lvl2pPr marL="800100" marR="0" lvl="1" indent="-3429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tabLst/>
              <a:defRPr lang="fr-FR" sz="2400" b="0" i="0" u="none" strike="noStrike" kern="1200" cap="none" spc="0" baseline="0">
                <a:solidFill>
                  <a:schemeClr val="bg1">
                    <a:lumMod val="50000"/>
                  </a:schemeClr>
                </a:solidFill>
                <a:uFillTx/>
                <a:latin typeface="Calibri" panose="020F0502020204030204" pitchFamily="34" charset="0"/>
              </a:defRPr>
            </a:lvl2pPr>
            <a:lvl3pPr marL="914400" marR="0" lvl="2" indent="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None/>
              <a:tabLst/>
              <a:defRPr lang="fr-FR" sz="2000" b="0" i="0" u="none" strike="noStrike" kern="1200" cap="none" spc="0" baseline="0">
                <a:solidFill>
                  <a:schemeClr val="bg1">
                    <a:lumMod val="50000"/>
                  </a:schemeClr>
                </a:solidFill>
                <a:uFillTx/>
                <a:latin typeface="Calibri" panose="020F0502020204030204" pitchFamily="34" charset="0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1800" b="0" i="0" u="none" strike="noStrike" kern="1200" cap="none" spc="0" baseline="0">
                <a:solidFill>
                  <a:schemeClr val="bg1">
                    <a:lumMod val="50000"/>
                  </a:schemeClr>
                </a:solidFill>
                <a:uFillTx/>
                <a:latin typeface="Calibri" panose="020F0502020204030204" pitchFamily="34" charset="0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1800" b="0" i="0" u="none" strike="noStrike" kern="1200" cap="none" spc="0" baseline="0">
                <a:solidFill>
                  <a:schemeClr val="bg1">
                    <a:lumMod val="50000"/>
                  </a:schemeClr>
                </a:solidFill>
                <a:uFillTx/>
                <a:latin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4000" b="1" smtClean="0">
                <a:solidFill>
                  <a:srgbClr val="FF0000"/>
                </a:solidFill>
              </a:rPr>
              <a:t>Дякуємо за увагу!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en-US" sz="3600" b="1" smtClean="0">
              <a:solidFill>
                <a:srgbClr val="FF0000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sz="3600" b="1" smtClean="0">
                <a:solidFill>
                  <a:srgbClr val="FF0000"/>
                </a:solidFill>
              </a:rPr>
              <a:t>Thank you for your attention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en-US" sz="3600" b="1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363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7073" y="1027051"/>
            <a:ext cx="10515600" cy="51872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ФАКТОРЫ ВЛИЯЮЩИЕ НА ДТП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endParaRPr lang="fr-FR" sz="2800" dirty="0">
              <a:solidFill>
                <a:srgbClr val="00B05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8018E71-497D-4C62-B305-DE65BDD1841B}" type="datetime1">
              <a:rPr lang="uk-UA" smtClean="0"/>
              <a:t>17.11.2016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Modernization and Safety Improvements of the Road Network in Ukraine Technical Assistance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BF48C7-BB77-4D3A-93FC-16B46CF9466B}" type="slidenum">
              <a:rPr lang="uk-UA" smtClean="0"/>
              <a:pPr/>
              <a:t>3</a:t>
            </a:fld>
            <a:endParaRPr lang="fr-FR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51117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58547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7" name="Group 6"/>
          <p:cNvGrpSpPr/>
          <p:nvPr/>
        </p:nvGrpSpPr>
        <p:grpSpPr>
          <a:xfrm>
            <a:off x="6890884" y="1856040"/>
            <a:ext cx="4547009" cy="3377296"/>
            <a:chOff x="383744" y="1856040"/>
            <a:chExt cx="4547009" cy="3377296"/>
          </a:xfrm>
        </p:grpSpPr>
        <p:grpSp>
          <p:nvGrpSpPr>
            <p:cNvPr id="80" name="Group 79"/>
            <p:cNvGrpSpPr/>
            <p:nvPr/>
          </p:nvGrpSpPr>
          <p:grpSpPr>
            <a:xfrm>
              <a:off x="383744" y="2507267"/>
              <a:ext cx="4547009" cy="2726069"/>
              <a:chOff x="2594377" y="2334090"/>
              <a:chExt cx="6544640" cy="3743955"/>
            </a:xfrm>
          </p:grpSpPr>
          <p:sp>
            <p:nvSpPr>
              <p:cNvPr id="108" name="Oval 107"/>
              <p:cNvSpPr/>
              <p:nvPr/>
            </p:nvSpPr>
            <p:spPr>
              <a:xfrm>
                <a:off x="4919270" y="4225128"/>
                <a:ext cx="2627489" cy="1287031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00" name="Oval 99"/>
              <p:cNvSpPr/>
              <p:nvPr/>
            </p:nvSpPr>
            <p:spPr>
              <a:xfrm rot="1370473">
                <a:off x="3162388" y="3855291"/>
                <a:ext cx="2868337" cy="1363574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3285269" y="4997300"/>
                <a:ext cx="1301750" cy="718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0,3</a:t>
                </a:r>
                <a:r>
                  <a:rPr lang="en-US" sz="28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%</a:t>
                </a:r>
                <a:endParaRPr lang="uk-UA" sz="28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5508721" y="5494906"/>
                <a:ext cx="14250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Автомобиль</a:t>
                </a:r>
                <a:endParaRPr lang="uk-UA" b="1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7405131" y="5359460"/>
                <a:ext cx="1301750" cy="718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2800" b="1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0,2</a:t>
                </a:r>
                <a:r>
                  <a:rPr lang="en-US" sz="2800" b="1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%</a:t>
                </a:r>
                <a:endParaRPr lang="uk-UA" sz="2800" b="1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3333127" y="2334090"/>
                <a:ext cx="5805890" cy="2953668"/>
                <a:chOff x="3333126" y="1469797"/>
                <a:chExt cx="5805889" cy="2953669"/>
              </a:xfrm>
            </p:grpSpPr>
            <p:sp>
              <p:nvSpPr>
                <p:cNvPr id="105" name="Oval 104"/>
                <p:cNvSpPr/>
                <p:nvPr/>
              </p:nvSpPr>
              <p:spPr>
                <a:xfrm>
                  <a:off x="3333126" y="1469797"/>
                  <a:ext cx="5805889" cy="2953669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106" name="TextBox 105"/>
                <p:cNvSpPr txBox="1"/>
                <p:nvPr/>
              </p:nvSpPr>
              <p:spPr>
                <a:xfrm>
                  <a:off x="5335290" y="2535822"/>
                  <a:ext cx="87876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chemeClr val="bg1"/>
                      </a:solidFill>
                    </a:rPr>
                    <a:t>Human</a:t>
                  </a:r>
                </a:p>
                <a:p>
                  <a:r>
                    <a:rPr lang="en-US" b="1" dirty="0" smtClean="0">
                      <a:solidFill>
                        <a:schemeClr val="bg1"/>
                      </a:solidFill>
                    </a:rPr>
                    <a:t>Factors</a:t>
                  </a:r>
                  <a:endParaRPr lang="uk-UA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7" name="TextBox 106"/>
                <p:cNvSpPr txBox="1"/>
                <p:nvPr/>
              </p:nvSpPr>
              <p:spPr>
                <a:xfrm>
                  <a:off x="6123464" y="2505044"/>
                  <a:ext cx="1077539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 smtClean="0">
                      <a:solidFill>
                        <a:schemeClr val="bg1"/>
                      </a:solidFill>
                    </a:rPr>
                    <a:t>9</a:t>
                  </a:r>
                  <a:r>
                    <a:rPr lang="uk-UA" sz="4000" b="1" dirty="0" smtClean="0">
                      <a:solidFill>
                        <a:schemeClr val="bg1"/>
                      </a:solidFill>
                    </a:rPr>
                    <a:t>5</a:t>
                  </a:r>
                  <a:r>
                    <a:rPr lang="en-US" sz="4000" b="1" dirty="0" smtClean="0">
                      <a:solidFill>
                        <a:schemeClr val="bg1"/>
                      </a:solidFill>
                    </a:rPr>
                    <a:t>%</a:t>
                  </a:r>
                  <a:endParaRPr lang="uk-UA" sz="40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5" name="Group 84"/>
              <p:cNvGrpSpPr/>
              <p:nvPr/>
            </p:nvGrpSpPr>
            <p:grpSpPr>
              <a:xfrm>
                <a:off x="3333126" y="2338342"/>
                <a:ext cx="5805890" cy="2953667"/>
                <a:chOff x="3333126" y="1474049"/>
                <a:chExt cx="5805889" cy="2953669"/>
              </a:xfrm>
            </p:grpSpPr>
            <p:sp>
              <p:nvSpPr>
                <p:cNvPr id="104" name="Oval 103"/>
                <p:cNvSpPr/>
                <p:nvPr/>
              </p:nvSpPr>
              <p:spPr>
                <a:xfrm>
                  <a:off x="3333126" y="1474049"/>
                  <a:ext cx="5805889" cy="2953669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103" name="TextBox 102"/>
                <p:cNvSpPr txBox="1"/>
                <p:nvPr/>
              </p:nvSpPr>
              <p:spPr>
                <a:xfrm>
                  <a:off x="5925145" y="2531572"/>
                  <a:ext cx="1564776" cy="7185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chemeClr val="bg1"/>
                      </a:solidFill>
                    </a:rPr>
                    <a:t>9</a:t>
                  </a:r>
                  <a:r>
                    <a:rPr lang="uk-UA" sz="2800" b="1" dirty="0" smtClean="0">
                      <a:solidFill>
                        <a:schemeClr val="bg1"/>
                      </a:solidFill>
                    </a:rPr>
                    <a:t>9,5</a:t>
                  </a:r>
                  <a:r>
                    <a:rPr lang="en-US" sz="2800" b="1" dirty="0" smtClean="0">
                      <a:solidFill>
                        <a:schemeClr val="bg1"/>
                      </a:solidFill>
                    </a:rPr>
                    <a:t>%</a:t>
                  </a:r>
                  <a:endParaRPr lang="uk-UA" sz="28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4611583" y="2639425"/>
                  <a:ext cx="1462519" cy="5072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b="1" dirty="0" smtClean="0">
                      <a:solidFill>
                        <a:schemeClr val="bg1"/>
                      </a:solidFill>
                    </a:rPr>
                    <a:t>Человек</a:t>
                  </a:r>
                  <a:endParaRPr lang="uk-UA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89" name="TextBox 88"/>
              <p:cNvSpPr txBox="1"/>
              <p:nvPr/>
            </p:nvSpPr>
            <p:spPr>
              <a:xfrm>
                <a:off x="2594377" y="5069531"/>
                <a:ext cx="9036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ru-RU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Дорога</a:t>
                </a:r>
                <a:endParaRPr lang="uk-UA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09" name="Titre 1"/>
            <p:cNvSpPr txBox="1">
              <a:spLocks/>
            </p:cNvSpPr>
            <p:nvPr/>
          </p:nvSpPr>
          <p:spPr>
            <a:xfrm>
              <a:off x="2070617" y="1856040"/>
              <a:ext cx="1799925" cy="51872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lvl1pPr marL="0" marR="0" lvl="0" indent="0" algn="l" defTabSz="9144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fr-FR" sz="4400" b="0" i="0" u="none" strike="noStrike" kern="1200" cap="none" spc="0" baseline="0">
                  <a:solidFill>
                    <a:schemeClr val="tx1">
                      <a:lumMod val="50000"/>
                      <a:lumOff val="50000"/>
                    </a:schemeClr>
                  </a:solidFill>
                  <a:uFillTx/>
                  <a:latin typeface="Calibri" panose="020F0502020204030204" pitchFamily="34" charset="0"/>
                </a:defRPr>
              </a:lvl1pPr>
            </a:lstStyle>
            <a:p>
              <a:r>
                <a:rPr lang="ru-RU" sz="2800" b="1" dirty="0" smtClean="0">
                  <a:solidFill>
                    <a:schemeClr val="bg2">
                      <a:lumMod val="50000"/>
                    </a:schemeClr>
                  </a:solidFill>
                </a:rPr>
                <a:t>УКРАИНА</a:t>
              </a:r>
              <a:endParaRPr lang="ru-RU" sz="28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91864" y="1856035"/>
            <a:ext cx="4547009" cy="3377296"/>
            <a:chOff x="383744" y="1856040"/>
            <a:chExt cx="4547009" cy="3377296"/>
          </a:xfrm>
        </p:grpSpPr>
        <p:grpSp>
          <p:nvGrpSpPr>
            <p:cNvPr id="50" name="Group 49"/>
            <p:cNvGrpSpPr/>
            <p:nvPr/>
          </p:nvGrpSpPr>
          <p:grpSpPr>
            <a:xfrm>
              <a:off x="383744" y="2507267"/>
              <a:ext cx="4547009" cy="2726069"/>
              <a:chOff x="2594377" y="2334090"/>
              <a:chExt cx="6544640" cy="3743955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4919270" y="4225128"/>
                <a:ext cx="2627489" cy="1287031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57" name="Oval 56"/>
              <p:cNvSpPr/>
              <p:nvPr/>
            </p:nvSpPr>
            <p:spPr>
              <a:xfrm rot="1370473">
                <a:off x="3162388" y="3855291"/>
                <a:ext cx="2868337" cy="1363574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3285269" y="4997300"/>
                <a:ext cx="904903" cy="718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4%</a:t>
                </a:r>
                <a:endParaRPr lang="uk-UA" sz="28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508721" y="5494906"/>
                <a:ext cx="14250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Автомобиль</a:t>
                </a:r>
                <a:endParaRPr lang="uk-UA" b="1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7405131" y="5359460"/>
                <a:ext cx="904903" cy="718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3%</a:t>
                </a:r>
                <a:endParaRPr lang="uk-UA" sz="2800" b="1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62" name="Group 61"/>
              <p:cNvGrpSpPr/>
              <p:nvPr/>
            </p:nvGrpSpPr>
            <p:grpSpPr>
              <a:xfrm>
                <a:off x="3333127" y="2334090"/>
                <a:ext cx="5805890" cy="2953668"/>
                <a:chOff x="3333126" y="1469797"/>
                <a:chExt cx="5805889" cy="2953669"/>
              </a:xfrm>
            </p:grpSpPr>
            <p:sp>
              <p:nvSpPr>
                <p:cNvPr id="69" name="Oval 68"/>
                <p:cNvSpPr/>
                <p:nvPr/>
              </p:nvSpPr>
              <p:spPr>
                <a:xfrm>
                  <a:off x="3333126" y="1469797"/>
                  <a:ext cx="5805889" cy="2953669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5335290" y="2535822"/>
                  <a:ext cx="87876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chemeClr val="bg1"/>
                      </a:solidFill>
                    </a:rPr>
                    <a:t>Human</a:t>
                  </a:r>
                </a:p>
                <a:p>
                  <a:r>
                    <a:rPr lang="en-US" b="1" dirty="0" smtClean="0">
                      <a:solidFill>
                        <a:schemeClr val="bg1"/>
                      </a:solidFill>
                    </a:rPr>
                    <a:t>Factors</a:t>
                  </a:r>
                  <a:endParaRPr lang="uk-UA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6123464" y="2505044"/>
                  <a:ext cx="1077539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 smtClean="0">
                      <a:solidFill>
                        <a:schemeClr val="bg1"/>
                      </a:solidFill>
                    </a:rPr>
                    <a:t>9</a:t>
                  </a:r>
                  <a:r>
                    <a:rPr lang="uk-UA" sz="4000" b="1" dirty="0" smtClean="0">
                      <a:solidFill>
                        <a:schemeClr val="bg1"/>
                      </a:solidFill>
                    </a:rPr>
                    <a:t>5</a:t>
                  </a:r>
                  <a:r>
                    <a:rPr lang="en-US" sz="4000" b="1" dirty="0" smtClean="0">
                      <a:solidFill>
                        <a:schemeClr val="bg1"/>
                      </a:solidFill>
                    </a:rPr>
                    <a:t>%</a:t>
                  </a:r>
                  <a:endParaRPr lang="uk-UA" sz="40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>
                <a:off x="3333126" y="2338342"/>
                <a:ext cx="5805890" cy="2953667"/>
                <a:chOff x="3333126" y="1474049"/>
                <a:chExt cx="5805889" cy="2953669"/>
              </a:xfrm>
            </p:grpSpPr>
            <p:sp>
              <p:nvSpPr>
                <p:cNvPr id="65" name="Oval 64"/>
                <p:cNvSpPr/>
                <p:nvPr/>
              </p:nvSpPr>
              <p:spPr>
                <a:xfrm>
                  <a:off x="3333126" y="1474049"/>
                  <a:ext cx="5805889" cy="2953669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5925145" y="2531572"/>
                  <a:ext cx="1167930" cy="7185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chemeClr val="bg1"/>
                      </a:solidFill>
                    </a:rPr>
                    <a:t>93%</a:t>
                  </a:r>
                  <a:endParaRPr lang="uk-UA" sz="28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4611583" y="2639425"/>
                  <a:ext cx="1462519" cy="5072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b="1" dirty="0" smtClean="0">
                      <a:solidFill>
                        <a:schemeClr val="bg1"/>
                      </a:solidFill>
                    </a:rPr>
                    <a:t>Человек</a:t>
                  </a:r>
                  <a:endParaRPr lang="uk-UA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64" name="TextBox 63"/>
              <p:cNvSpPr txBox="1"/>
              <p:nvPr/>
            </p:nvSpPr>
            <p:spPr>
              <a:xfrm>
                <a:off x="2594377" y="5069531"/>
                <a:ext cx="9036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ru-RU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Дорога</a:t>
                </a:r>
                <a:endParaRPr lang="uk-UA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51" name="Titre 1"/>
            <p:cNvSpPr txBox="1">
              <a:spLocks/>
            </p:cNvSpPr>
            <p:nvPr/>
          </p:nvSpPr>
          <p:spPr>
            <a:xfrm>
              <a:off x="2070617" y="1856040"/>
              <a:ext cx="1799925" cy="51872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lvl1pPr marL="0" marR="0" lvl="0" indent="0" algn="l" defTabSz="9144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fr-FR" sz="4400" b="0" i="0" u="none" strike="noStrike" kern="1200" cap="none" spc="0" baseline="0">
                  <a:solidFill>
                    <a:schemeClr val="tx1">
                      <a:lumMod val="50000"/>
                      <a:lumOff val="50000"/>
                    </a:schemeClr>
                  </a:solidFill>
                  <a:uFillTx/>
                  <a:latin typeface="Calibri" panose="020F0502020204030204" pitchFamily="34" charset="0"/>
                </a:defRPr>
              </a:lvl1pPr>
            </a:lstStyle>
            <a:p>
              <a:pPr algn="ctr"/>
              <a:r>
                <a:rPr lang="en-US" sz="2800" b="1" dirty="0" smtClean="0">
                  <a:solidFill>
                    <a:schemeClr val="bg2">
                      <a:lumMod val="50000"/>
                    </a:schemeClr>
                  </a:solidFill>
                </a:rPr>
                <a:t>PIARC</a:t>
              </a:r>
              <a:endParaRPr lang="ru-RU" sz="28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13218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7073" y="868026"/>
            <a:ext cx="10515600" cy="51872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ФАКТОРЫ ВЛИЯЮЩИЕ НА ДТП - Человек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endParaRPr lang="fr-FR" sz="2800" dirty="0">
              <a:solidFill>
                <a:srgbClr val="00B05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8018E71-497D-4C62-B305-DE65BDD1841B}" type="datetime1">
              <a:rPr lang="uk-UA" smtClean="0"/>
              <a:t>17.11.2016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Modernization and Safety Improvements of the Road Network in Ukraine Technical Assistance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BF48C7-BB77-4D3A-93FC-16B46CF9466B}" type="slidenum">
              <a:rPr lang="uk-UA" smtClean="0"/>
              <a:pPr/>
              <a:t>4</a:t>
            </a:fld>
            <a:endParaRPr lang="fr-FR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51117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58547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7" name="Group 6"/>
          <p:cNvGrpSpPr/>
          <p:nvPr/>
        </p:nvGrpSpPr>
        <p:grpSpPr>
          <a:xfrm>
            <a:off x="3316599" y="2376214"/>
            <a:ext cx="5376547" cy="3114503"/>
            <a:chOff x="2385219" y="2237574"/>
            <a:chExt cx="5376547" cy="3114503"/>
          </a:xfrm>
        </p:grpSpPr>
        <p:grpSp>
          <p:nvGrpSpPr>
            <p:cNvPr id="45" name="Group 44"/>
            <p:cNvGrpSpPr/>
            <p:nvPr/>
          </p:nvGrpSpPr>
          <p:grpSpPr>
            <a:xfrm>
              <a:off x="2538815" y="2237574"/>
              <a:ext cx="5222951" cy="2877151"/>
              <a:chOff x="3333126" y="1469797"/>
              <a:chExt cx="5805889" cy="2953669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3333126" y="1469797"/>
                <a:ext cx="5805889" cy="2953669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335290" y="2535822"/>
                <a:ext cx="87876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Human</a:t>
                </a:r>
              </a:p>
              <a:p>
                <a:r>
                  <a:rPr lang="en-US" b="1" dirty="0" smtClean="0">
                    <a:solidFill>
                      <a:schemeClr val="bg1"/>
                    </a:solidFill>
                  </a:rPr>
                  <a:t>Factors</a:t>
                </a:r>
                <a:endParaRPr lang="uk-UA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123464" y="2505044"/>
                <a:ext cx="107753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</a:rPr>
                  <a:t>9</a:t>
                </a:r>
                <a:r>
                  <a:rPr lang="uk-UA" sz="4000" b="1" dirty="0" smtClean="0">
                    <a:solidFill>
                      <a:schemeClr val="bg1"/>
                    </a:solidFill>
                  </a:rPr>
                  <a:t>5</a:t>
                </a:r>
                <a:r>
                  <a:rPr lang="en-US" sz="4000" b="1" dirty="0" smtClean="0">
                    <a:solidFill>
                      <a:schemeClr val="bg1"/>
                    </a:solidFill>
                  </a:rPr>
                  <a:t>%</a:t>
                </a:r>
                <a:endParaRPr lang="uk-UA" sz="4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2" name="Oval 51"/>
            <p:cNvSpPr/>
            <p:nvPr/>
          </p:nvSpPr>
          <p:spPr>
            <a:xfrm>
              <a:off x="2538815" y="2241716"/>
              <a:ext cx="5222951" cy="287715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2385219" y="2241715"/>
              <a:ext cx="5376547" cy="2877151"/>
              <a:chOff x="3207956" y="1516662"/>
              <a:chExt cx="5976628" cy="2953669"/>
            </a:xfrm>
          </p:grpSpPr>
          <p:sp>
            <p:nvSpPr>
              <p:cNvPr id="54" name="Oval 53"/>
              <p:cNvSpPr/>
              <p:nvPr/>
            </p:nvSpPr>
            <p:spPr>
              <a:xfrm rot="989120">
                <a:off x="3207956" y="3033611"/>
                <a:ext cx="2868337" cy="1363575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3378695" y="1516662"/>
                <a:ext cx="5805889" cy="2953669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b="1" dirty="0" smtClean="0"/>
                  <a:t>                  </a:t>
                </a:r>
                <a:endParaRPr lang="uk-UA" sz="2800" b="1" dirty="0"/>
              </a:p>
            </p:txBody>
          </p:sp>
        </p:grpSp>
        <p:sp>
          <p:nvSpPr>
            <p:cNvPr id="60" name="Oval 59"/>
            <p:cNvSpPr/>
            <p:nvPr/>
          </p:nvSpPr>
          <p:spPr>
            <a:xfrm rot="989120">
              <a:off x="2385219" y="3724341"/>
              <a:ext cx="2580342" cy="132825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6" name="Oval 65"/>
            <p:cNvSpPr/>
            <p:nvPr/>
          </p:nvSpPr>
          <p:spPr>
            <a:xfrm>
              <a:off x="4008275" y="4257340"/>
              <a:ext cx="1841885" cy="109473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3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4062683" y="3181113"/>
              <a:ext cx="2175214" cy="560708"/>
              <a:chOff x="4017070" y="3270749"/>
              <a:chExt cx="2175214" cy="560708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4017070" y="3308237"/>
                <a:ext cx="14837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ru-RU" sz="2800" b="1" dirty="0" smtClean="0">
                    <a:solidFill>
                      <a:schemeClr val="bg1"/>
                    </a:solidFill>
                  </a:rPr>
                  <a:t>Человек</a:t>
                </a:r>
                <a:endParaRPr lang="uk-UA" sz="2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5380843" y="3270749"/>
                <a:ext cx="8114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bg1"/>
                    </a:solidFill>
                  </a:rPr>
                  <a:t>57%</a:t>
                </a:r>
                <a:endParaRPr lang="uk-UA" sz="28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3288124" y="4119288"/>
              <a:ext cx="6319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26%</a:t>
              </a:r>
              <a:endParaRPr lang="uk-UA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40030" y="4516017"/>
              <a:ext cx="5020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6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%</a:t>
              </a:r>
              <a:endParaRPr lang="uk-UA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219560" y="4520546"/>
              <a:ext cx="5020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4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%</a:t>
              </a:r>
              <a:endParaRPr lang="uk-UA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290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7073" y="848149"/>
            <a:ext cx="10515600" cy="51872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ФАКТОРЫ ВЛИЯЮЩИЕ НА ДТП - Дорога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endParaRPr lang="fr-FR" sz="2800" dirty="0">
              <a:solidFill>
                <a:srgbClr val="00B05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8018E71-497D-4C62-B305-DE65BDD1841B}" type="datetime1">
              <a:rPr lang="uk-UA" smtClean="0"/>
              <a:t>17.11.2016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Modernization and Safety Improvements of the Road Network in Ukraine Technical Assistance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BF48C7-BB77-4D3A-93FC-16B46CF9466B}" type="slidenum">
              <a:rPr lang="uk-UA" smtClean="0"/>
              <a:pPr/>
              <a:t>5</a:t>
            </a:fld>
            <a:endParaRPr lang="fr-FR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51117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58547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9" name="Group 8"/>
          <p:cNvGrpSpPr/>
          <p:nvPr/>
        </p:nvGrpSpPr>
        <p:grpSpPr>
          <a:xfrm>
            <a:off x="2720616" y="2376214"/>
            <a:ext cx="5972530" cy="3355765"/>
            <a:chOff x="2720616" y="2376214"/>
            <a:chExt cx="5972530" cy="3355765"/>
          </a:xfrm>
        </p:grpSpPr>
        <p:grpSp>
          <p:nvGrpSpPr>
            <p:cNvPr id="7" name="Group 6"/>
            <p:cNvGrpSpPr/>
            <p:nvPr/>
          </p:nvGrpSpPr>
          <p:grpSpPr>
            <a:xfrm>
              <a:off x="3316599" y="2376214"/>
              <a:ext cx="5376547" cy="3114503"/>
              <a:chOff x="2385219" y="2237574"/>
              <a:chExt cx="5376547" cy="3114503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2538815" y="2237574"/>
                <a:ext cx="5222951" cy="2877151"/>
                <a:chOff x="3333126" y="1469797"/>
                <a:chExt cx="5805889" cy="2953669"/>
              </a:xfrm>
            </p:grpSpPr>
            <p:sp>
              <p:nvSpPr>
                <p:cNvPr id="46" name="Oval 45"/>
                <p:cNvSpPr/>
                <p:nvPr/>
              </p:nvSpPr>
              <p:spPr>
                <a:xfrm>
                  <a:off x="3333126" y="1469797"/>
                  <a:ext cx="5805889" cy="2953669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5335290" y="2535822"/>
                  <a:ext cx="87876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chemeClr val="bg1"/>
                      </a:solidFill>
                    </a:rPr>
                    <a:t>Human</a:t>
                  </a:r>
                </a:p>
                <a:p>
                  <a:r>
                    <a:rPr lang="en-US" b="1" dirty="0" smtClean="0">
                      <a:solidFill>
                        <a:schemeClr val="bg1"/>
                      </a:solidFill>
                    </a:rPr>
                    <a:t>Factors</a:t>
                  </a:r>
                  <a:endParaRPr lang="uk-UA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6123464" y="2505044"/>
                  <a:ext cx="1077539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 smtClean="0">
                      <a:solidFill>
                        <a:schemeClr val="bg1"/>
                      </a:solidFill>
                    </a:rPr>
                    <a:t>9</a:t>
                  </a:r>
                  <a:r>
                    <a:rPr lang="uk-UA" sz="4000" b="1" dirty="0" smtClean="0">
                      <a:solidFill>
                        <a:schemeClr val="bg1"/>
                      </a:solidFill>
                    </a:rPr>
                    <a:t>5</a:t>
                  </a:r>
                  <a:r>
                    <a:rPr lang="en-US" sz="4000" b="1" dirty="0" smtClean="0">
                      <a:solidFill>
                        <a:schemeClr val="bg1"/>
                      </a:solidFill>
                    </a:rPr>
                    <a:t>%</a:t>
                  </a:r>
                  <a:endParaRPr lang="uk-UA" sz="40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2" name="Oval 51"/>
              <p:cNvSpPr/>
              <p:nvPr/>
            </p:nvSpPr>
            <p:spPr>
              <a:xfrm>
                <a:off x="2538815" y="2241716"/>
                <a:ext cx="5222951" cy="2877150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grpSp>
            <p:nvGrpSpPr>
              <p:cNvPr id="53" name="Group 52"/>
              <p:cNvGrpSpPr/>
              <p:nvPr/>
            </p:nvGrpSpPr>
            <p:grpSpPr>
              <a:xfrm>
                <a:off x="2385219" y="2241715"/>
                <a:ext cx="5376547" cy="2877151"/>
                <a:chOff x="3207956" y="1516662"/>
                <a:chExt cx="5976628" cy="2953669"/>
              </a:xfrm>
            </p:grpSpPr>
            <p:sp>
              <p:nvSpPr>
                <p:cNvPr id="54" name="Oval 53"/>
                <p:cNvSpPr/>
                <p:nvPr/>
              </p:nvSpPr>
              <p:spPr>
                <a:xfrm rot="989120">
                  <a:off x="3207956" y="3033611"/>
                  <a:ext cx="2868337" cy="1363575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3378695" y="1516662"/>
                  <a:ext cx="5805889" cy="2953669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uk-UA" b="1" dirty="0" smtClean="0"/>
                    <a:t>                  </a:t>
                  </a:r>
                  <a:endParaRPr lang="uk-UA" sz="2800" b="1" dirty="0"/>
                </a:p>
              </p:txBody>
            </p:sp>
          </p:grpSp>
          <p:sp>
            <p:nvSpPr>
              <p:cNvPr id="60" name="Oval 59"/>
              <p:cNvSpPr/>
              <p:nvPr/>
            </p:nvSpPr>
            <p:spPr>
              <a:xfrm rot="989120">
                <a:off x="2385219" y="3724341"/>
                <a:ext cx="2580342" cy="1328250"/>
              </a:xfrm>
              <a:prstGeom prst="ellipse">
                <a:avLst/>
              </a:prstGeom>
              <a:solidFill>
                <a:schemeClr val="accent2">
                  <a:alpha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4008275" y="4257340"/>
                <a:ext cx="1841885" cy="1094737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  <a:alpha val="39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3472381" y="4909222"/>
              <a:ext cx="814046" cy="6999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chemeClr val="accent2">
                      <a:lumMod val="75000"/>
                    </a:schemeClr>
                  </a:solidFill>
                </a:rPr>
                <a:t>4</a:t>
              </a:r>
              <a:r>
                <a:rPr lang="en-US" sz="2800" b="1" dirty="0" smtClean="0">
                  <a:solidFill>
                    <a:schemeClr val="accent2">
                      <a:lumMod val="75000"/>
                    </a:schemeClr>
                  </a:solidFill>
                </a:rPr>
                <a:t>%</a:t>
              </a:r>
              <a:endParaRPr lang="uk-UA" sz="28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720616" y="5012512"/>
              <a:ext cx="812915" cy="3597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b="1" dirty="0" smtClean="0">
                  <a:solidFill>
                    <a:schemeClr val="accent2">
                      <a:lumMod val="75000"/>
                    </a:schemeClr>
                  </a:solidFill>
                </a:rPr>
                <a:t>Дорога</a:t>
              </a:r>
              <a:endParaRPr lang="uk-UA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233103" y="4230917"/>
              <a:ext cx="6319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26%</a:t>
              </a:r>
              <a:endParaRPr lang="uk-UA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330550" y="5331869"/>
              <a:ext cx="5020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75000"/>
                    </a:schemeClr>
                  </a:solidFill>
                </a:rPr>
                <a:t>1</a:t>
              </a:r>
              <a:r>
                <a:rPr lang="en-US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%</a:t>
              </a:r>
              <a:endParaRPr lang="uk-UA" sz="20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4727091" y="5204236"/>
              <a:ext cx="473744" cy="292208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164539" y="4632175"/>
              <a:ext cx="5020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4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%</a:t>
              </a:r>
              <a:endParaRPr lang="uk-UA" sz="2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3375074" y="4893464"/>
              <a:ext cx="901209" cy="584775"/>
              <a:chOff x="2430095" y="4781835"/>
              <a:chExt cx="901209" cy="584775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2538815" y="4900883"/>
                <a:ext cx="608422" cy="359764"/>
              </a:xfrm>
              <a:prstGeom prst="ellipse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430095" y="4781835"/>
                <a:ext cx="90120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3</a:t>
                </a:r>
                <a:r>
                  <a:rPr lang="uk-UA" sz="3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4</a:t>
                </a:r>
                <a:r>
                  <a:rPr lang="en-US" sz="3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%</a:t>
                </a:r>
                <a:endParaRPr lang="uk-UA" sz="32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510884" y="4470229"/>
              <a:ext cx="5020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3%</a:t>
              </a:r>
              <a:endParaRPr lang="uk-UA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38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7073" y="828271"/>
            <a:ext cx="10515600" cy="51872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ФАКТОРЫ ВЛИЯЮЩИЕ НА ДТП - Автомобиль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endParaRPr lang="fr-FR" sz="2800" dirty="0">
              <a:solidFill>
                <a:srgbClr val="00B05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8018E71-497D-4C62-B305-DE65BDD1841B}" type="datetime1">
              <a:rPr lang="uk-UA" smtClean="0"/>
              <a:t>17.11.2016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Modernization and Safety Improvements of the Road Network in Ukraine Technical Assistance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BF48C7-BB77-4D3A-93FC-16B46CF9466B}" type="slidenum">
              <a:rPr lang="uk-UA" smtClean="0"/>
              <a:pPr/>
              <a:t>6</a:t>
            </a:fld>
            <a:endParaRPr lang="fr-FR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51117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58547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9" name="Group 8"/>
          <p:cNvGrpSpPr/>
          <p:nvPr/>
        </p:nvGrpSpPr>
        <p:grpSpPr>
          <a:xfrm>
            <a:off x="3316599" y="2376214"/>
            <a:ext cx="5376547" cy="3544411"/>
            <a:chOff x="3316599" y="2376214"/>
            <a:chExt cx="5376547" cy="3544411"/>
          </a:xfrm>
        </p:grpSpPr>
        <p:grpSp>
          <p:nvGrpSpPr>
            <p:cNvPr id="7" name="Group 6"/>
            <p:cNvGrpSpPr/>
            <p:nvPr/>
          </p:nvGrpSpPr>
          <p:grpSpPr>
            <a:xfrm>
              <a:off x="3316599" y="2376214"/>
              <a:ext cx="5376547" cy="3114503"/>
              <a:chOff x="2385219" y="2237574"/>
              <a:chExt cx="5376547" cy="3114503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2538815" y="2237574"/>
                <a:ext cx="5222951" cy="2877151"/>
                <a:chOff x="3333126" y="1469797"/>
                <a:chExt cx="5805889" cy="2953669"/>
              </a:xfrm>
            </p:grpSpPr>
            <p:sp>
              <p:nvSpPr>
                <p:cNvPr id="46" name="Oval 45"/>
                <p:cNvSpPr/>
                <p:nvPr/>
              </p:nvSpPr>
              <p:spPr>
                <a:xfrm>
                  <a:off x="3333126" y="1469797"/>
                  <a:ext cx="5805889" cy="2953669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5335290" y="2535822"/>
                  <a:ext cx="87876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chemeClr val="bg1"/>
                      </a:solidFill>
                    </a:rPr>
                    <a:t>Human</a:t>
                  </a:r>
                </a:p>
                <a:p>
                  <a:r>
                    <a:rPr lang="en-US" b="1" dirty="0" smtClean="0">
                      <a:solidFill>
                        <a:schemeClr val="bg1"/>
                      </a:solidFill>
                    </a:rPr>
                    <a:t>Factors</a:t>
                  </a:r>
                  <a:endParaRPr lang="uk-UA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6123464" y="2505044"/>
                  <a:ext cx="1077539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 smtClean="0">
                      <a:solidFill>
                        <a:schemeClr val="bg1"/>
                      </a:solidFill>
                    </a:rPr>
                    <a:t>9</a:t>
                  </a:r>
                  <a:r>
                    <a:rPr lang="uk-UA" sz="4000" b="1" dirty="0" smtClean="0">
                      <a:solidFill>
                        <a:schemeClr val="bg1"/>
                      </a:solidFill>
                    </a:rPr>
                    <a:t>5</a:t>
                  </a:r>
                  <a:r>
                    <a:rPr lang="en-US" sz="4000" b="1" dirty="0" smtClean="0">
                      <a:solidFill>
                        <a:schemeClr val="bg1"/>
                      </a:solidFill>
                    </a:rPr>
                    <a:t>%</a:t>
                  </a:r>
                  <a:endParaRPr lang="uk-UA" sz="40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2" name="Oval 51"/>
              <p:cNvSpPr/>
              <p:nvPr/>
            </p:nvSpPr>
            <p:spPr>
              <a:xfrm>
                <a:off x="2538815" y="2241716"/>
                <a:ext cx="5222951" cy="2877150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grpSp>
            <p:nvGrpSpPr>
              <p:cNvPr id="53" name="Group 52"/>
              <p:cNvGrpSpPr/>
              <p:nvPr/>
            </p:nvGrpSpPr>
            <p:grpSpPr>
              <a:xfrm>
                <a:off x="2385219" y="2241715"/>
                <a:ext cx="5376547" cy="2877151"/>
                <a:chOff x="3207956" y="1516662"/>
                <a:chExt cx="5976628" cy="2953669"/>
              </a:xfrm>
            </p:grpSpPr>
            <p:sp>
              <p:nvSpPr>
                <p:cNvPr id="54" name="Oval 53"/>
                <p:cNvSpPr/>
                <p:nvPr/>
              </p:nvSpPr>
              <p:spPr>
                <a:xfrm rot="989120">
                  <a:off x="3207956" y="3033611"/>
                  <a:ext cx="2868337" cy="1363575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3378695" y="1516662"/>
                  <a:ext cx="5805889" cy="2953669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uk-UA" b="1" dirty="0" smtClean="0"/>
                    <a:t>                  </a:t>
                  </a:r>
                  <a:endParaRPr lang="uk-UA" sz="2800" b="1" dirty="0"/>
                </a:p>
              </p:txBody>
            </p:sp>
          </p:grpSp>
          <p:sp>
            <p:nvSpPr>
              <p:cNvPr id="60" name="Oval 59"/>
              <p:cNvSpPr/>
              <p:nvPr/>
            </p:nvSpPr>
            <p:spPr>
              <a:xfrm rot="989120">
                <a:off x="2385219" y="3724341"/>
                <a:ext cx="2580342" cy="1328250"/>
              </a:xfrm>
              <a:prstGeom prst="ellipse">
                <a:avLst/>
              </a:prstGeom>
              <a:solidFill>
                <a:schemeClr val="accent2">
                  <a:alpha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4008275" y="4257340"/>
                <a:ext cx="1841885" cy="1094737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  <a:alpha val="39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4330550" y="5331869"/>
              <a:ext cx="5020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75000"/>
                    </a:schemeClr>
                  </a:solidFill>
                </a:rPr>
                <a:t>1</a:t>
              </a:r>
              <a:r>
                <a:rPr lang="en-US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%</a:t>
              </a:r>
              <a:endParaRPr lang="uk-UA" sz="20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4727091" y="5204236"/>
              <a:ext cx="473744" cy="292208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3" name="Group 2"/>
            <p:cNvGrpSpPr/>
            <p:nvPr/>
          </p:nvGrpSpPr>
          <p:grpSpPr>
            <a:xfrm>
              <a:off x="5157505" y="4680838"/>
              <a:ext cx="2442041" cy="1239787"/>
              <a:chOff x="5236877" y="4391903"/>
              <a:chExt cx="2442041" cy="1239787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5513286" y="5192394"/>
                <a:ext cx="1281986" cy="359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Автомобиль</a:t>
                </a:r>
                <a:endParaRPr lang="uk-UA" b="1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157347" y="4391903"/>
                <a:ext cx="5020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</a:rPr>
                  <a:t>6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%</a:t>
                </a:r>
                <a:endParaRPr lang="uk-UA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236877" y="4396432"/>
                <a:ext cx="5020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</a:rPr>
                  <a:t>4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%</a:t>
                </a:r>
                <a:endParaRPr lang="uk-UA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6867477" y="5108470"/>
                <a:ext cx="8114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2800" b="1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13</a:t>
                </a:r>
                <a:r>
                  <a:rPr lang="en-US" sz="2800" b="1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%</a:t>
                </a:r>
                <a:endParaRPr lang="uk-UA" sz="2800" b="1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648301" y="4909351"/>
                <a:ext cx="4700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bg-BG"/>
                </a:defPPr>
                <a:lvl1pPr>
                  <a:defRPr b="1">
                    <a:solidFill>
                      <a:schemeClr val="accent4">
                        <a:lumMod val="75000"/>
                      </a:schemeClr>
                    </a:solidFill>
                  </a:defRPr>
                </a:lvl1pPr>
              </a:lstStyle>
              <a:p>
                <a:r>
                  <a:rPr lang="en-US" dirty="0"/>
                  <a:t>2%</a:t>
                </a:r>
                <a:endParaRPr lang="uk-UA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346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7073" y="868027"/>
            <a:ext cx="10515600" cy="51872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ФАКТОРЫ ВЛИЯЮЩИЕ НА ДТП - Совокупность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endParaRPr lang="fr-FR" sz="2800" dirty="0">
              <a:solidFill>
                <a:srgbClr val="00B05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8018E71-497D-4C62-B305-DE65BDD1841B}" type="datetime1">
              <a:rPr lang="uk-UA" smtClean="0"/>
              <a:t>17.11.2016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Modernization and Safety Improvements of the Road Network in Ukraine Technical Assistance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BF48C7-BB77-4D3A-93FC-16B46CF9466B}" type="slidenum">
              <a:rPr lang="uk-UA" smtClean="0"/>
              <a:pPr/>
              <a:t>7</a:t>
            </a:fld>
            <a:endParaRPr lang="fr-FR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51117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58547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8" name="Group 7"/>
          <p:cNvGrpSpPr/>
          <p:nvPr/>
        </p:nvGrpSpPr>
        <p:grpSpPr>
          <a:xfrm>
            <a:off x="2720616" y="2376214"/>
            <a:ext cx="7254211" cy="3544411"/>
            <a:chOff x="2720616" y="2376214"/>
            <a:chExt cx="7254211" cy="3544411"/>
          </a:xfrm>
        </p:grpSpPr>
        <p:grpSp>
          <p:nvGrpSpPr>
            <p:cNvPr id="7" name="Group 6"/>
            <p:cNvGrpSpPr/>
            <p:nvPr/>
          </p:nvGrpSpPr>
          <p:grpSpPr>
            <a:xfrm>
              <a:off x="3316599" y="2376214"/>
              <a:ext cx="5376547" cy="3114503"/>
              <a:chOff x="2385219" y="2237574"/>
              <a:chExt cx="5376547" cy="3114503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2538815" y="2237574"/>
                <a:ext cx="5222951" cy="2877151"/>
                <a:chOff x="3333126" y="1469797"/>
                <a:chExt cx="5805889" cy="2953669"/>
              </a:xfrm>
            </p:grpSpPr>
            <p:sp>
              <p:nvSpPr>
                <p:cNvPr id="46" name="Oval 45"/>
                <p:cNvSpPr/>
                <p:nvPr/>
              </p:nvSpPr>
              <p:spPr>
                <a:xfrm>
                  <a:off x="3333126" y="1469797"/>
                  <a:ext cx="5805889" cy="2953669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5335290" y="2535822"/>
                  <a:ext cx="87876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chemeClr val="bg1"/>
                      </a:solidFill>
                    </a:rPr>
                    <a:t>Human</a:t>
                  </a:r>
                </a:p>
                <a:p>
                  <a:r>
                    <a:rPr lang="en-US" b="1" dirty="0" smtClean="0">
                      <a:solidFill>
                        <a:schemeClr val="bg1"/>
                      </a:solidFill>
                    </a:rPr>
                    <a:t>Factors</a:t>
                  </a:r>
                  <a:endParaRPr lang="uk-UA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6123464" y="2505044"/>
                  <a:ext cx="1077539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 smtClean="0">
                      <a:solidFill>
                        <a:schemeClr val="bg1"/>
                      </a:solidFill>
                    </a:rPr>
                    <a:t>9</a:t>
                  </a:r>
                  <a:r>
                    <a:rPr lang="uk-UA" sz="4000" b="1" dirty="0" smtClean="0">
                      <a:solidFill>
                        <a:schemeClr val="bg1"/>
                      </a:solidFill>
                    </a:rPr>
                    <a:t>5</a:t>
                  </a:r>
                  <a:r>
                    <a:rPr lang="en-US" sz="4000" b="1" dirty="0" smtClean="0">
                      <a:solidFill>
                        <a:schemeClr val="bg1"/>
                      </a:solidFill>
                    </a:rPr>
                    <a:t>%</a:t>
                  </a:r>
                  <a:endParaRPr lang="uk-UA" sz="40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2" name="Oval 51"/>
              <p:cNvSpPr/>
              <p:nvPr/>
            </p:nvSpPr>
            <p:spPr>
              <a:xfrm>
                <a:off x="2538815" y="2241716"/>
                <a:ext cx="5222951" cy="2877150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grpSp>
            <p:nvGrpSpPr>
              <p:cNvPr id="53" name="Group 52"/>
              <p:cNvGrpSpPr/>
              <p:nvPr/>
            </p:nvGrpSpPr>
            <p:grpSpPr>
              <a:xfrm>
                <a:off x="2385219" y="2241715"/>
                <a:ext cx="5376547" cy="2877151"/>
                <a:chOff x="3207956" y="1516662"/>
                <a:chExt cx="5976628" cy="2953669"/>
              </a:xfrm>
            </p:grpSpPr>
            <p:sp>
              <p:nvSpPr>
                <p:cNvPr id="54" name="Oval 53"/>
                <p:cNvSpPr/>
                <p:nvPr/>
              </p:nvSpPr>
              <p:spPr>
                <a:xfrm rot="989120">
                  <a:off x="3207956" y="3033611"/>
                  <a:ext cx="2868337" cy="1363575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3378695" y="1516662"/>
                  <a:ext cx="5805889" cy="2953669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uk-UA" b="1" dirty="0" smtClean="0"/>
                    <a:t>                  </a:t>
                  </a:r>
                  <a:endParaRPr lang="uk-UA" sz="2800" b="1" dirty="0"/>
                </a:p>
              </p:txBody>
            </p:sp>
          </p:grpSp>
          <p:sp>
            <p:nvSpPr>
              <p:cNvPr id="60" name="Oval 59"/>
              <p:cNvSpPr/>
              <p:nvPr/>
            </p:nvSpPr>
            <p:spPr>
              <a:xfrm rot="989120">
                <a:off x="2385219" y="3724341"/>
                <a:ext cx="2580342" cy="1328250"/>
              </a:xfrm>
              <a:prstGeom prst="ellipse">
                <a:avLst/>
              </a:prstGeom>
              <a:solidFill>
                <a:schemeClr val="accent2">
                  <a:alpha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4008275" y="4257340"/>
                <a:ext cx="1841885" cy="1094737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  <a:alpha val="39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5433914" y="2424944"/>
              <a:ext cx="4540913" cy="3495681"/>
              <a:chOff x="5513286" y="2136009"/>
              <a:chExt cx="4540913" cy="3495681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5513286" y="5192394"/>
                <a:ext cx="1281986" cy="359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Автомобиль</a:t>
                </a:r>
                <a:endParaRPr lang="uk-UA" b="1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6867477" y="5108470"/>
                <a:ext cx="8114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2800" b="1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13</a:t>
                </a:r>
                <a:r>
                  <a:rPr lang="en-US" sz="2800" b="1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%</a:t>
                </a:r>
                <a:endParaRPr lang="uk-UA" sz="2800" b="1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8226646" y="2205721"/>
                <a:ext cx="10161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Человек</a:t>
                </a:r>
                <a:endParaRPr lang="uk-UA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9242758" y="2136009"/>
                <a:ext cx="8114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2800" b="1" dirty="0">
                    <a:solidFill>
                      <a:schemeClr val="accent1">
                        <a:lumMod val="75000"/>
                      </a:schemeClr>
                    </a:solidFill>
                  </a:rPr>
                  <a:t>9</a:t>
                </a:r>
                <a:r>
                  <a:rPr lang="uk-UA" sz="28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3</a:t>
                </a:r>
                <a:r>
                  <a:rPr lang="en-US" sz="28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%</a:t>
                </a:r>
                <a:endParaRPr lang="uk-UA" sz="28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2720616" y="5012512"/>
              <a:ext cx="812915" cy="3597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b="1" dirty="0" smtClean="0">
                  <a:solidFill>
                    <a:schemeClr val="accent2">
                      <a:lumMod val="75000"/>
                    </a:schemeClr>
                  </a:solidFill>
                </a:rPr>
                <a:t>Дорога</a:t>
              </a:r>
              <a:endParaRPr lang="uk-UA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3375074" y="4893464"/>
              <a:ext cx="901209" cy="584775"/>
              <a:chOff x="2430095" y="4781835"/>
              <a:chExt cx="901209" cy="584775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2538815" y="4900883"/>
                <a:ext cx="608422" cy="359764"/>
              </a:xfrm>
              <a:prstGeom prst="ellipse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430095" y="4781835"/>
                <a:ext cx="90120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3</a:t>
                </a:r>
                <a:r>
                  <a:rPr lang="uk-UA" sz="3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4</a:t>
                </a:r>
                <a:r>
                  <a:rPr lang="en-US" sz="3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%</a:t>
                </a:r>
                <a:endParaRPr lang="uk-UA" sz="32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89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32183A8-D2AE-443A-91BD-CCF607ED0696}" type="datetime1">
              <a:rPr lang="uk-UA" sz="1400" smtClean="0">
                <a:solidFill>
                  <a:schemeClr val="bg2">
                    <a:lumMod val="50000"/>
                  </a:schemeClr>
                </a:solidFill>
              </a:rPr>
              <a:pPr/>
              <a:t>17.11.2016</a:t>
            </a:fld>
            <a:endParaRPr lang="fr-FR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Modernization and Safety Improvements of the Road Network in Ukraine Technical Assistance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BF48C7-BB77-4D3A-93FC-16B46CF9466B}" type="slidenum">
              <a:rPr lang="uk-UA" sz="1400" smtClean="0">
                <a:solidFill>
                  <a:schemeClr val="bg2">
                    <a:lumMod val="50000"/>
                  </a:schemeClr>
                </a:solidFill>
              </a:rPr>
              <a:pPr/>
              <a:t>8</a:t>
            </a:fld>
            <a:endParaRPr lang="fr-FR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729290" y="891802"/>
            <a:ext cx="10515600" cy="51704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 fontScale="82500" lnSpcReduction="10000"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Calibri" panose="020F0502020204030204" pitchFamily="34" charset="0"/>
              </a:defRPr>
            </a:lvl1pPr>
          </a:lstStyle>
          <a:p>
            <a:r>
              <a:rPr lang="ru-RU" sz="3200" b="1" dirty="0" smtClean="0">
                <a:solidFill>
                  <a:srgbClr val="00B050"/>
                </a:solidFill>
              </a:rPr>
              <a:t>КОЛИЧЕСТВО И КАЧЕСТВО ВАЖНО ДЛЯ СОХРАНЕНИЯ ДРУГИХ ЖИЗНЕЙ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86" y="1408849"/>
            <a:ext cx="6657975" cy="3067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455" y="3429620"/>
            <a:ext cx="6543675" cy="2543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1961" y="1584361"/>
            <a:ext cx="4315683" cy="13973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121" y="4422951"/>
            <a:ext cx="388620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80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7073" y="869703"/>
            <a:ext cx="10515600" cy="51704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ПОЧЕМУ ДАННЫЕ О ДТП ВАЖНЫ?</a:t>
            </a:r>
            <a:endParaRPr lang="fr-FR" sz="2800" b="1" dirty="0">
              <a:solidFill>
                <a:srgbClr val="00B05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32183A8-D2AE-443A-91BD-CCF607ED0696}" type="datetime1">
              <a:rPr lang="uk-UA" sz="1400" smtClean="0">
                <a:solidFill>
                  <a:schemeClr val="bg2">
                    <a:lumMod val="50000"/>
                  </a:schemeClr>
                </a:solidFill>
              </a:rPr>
              <a:pPr/>
              <a:t>17.11.2016</a:t>
            </a:fld>
            <a:endParaRPr lang="fr-FR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Modernization and Safety Improvements of the Road Network in Ukraine Technical Assistance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BF48C7-BB77-4D3A-93FC-16B46CF9466B}" type="slidenum">
              <a:rPr lang="uk-UA" sz="1400" smtClean="0">
                <a:solidFill>
                  <a:schemeClr val="bg2">
                    <a:lumMod val="50000"/>
                  </a:schemeClr>
                </a:solidFill>
              </a:rPr>
              <a:pPr/>
              <a:t>9</a:t>
            </a:fld>
            <a:endParaRPr lang="fr-FR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9243" y="1801069"/>
            <a:ext cx="768190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Одной из основных задач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качественного сбора данных и последующего анализа является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выявление </a:t>
            </a:r>
            <a:r>
              <a:rPr lang="ru-RU" sz="2800" u="sng" dirty="0">
                <a:solidFill>
                  <a:srgbClr val="FF0000"/>
                </a:solidFill>
              </a:rPr>
              <a:t>основных проблем </a:t>
            </a:r>
            <a:r>
              <a:rPr lang="ru-RU" sz="2800" u="sng" dirty="0" smtClean="0">
                <a:solidFill>
                  <a:srgbClr val="FF0000"/>
                </a:solidFill>
              </a:rPr>
              <a:t>безопасности </a:t>
            </a:r>
            <a:r>
              <a:rPr lang="ru-RU" sz="2800" u="sng" dirty="0">
                <a:solidFill>
                  <a:srgbClr val="FF0000"/>
                </a:solidFill>
              </a:rPr>
              <a:t>дорожного движения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. Эффективность предотвращения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ДТП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в значительной степени зависит от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качества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собранных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данных и их последующей обработке, анализа, улучшении ситуации, оценки результатов и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адекватности используемых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методов устранения проблем.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8154" y="1386750"/>
            <a:ext cx="2664691" cy="493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0084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7311</TotalTime>
  <Words>1441</Words>
  <Application>Microsoft Office PowerPoint</Application>
  <PresentationFormat>Widescreen</PresentationFormat>
  <Paragraphs>290</Paragraphs>
  <Slides>21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Wingdings</vt:lpstr>
      <vt:lpstr>Thème Office</vt:lpstr>
      <vt:lpstr>Custom Design</vt:lpstr>
      <vt:lpstr>Modernization and Safety Improvements of the Road Network in Ukraine Technical Assistance </vt:lpstr>
      <vt:lpstr>PowerPoint Presentation</vt:lpstr>
      <vt:lpstr>ФАКТОРЫ ВЛИЯЮЩИЕ НА ДТП </vt:lpstr>
      <vt:lpstr>ФАКТОРЫ ВЛИЯЮЩИЕ НА ДТП - Человек </vt:lpstr>
      <vt:lpstr>ФАКТОРЫ ВЛИЯЮЩИЕ НА ДТП - Дорога </vt:lpstr>
      <vt:lpstr>ФАКТОРЫ ВЛИЯЮЩИЕ НА ДТП - Автомобиль </vt:lpstr>
      <vt:lpstr>ФАКТОРЫ ВЛИЯЮЩИЕ НА ДТП - Совокупность </vt:lpstr>
      <vt:lpstr>PowerPoint Presentation</vt:lpstr>
      <vt:lpstr>ПОЧЕМУ ДАННЫЕ О ДТП ВАЖНЫ?</vt:lpstr>
      <vt:lpstr>Этапы совершения ДТП</vt:lpstr>
      <vt:lpstr>Этапы совершения ДТП</vt:lpstr>
      <vt:lpstr>Этапы совершения ДТП</vt:lpstr>
      <vt:lpstr>Концепция Безопасной системы </vt:lpstr>
      <vt:lpstr>ВОПРОСЫ НА КОТОРЫЕ ДОЛЖНА ОТВЕТИТЬ БАЗА ДАННЫХ О ДТП</vt:lpstr>
      <vt:lpstr>Составляющие части баз данных о ДТП</vt:lpstr>
      <vt:lpstr>ПОЧЕМУ ДАННЫЕ О ДТП ВАЖНЫ?</vt:lpstr>
      <vt:lpstr>ПОЧЕМУ ДАННЫЕ О ДТП ВАЖНЫ?</vt:lpstr>
      <vt:lpstr>ВОПРОСЫ НА КОТОРЫЕ ДОЛЖНА ОТВЕТИТЬ БАЗА ДАННЫХ О ДТП</vt:lpstr>
      <vt:lpstr>ИНСТИТУЦИОНАЛЬНАЯ СОСТАВЛЯЮЩАЯ РЕГИСТРАЦИИ ДАННЫХ О ДТП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Challenges for the Bulgarian rail sector and NRIC</dc:title>
  <dc:creator>lagraulet marie</dc:creator>
  <cp:lastModifiedBy>admin</cp:lastModifiedBy>
  <cp:revision>520</cp:revision>
  <cp:lastPrinted>2016-11-03T07:38:05Z</cp:lastPrinted>
  <dcterms:created xsi:type="dcterms:W3CDTF">2014-12-05T08:51:29Z</dcterms:created>
  <dcterms:modified xsi:type="dcterms:W3CDTF">2016-11-17T08:20:58Z</dcterms:modified>
</cp:coreProperties>
</file>