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5"/>
  </p:notesMasterIdLst>
  <p:sldIdLst>
    <p:sldId id="256" r:id="rId3"/>
    <p:sldId id="257" r:id="rId4"/>
    <p:sldId id="282" r:id="rId5"/>
    <p:sldId id="283" r:id="rId6"/>
    <p:sldId id="286" r:id="rId7"/>
    <p:sldId id="287" r:id="rId8"/>
    <p:sldId id="289" r:id="rId9"/>
    <p:sldId id="288" r:id="rId10"/>
    <p:sldId id="300" r:id="rId11"/>
    <p:sldId id="296" r:id="rId12"/>
    <p:sldId id="298" r:id="rId13"/>
    <p:sldId id="297" r:id="rId14"/>
    <p:sldId id="292" r:id="rId15"/>
    <p:sldId id="259" r:id="rId16"/>
    <p:sldId id="261" r:id="rId17"/>
    <p:sldId id="260" r:id="rId18"/>
    <p:sldId id="262" r:id="rId19"/>
    <p:sldId id="291" r:id="rId20"/>
    <p:sldId id="269" r:id="rId21"/>
    <p:sldId id="274" r:id="rId22"/>
    <p:sldId id="293" r:id="rId23"/>
    <p:sldId id="299" r:id="rId24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61546694736037366"/>
          <c:y val="6.7916342254253012E-2"/>
          <c:w val="0.36077796473598867"/>
          <c:h val="0.8925266896462908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BBF5-4552-AC79-10FBC9FDD648}"/>
              </c:ext>
            </c:extLst>
          </c:dPt>
          <c:dPt>
            <c:idx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BF5-4552-AC79-10FBC9FDD648}"/>
              </c:ext>
            </c:extLst>
          </c:dPt>
          <c:dPt>
            <c:idx val="2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BBF5-4552-AC79-10FBC9FDD648}"/>
              </c:ext>
            </c:extLst>
          </c:dPt>
          <c:dPt>
            <c:idx val="3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BF5-4552-AC79-10FBC9FDD648}"/>
              </c:ext>
            </c:extLst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BF5-4552-AC79-10FBC9FDD648}"/>
              </c:ext>
            </c:extLst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BBF5-4552-AC79-10FBC9FDD648}"/>
              </c:ext>
            </c:extLst>
          </c:dPt>
          <c:dPt>
            <c:idx val="6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BF5-4552-AC79-10FBC9FDD648}"/>
              </c:ext>
            </c:extLst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BBF5-4552-AC79-10FBC9FDD648}"/>
              </c:ext>
            </c:extLst>
          </c:dPt>
          <c:dPt>
            <c:idx val="8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BBF5-4552-AC79-10FBC9FDD648}"/>
              </c:ext>
            </c:extLst>
          </c:dPt>
          <c:dPt>
            <c:idx val="9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BBF5-4552-AC79-10FBC9FDD648}"/>
              </c:ext>
            </c:extLst>
          </c:dPt>
          <c:dPt>
            <c:idx val="1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BBF5-4552-AC79-10FBC9FDD648}"/>
              </c:ext>
            </c:extLst>
          </c:dPt>
          <c:dPt>
            <c:idx val="1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BF5-4552-AC79-10FBC9FDD648}"/>
              </c:ext>
            </c:extLst>
          </c:dPt>
          <c:dPt>
            <c:idx val="12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BBF5-4552-AC79-10FBC9FDD648}"/>
              </c:ext>
            </c:extLst>
          </c:dPt>
          <c:dPt>
            <c:idx val="13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BBF5-4552-AC79-10FBC9FDD648}"/>
              </c:ext>
            </c:extLst>
          </c:dPt>
          <c:dPt>
            <c:idx val="14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BBF5-4552-AC79-10FBC9FDD6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Drunk drivers (alcohol)</c:v>
                </c:pt>
                <c:pt idx="1">
                  <c:v>Breaking the traffic rules e.g. running the red light, not giving a priority to trffic</c:v>
                </c:pt>
                <c:pt idx="2">
                  <c:v>Road conditions (e.g.: road surface, missing signs, missleading signs, badly marked infrastructure)</c:v>
                </c:pt>
                <c:pt idx="3">
                  <c:v>Excess speed of drivers in cities / towns (build up area)</c:v>
                </c:pt>
                <c:pt idx="4">
                  <c:v>Inattention (using a mobile phone while driving, for example)</c:v>
                </c:pt>
                <c:pt idx="5">
                  <c:v>Reckless drivers</c:v>
                </c:pt>
                <c:pt idx="6">
                  <c:v>Driving under the influence of narcotics</c:v>
                </c:pt>
                <c:pt idx="7">
                  <c:v>Pedestrians crossing not in a designated place</c:v>
                </c:pt>
                <c:pt idx="8">
                  <c:v>Unexperienced drivers</c:v>
                </c:pt>
                <c:pt idx="9">
                  <c:v>Speeding on express ways (outside of buildup areas)</c:v>
                </c:pt>
                <c:pt idx="10">
                  <c:v>Drowsiness/ fatigue</c:v>
                </c:pt>
                <c:pt idx="11">
                  <c:v>Bad weather</c:v>
                </c:pt>
                <c:pt idx="12">
                  <c:v>Visibility of pedestrians</c:v>
                </c:pt>
                <c:pt idx="13">
                  <c:v>Cyclists on the road</c:v>
                </c:pt>
                <c:pt idx="14">
                  <c:v>Other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5"/>
                <c:pt idx="0">
                  <c:v>62</c:v>
                </c:pt>
                <c:pt idx="1">
                  <c:v>47</c:v>
                </c:pt>
                <c:pt idx="2">
                  <c:v>46</c:v>
                </c:pt>
                <c:pt idx="3">
                  <c:v>43</c:v>
                </c:pt>
                <c:pt idx="4">
                  <c:v>40</c:v>
                </c:pt>
                <c:pt idx="5">
                  <c:v>38</c:v>
                </c:pt>
                <c:pt idx="6">
                  <c:v>33</c:v>
                </c:pt>
                <c:pt idx="7">
                  <c:v>30</c:v>
                </c:pt>
                <c:pt idx="8">
                  <c:v>30</c:v>
                </c:pt>
                <c:pt idx="9">
                  <c:v>26</c:v>
                </c:pt>
                <c:pt idx="10">
                  <c:v>19</c:v>
                </c:pt>
                <c:pt idx="11">
                  <c:v>17</c:v>
                </c:pt>
                <c:pt idx="12">
                  <c:v>14</c:v>
                </c:pt>
                <c:pt idx="13">
                  <c:v>7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05-4623-878B-2350DBFE8058}"/>
            </c:ext>
          </c:extLst>
        </c:ser>
        <c:gapWidth val="42"/>
        <c:overlap val="100"/>
        <c:axId val="495626112"/>
        <c:axId val="496042752"/>
      </c:barChart>
      <c:catAx>
        <c:axId val="495626112"/>
        <c:scaling>
          <c:orientation val="maxMin"/>
        </c:scaling>
        <c:delete val="1"/>
        <c:axPos val="l"/>
        <c:numFmt formatCode="General" sourceLinked="0"/>
        <c:tickLblPos val="none"/>
        <c:crossAx val="496042752"/>
        <c:crosses val="autoZero"/>
        <c:auto val="1"/>
        <c:lblAlgn val="ctr"/>
        <c:lblOffset val="100"/>
      </c:catAx>
      <c:valAx>
        <c:axId val="496042752"/>
        <c:scaling>
          <c:orientation val="minMax"/>
          <c:max val="65"/>
          <c:min val="0"/>
        </c:scaling>
        <c:delete val="1"/>
        <c:axPos val="b"/>
        <c:numFmt formatCode="0" sourceLinked="1"/>
        <c:tickLblPos val="none"/>
        <c:crossAx val="495626112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61546694736037366"/>
          <c:y val="6.7916342254253012E-2"/>
          <c:w val="0.36077796473598867"/>
          <c:h val="0.8925266896462908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 Totals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D06-40B0-8255-8DD2F82DFCB1}"/>
              </c:ext>
            </c:extLst>
          </c:dPt>
          <c:dPt>
            <c:idx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06-40B0-8255-8DD2F82DFCB1}"/>
              </c:ext>
            </c:extLst>
          </c:dPt>
          <c:dPt>
            <c:idx val="7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D06-40B0-8255-8DD2F82DFCB1}"/>
              </c:ext>
            </c:extLst>
          </c:dPt>
          <c:dPt>
            <c:idx val="8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06-40B0-8255-8DD2F82DFCB1}"/>
              </c:ext>
            </c:extLst>
          </c:dPt>
          <c:dPt>
            <c:idx val="9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D06-40B0-8255-8DD2F82DFCB1}"/>
              </c:ext>
            </c:extLst>
          </c:dPt>
          <c:dPt>
            <c:idx val="1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06-40B0-8255-8DD2F82DFCB1}"/>
              </c:ext>
            </c:extLst>
          </c:dPt>
          <c:dPt>
            <c:idx val="1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D06-40B0-8255-8DD2F82DFC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Driving under influence of alcohol</c:v>
                </c:pt>
                <c:pt idx="1">
                  <c:v>Exceeding speed limits</c:v>
                </c:pt>
                <c:pt idx="2">
                  <c:v>Running a red light</c:v>
                </c:pt>
                <c:pt idx="3">
                  <c:v>Aggressive driving</c:v>
                </c:pt>
                <c:pt idx="4">
                  <c:v>Driving while tired or in need of sleep</c:v>
                </c:pt>
                <c:pt idx="5">
                  <c:v>Telephoning while driving</c:v>
                </c:pt>
                <c:pt idx="6">
                  <c:v>Racing with other driviers</c:v>
                </c:pt>
                <c:pt idx="7">
                  <c:v>Turning or changing lanes without using your indicators</c:v>
                </c:pt>
                <c:pt idx="8">
                  <c:v>Maneuvering erratically, slalom driving</c:v>
                </c:pt>
                <c:pt idx="9">
                  <c:v>Failure to yield the right-of-way</c:v>
                </c:pt>
                <c:pt idx="10">
                  <c:v>Sending text messages while driving</c:v>
                </c:pt>
                <c:pt idx="11">
                  <c:v>Failure to yield to pedestrians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53</c:v>
                </c:pt>
                <c:pt idx="1">
                  <c:v>45</c:v>
                </c:pt>
                <c:pt idx="2">
                  <c:v>26</c:v>
                </c:pt>
                <c:pt idx="3">
                  <c:v>25</c:v>
                </c:pt>
                <c:pt idx="4">
                  <c:v>24</c:v>
                </c:pt>
                <c:pt idx="5">
                  <c:v>23</c:v>
                </c:pt>
                <c:pt idx="6">
                  <c:v>23</c:v>
                </c:pt>
                <c:pt idx="7">
                  <c:v>16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05-4623-878B-2350DBFE8058}"/>
            </c:ext>
          </c:extLst>
        </c:ser>
        <c:gapWidth val="42"/>
        <c:overlap val="100"/>
        <c:axId val="497312512"/>
        <c:axId val="497479680"/>
      </c:barChart>
      <c:catAx>
        <c:axId val="497312512"/>
        <c:scaling>
          <c:orientation val="maxMin"/>
        </c:scaling>
        <c:delete val="1"/>
        <c:axPos val="l"/>
        <c:numFmt formatCode="General" sourceLinked="0"/>
        <c:tickLblPos val="none"/>
        <c:crossAx val="497479680"/>
        <c:crosses val="autoZero"/>
        <c:auto val="1"/>
        <c:lblAlgn val="ctr"/>
        <c:lblOffset val="100"/>
      </c:catAx>
      <c:valAx>
        <c:axId val="497479680"/>
        <c:scaling>
          <c:orientation val="minMax"/>
          <c:max val="60"/>
          <c:min val="0"/>
        </c:scaling>
        <c:delete val="1"/>
        <c:axPos val="b"/>
        <c:numFmt formatCode="0" sourceLinked="1"/>
        <c:tickLblPos val="none"/>
        <c:crossAx val="497312512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1.9868928260559214E-2"/>
          <c:y val="4.4309699875540474E-2"/>
          <c:w val="0.91347099311701052"/>
          <c:h val="0.9113797138205466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(5) - I strongly 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Drivers</c:v>
                </c:pt>
                <c:pt idx="1">
                  <c:v>Pedestrian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C5-413C-9D33-DCDBB5103A5D}"/>
            </c:ext>
          </c:extLst>
        </c:ser>
        <c:gapWidth val="118"/>
        <c:overlap val="100"/>
        <c:axId val="560397312"/>
        <c:axId val="560501504"/>
      </c:barChart>
      <c:catAx>
        <c:axId val="560397312"/>
        <c:scaling>
          <c:orientation val="maxMin"/>
        </c:scaling>
        <c:delete val="1"/>
        <c:axPos val="l"/>
        <c:numFmt formatCode="General" sourceLinked="1"/>
        <c:tickLblPos val="none"/>
        <c:crossAx val="560501504"/>
        <c:crosses val="autoZero"/>
        <c:auto val="1"/>
        <c:lblAlgn val="ctr"/>
        <c:lblOffset val="100"/>
      </c:catAx>
      <c:valAx>
        <c:axId val="560501504"/>
        <c:scaling>
          <c:orientation val="minMax"/>
          <c:min val="0"/>
        </c:scaling>
        <c:delete val="1"/>
        <c:axPos val="t"/>
        <c:numFmt formatCode="General" sourceLinked="1"/>
        <c:tickLblPos val="none"/>
        <c:crossAx val="56039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4.3264503441494566E-2"/>
          <c:y val="4.4310143089726979E-2"/>
          <c:w val="0.91347099311701052"/>
          <c:h val="0.9113797138205466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Driver</c:v>
                </c:pt>
                <c:pt idx="1">
                  <c:v>Non driver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">
                  <c:v>68.040000000000006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0E-4635-BC0B-9AE71F8549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Driver</c:v>
                </c:pt>
                <c:pt idx="1">
                  <c:v>Non driver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">
                  <c:v>31.959999999999987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0E-4635-BC0B-9AE71F8549CD}"/>
            </c:ext>
          </c:extLst>
        </c:ser>
        <c:gapWidth val="118"/>
        <c:overlap val="100"/>
        <c:axId val="185662848"/>
        <c:axId val="185947264"/>
      </c:barChart>
      <c:catAx>
        <c:axId val="18566284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85947264"/>
        <c:crosses val="autoZero"/>
        <c:auto val="1"/>
        <c:lblAlgn val="ctr"/>
        <c:lblOffset val="100"/>
      </c:catAx>
      <c:valAx>
        <c:axId val="185947264"/>
        <c:scaling>
          <c:orientation val="minMax"/>
          <c:max val="100"/>
          <c:min val="0"/>
        </c:scaling>
        <c:delete val="1"/>
        <c:axPos val="t"/>
        <c:numFmt formatCode="0" sourceLinked="1"/>
        <c:tickLblPos val="none"/>
        <c:crossAx val="18566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4.3264503441494566E-2"/>
          <c:y val="4.4310143089726979E-2"/>
          <c:w val="0.91347099311701052"/>
          <c:h val="0.9113797138205466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Driver</c:v>
                </c:pt>
                <c:pt idx="1">
                  <c:v>Non driver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">
                  <c:v>74.739999999999995</c:v>
                </c:pt>
                <c:pt idx="1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0E-4635-BC0B-9AE71F8549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Driver</c:v>
                </c:pt>
                <c:pt idx="1">
                  <c:v>Non driver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">
                  <c:v>25.259999999999987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0E-4635-BC0B-9AE71F8549CD}"/>
            </c:ext>
          </c:extLst>
        </c:ser>
        <c:gapWidth val="118"/>
        <c:overlap val="100"/>
        <c:axId val="186421248"/>
        <c:axId val="186424704"/>
      </c:barChart>
      <c:catAx>
        <c:axId val="18642124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86424704"/>
        <c:crosses val="autoZero"/>
        <c:auto val="1"/>
        <c:lblAlgn val="ctr"/>
        <c:lblOffset val="100"/>
      </c:catAx>
      <c:valAx>
        <c:axId val="186424704"/>
        <c:scaling>
          <c:orientation val="minMax"/>
          <c:max val="100"/>
          <c:min val="0"/>
        </c:scaling>
        <c:delete val="1"/>
        <c:axPos val="t"/>
        <c:numFmt formatCode="0" sourceLinked="1"/>
        <c:tickLblPos val="none"/>
        <c:crossAx val="1864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4.3264503441494566E-2"/>
          <c:y val="4.4310143089726979E-2"/>
          <c:w val="0.91347099311701052"/>
          <c:h val="0.9113797138205466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Driver</c:v>
                </c:pt>
                <c:pt idx="1">
                  <c:v>Non driver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">
                  <c:v>68.56</c:v>
                </c:pt>
                <c:pt idx="1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0E-4635-BC0B-9AE71F8549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Driver</c:v>
                </c:pt>
                <c:pt idx="1">
                  <c:v>Non driver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">
                  <c:v>31.439999999999987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0E-4635-BC0B-9AE71F8549CD}"/>
            </c:ext>
          </c:extLst>
        </c:ser>
        <c:gapWidth val="118"/>
        <c:overlap val="100"/>
        <c:axId val="187196160"/>
        <c:axId val="187197696"/>
      </c:barChart>
      <c:catAx>
        <c:axId val="18719616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87197696"/>
        <c:crosses val="autoZero"/>
        <c:auto val="1"/>
        <c:lblAlgn val="ctr"/>
        <c:lblOffset val="100"/>
      </c:catAx>
      <c:valAx>
        <c:axId val="187197696"/>
        <c:scaling>
          <c:orientation val="minMax"/>
          <c:max val="100"/>
          <c:min val="0"/>
        </c:scaling>
        <c:delete val="1"/>
        <c:axPos val="t"/>
        <c:numFmt formatCode="0" sourceLinked="1"/>
        <c:tickLblPos val="none"/>
        <c:crossAx val="1871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7EA56-6226-488D-8D9B-F9B802F90AA3}" type="doc">
      <dgm:prSet loTypeId="urn:microsoft.com/office/officeart/2005/8/layout/bProcess4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429A3F68-1CBE-42C3-8AE3-AF679AA4A205}">
      <dgm:prSet phldrT="[Text]"/>
      <dgm:spPr>
        <a:xfrm>
          <a:off x="3257" y="338433"/>
          <a:ext cx="1767898" cy="1060739"/>
        </a:xfrm>
        <a:gradFill rotWithShape="0">
          <a:gsLst>
            <a:gs pos="0">
              <a:srgbClr val="008A00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Зосереджені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на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одній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темі</a:t>
          </a:r>
          <a:endParaRPr lang="en-GB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7F9E7754-A415-4057-B9EB-E918A6719B06}" type="parTrans" cxnId="{7649458C-C349-48BB-8887-90DFA6C9C473}">
      <dgm:prSet/>
      <dgm:spPr/>
      <dgm:t>
        <a:bodyPr/>
        <a:lstStyle/>
        <a:p>
          <a:endParaRPr lang="en-GB"/>
        </a:p>
      </dgm:t>
    </dgm:pt>
    <dgm:pt modelId="{1ED8118F-9571-4D56-8CD3-444A4DBDFBAF}" type="sibTrans" cxnId="{7649458C-C349-48BB-8887-90DFA6C9C473}">
      <dgm:prSet/>
      <dgm:spPr>
        <a:xfrm rot="5400000">
          <a:off x="-296298" y="1183098"/>
          <a:ext cx="1316097" cy="159110"/>
        </a:xfrm>
        <a:gradFill rotWithShape="0">
          <a:gsLst>
            <a:gs pos="0">
              <a:srgbClr val="008A00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/>
        </a:p>
      </dgm:t>
    </dgm:pt>
    <dgm:pt modelId="{BDF80640-131A-4970-B529-C57852950F5E}">
      <dgm:prSet phldrT="[Text]"/>
      <dgm:spPr>
        <a:xfrm>
          <a:off x="3257" y="1664357"/>
          <a:ext cx="1767898" cy="1060739"/>
        </a:xfrm>
        <a:gradFill rotWithShape="0">
          <a:gsLst>
            <a:gs pos="0">
              <a:srgbClr val="008A00">
                <a:shade val="50000"/>
                <a:hueOff val="0"/>
                <a:satOff val="-18266"/>
                <a:lumOff val="12238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18266"/>
                <a:lumOff val="12238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18266"/>
                <a:lumOff val="1223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Мають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чітку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цільову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групу</a:t>
          </a:r>
          <a:endParaRPr lang="en-GB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9A92C9A6-EDF0-49EE-9D7D-63B1BA263D78}" type="parTrans" cxnId="{9E19A4F9-CE07-4C25-A92E-C04E7FE340F7}">
      <dgm:prSet/>
      <dgm:spPr/>
      <dgm:t>
        <a:bodyPr/>
        <a:lstStyle/>
        <a:p>
          <a:endParaRPr lang="en-GB"/>
        </a:p>
      </dgm:t>
    </dgm:pt>
    <dgm:pt modelId="{F3422E75-6053-4D3C-920F-F068C359D9AC}" type="sibTrans" cxnId="{9E19A4F9-CE07-4C25-A92E-C04E7FE340F7}">
      <dgm:prSet/>
      <dgm:spPr>
        <a:xfrm rot="5400000">
          <a:off x="-296298" y="2509022"/>
          <a:ext cx="1316097" cy="159110"/>
        </a:xfrm>
        <a:gradFill rotWithShape="0">
          <a:gsLst>
            <a:gs pos="0">
              <a:srgbClr val="008A00">
                <a:shade val="90000"/>
                <a:hueOff val="0"/>
                <a:satOff val="-20665"/>
                <a:lumOff val="12917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20665"/>
                <a:lumOff val="12917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20665"/>
                <a:lumOff val="129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/>
        </a:p>
      </dgm:t>
    </dgm:pt>
    <dgm:pt modelId="{1951A18B-AFAE-4DA7-ACD3-DD372D77E7D7}">
      <dgm:prSet phldrT="[Text]"/>
      <dgm:spPr>
        <a:xfrm>
          <a:off x="3257" y="2990281"/>
          <a:ext cx="1767898" cy="1060739"/>
        </a:xfrm>
        <a:gradFill rotWithShape="0">
          <a:gsLst>
            <a:gs pos="0">
              <a:srgbClr val="008A00">
                <a:shade val="50000"/>
                <a:hueOff val="0"/>
                <a:satOff val="-36532"/>
                <a:lumOff val="24476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36532"/>
                <a:lumOff val="24476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36532"/>
                <a:lumOff val="244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Ставлять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якісні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задачі</a:t>
          </a:r>
          <a:endParaRPr lang="en-GB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E0495891-E51C-4CCE-9005-60D15206B889}" type="parTrans" cxnId="{3E5BCA4F-EA61-4382-B878-C3A8920BBD08}">
      <dgm:prSet/>
      <dgm:spPr/>
      <dgm:t>
        <a:bodyPr/>
        <a:lstStyle/>
        <a:p>
          <a:endParaRPr lang="en-GB"/>
        </a:p>
      </dgm:t>
    </dgm:pt>
    <dgm:pt modelId="{686CF836-5578-4760-A672-CB778C67D6C2}" type="sibTrans" cxnId="{3E5BCA4F-EA61-4382-B878-C3A8920BBD08}">
      <dgm:prSet/>
      <dgm:spPr>
        <a:xfrm>
          <a:off x="366663" y="3171984"/>
          <a:ext cx="2341479" cy="159110"/>
        </a:xfrm>
        <a:gradFill rotWithShape="0">
          <a:gsLst>
            <a:gs pos="0">
              <a:srgbClr val="008A00">
                <a:shade val="90000"/>
                <a:hueOff val="0"/>
                <a:satOff val="-41330"/>
                <a:lumOff val="25834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41330"/>
                <a:lumOff val="25834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41330"/>
                <a:lumOff val="2583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/>
        </a:p>
      </dgm:t>
    </dgm:pt>
    <dgm:pt modelId="{02FED99E-38EC-4503-A5AA-B77EC21ED5F9}">
      <dgm:prSet phldrT="[Text]"/>
      <dgm:spPr>
        <a:xfrm>
          <a:off x="2354562" y="2990281"/>
          <a:ext cx="1767898" cy="1060739"/>
        </a:xfrm>
        <a:gradFill rotWithShape="0">
          <a:gsLst>
            <a:gs pos="0">
              <a:srgbClr val="008A00">
                <a:shade val="50000"/>
                <a:hueOff val="0"/>
                <a:satOff val="-54799"/>
                <a:lumOff val="36714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54799"/>
                <a:lumOff val="36714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54799"/>
                <a:lumOff val="367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Визначають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супутні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 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дії</a:t>
          </a:r>
          <a:endParaRPr lang="en-GB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50D70B37-36CB-4BF0-BE4B-DF674B2E0649}" type="parTrans" cxnId="{592621FE-632D-4A91-A2AB-3A81000C9B86}">
      <dgm:prSet/>
      <dgm:spPr/>
      <dgm:t>
        <a:bodyPr/>
        <a:lstStyle/>
        <a:p>
          <a:endParaRPr lang="en-GB"/>
        </a:p>
      </dgm:t>
    </dgm:pt>
    <dgm:pt modelId="{098DE559-735E-4B5B-BA90-9FB956938693}" type="sibTrans" cxnId="{592621FE-632D-4A91-A2AB-3A81000C9B86}">
      <dgm:prSet/>
      <dgm:spPr>
        <a:xfrm rot="16200000">
          <a:off x="2055006" y="2509022"/>
          <a:ext cx="1316097" cy="159110"/>
        </a:xfrm>
        <a:gradFill rotWithShape="0">
          <a:gsLst>
            <a:gs pos="0">
              <a:srgbClr val="008A00">
                <a:shade val="90000"/>
                <a:hueOff val="0"/>
                <a:satOff val="-61996"/>
                <a:lumOff val="38751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61996"/>
                <a:lumOff val="38751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61996"/>
                <a:lumOff val="3875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/>
        </a:p>
      </dgm:t>
    </dgm:pt>
    <dgm:pt modelId="{4AB36072-E5CB-4B10-8C91-21A040958380}">
      <dgm:prSet phldrT="[Text]"/>
      <dgm:spPr>
        <a:xfrm>
          <a:off x="2354562" y="1664357"/>
          <a:ext cx="1767898" cy="1060739"/>
        </a:xfrm>
        <a:gradFill rotWithShape="0">
          <a:gsLst>
            <a:gs pos="0">
              <a:srgbClr val="008A00">
                <a:shade val="50000"/>
                <a:hueOff val="0"/>
                <a:satOff val="-73065"/>
                <a:lumOff val="48952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73065"/>
                <a:lumOff val="48952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73065"/>
                <a:lumOff val="489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uk-UA" noProof="0" dirty="0">
              <a:solidFill>
                <a:srgbClr val="FFFFFF"/>
              </a:solidFill>
              <a:latin typeface="Arial"/>
              <a:ea typeface="+mn-ea"/>
              <a:cs typeface="Arial"/>
            </a:rPr>
            <a:t>Тримають зв'язок з рекламною агенцією</a:t>
          </a:r>
        </a:p>
      </dgm:t>
    </dgm:pt>
    <dgm:pt modelId="{8E36045F-BF0C-42A2-B4FA-378957C4AEED}" type="parTrans" cxnId="{6A7B0CB9-6FD6-4C9F-B9C9-441BE14A9070}">
      <dgm:prSet/>
      <dgm:spPr/>
      <dgm:t>
        <a:bodyPr/>
        <a:lstStyle/>
        <a:p>
          <a:endParaRPr lang="en-GB"/>
        </a:p>
      </dgm:t>
    </dgm:pt>
    <dgm:pt modelId="{FCE3EC50-51B7-4818-AB2C-6AB84E16EC51}" type="sibTrans" cxnId="{6A7B0CB9-6FD6-4C9F-B9C9-441BE14A9070}">
      <dgm:prSet/>
      <dgm:spPr>
        <a:xfrm rot="16200000">
          <a:off x="2055006" y="1183098"/>
          <a:ext cx="1316097" cy="159110"/>
        </a:xfrm>
        <a:gradFill rotWithShape="0">
          <a:gsLst>
            <a:gs pos="0">
              <a:srgbClr val="008A00">
                <a:shade val="90000"/>
                <a:hueOff val="0"/>
                <a:satOff val="-82661"/>
                <a:lumOff val="51668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82661"/>
                <a:lumOff val="51668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82661"/>
                <a:lumOff val="5166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/>
        </a:p>
      </dgm:t>
    </dgm:pt>
    <dgm:pt modelId="{FE20A6DB-B79A-4BA4-AFC8-97271AA7A208}">
      <dgm:prSet phldrT="[Text]"/>
      <dgm:spPr>
        <a:xfrm>
          <a:off x="2354562" y="338433"/>
          <a:ext cx="1767898" cy="1060739"/>
        </a:xfrm>
        <a:gradFill rotWithShape="0">
          <a:gsLst>
            <a:gs pos="0">
              <a:srgbClr val="008A00">
                <a:shade val="50000"/>
                <a:hueOff val="0"/>
                <a:satOff val="-73065"/>
                <a:lumOff val="48952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73065"/>
                <a:lumOff val="48952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73065"/>
                <a:lumOff val="489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Випускають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пілотні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матеріали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,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послання</a:t>
          </a:r>
          <a:endParaRPr lang="en-GB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AF4B1976-B4C3-4DE3-AFF2-E7C413210537}" type="parTrans" cxnId="{F91D237A-E287-4F7E-BF5B-7EBC45BFE854}">
      <dgm:prSet/>
      <dgm:spPr/>
      <dgm:t>
        <a:bodyPr/>
        <a:lstStyle/>
        <a:p>
          <a:endParaRPr lang="en-GB"/>
        </a:p>
      </dgm:t>
    </dgm:pt>
    <dgm:pt modelId="{6DF12363-4929-4CA1-B024-0A81117A5F5F}" type="sibTrans" cxnId="{F91D237A-E287-4F7E-BF5B-7EBC45BFE854}">
      <dgm:prSet/>
      <dgm:spPr>
        <a:xfrm>
          <a:off x="2717968" y="520136"/>
          <a:ext cx="2341479" cy="159110"/>
        </a:xfrm>
        <a:gradFill rotWithShape="0">
          <a:gsLst>
            <a:gs pos="0">
              <a:srgbClr val="008A00">
                <a:shade val="90000"/>
                <a:hueOff val="0"/>
                <a:satOff val="-61996"/>
                <a:lumOff val="38751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61996"/>
                <a:lumOff val="38751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61996"/>
                <a:lumOff val="3875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/>
        </a:p>
      </dgm:t>
    </dgm:pt>
    <dgm:pt modelId="{1BA20784-8C57-4716-9610-627AD7177AE7}">
      <dgm:prSet phldrT="[Text]"/>
      <dgm:spPr>
        <a:xfrm>
          <a:off x="4705867" y="338433"/>
          <a:ext cx="1767898" cy="1060739"/>
        </a:xfrm>
        <a:gradFill rotWithShape="0">
          <a:gsLst>
            <a:gs pos="0">
              <a:srgbClr val="008A00">
                <a:shade val="50000"/>
                <a:hueOff val="0"/>
                <a:satOff val="-54799"/>
                <a:lumOff val="36714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54799"/>
                <a:lumOff val="36714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54799"/>
                <a:lumOff val="367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Підкреслюють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особисту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відповідальність</a:t>
          </a:r>
          <a:endParaRPr lang="en-GB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29DFBFE8-E24F-432F-99F3-87613A5C64AB}" type="parTrans" cxnId="{2C10D74E-74A3-4105-8AC9-D7BE2560D397}">
      <dgm:prSet/>
      <dgm:spPr/>
      <dgm:t>
        <a:bodyPr/>
        <a:lstStyle/>
        <a:p>
          <a:endParaRPr lang="en-GB"/>
        </a:p>
      </dgm:t>
    </dgm:pt>
    <dgm:pt modelId="{D5FC0E12-AF47-4CA5-A179-0140AE000BCE}" type="sibTrans" cxnId="{2C10D74E-74A3-4105-8AC9-D7BE2560D397}">
      <dgm:prSet/>
      <dgm:spPr>
        <a:xfrm rot="5400000">
          <a:off x="4406311" y="1183098"/>
          <a:ext cx="1316097" cy="159110"/>
        </a:xfrm>
        <a:gradFill rotWithShape="0">
          <a:gsLst>
            <a:gs pos="0">
              <a:srgbClr val="008A00">
                <a:shade val="90000"/>
                <a:hueOff val="0"/>
                <a:satOff val="-41330"/>
                <a:lumOff val="25834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41330"/>
                <a:lumOff val="25834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41330"/>
                <a:lumOff val="2583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/>
        </a:p>
      </dgm:t>
    </dgm:pt>
    <dgm:pt modelId="{F1E9FAD7-C4A8-4981-B9C7-BBB7899A2963}">
      <dgm:prSet phldrT="[Text]"/>
      <dgm:spPr>
        <a:xfrm>
          <a:off x="4705867" y="1664357"/>
          <a:ext cx="1767898" cy="1060739"/>
        </a:xfrm>
        <a:gradFill rotWithShape="0">
          <a:gsLst>
            <a:gs pos="0">
              <a:srgbClr val="008A00">
                <a:shade val="50000"/>
                <a:hueOff val="0"/>
                <a:satOff val="-36532"/>
                <a:lumOff val="24476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36532"/>
                <a:lumOff val="24476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36532"/>
                <a:lumOff val="244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Відслідковують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та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оцінюють</a:t>
          </a:r>
          <a:endParaRPr lang="en-GB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972992DF-E4B2-4695-AA6B-42BAA80BD4D8}" type="parTrans" cxnId="{C0A08C83-BAEE-477F-9CD6-8BC2973DCFCC}">
      <dgm:prSet/>
      <dgm:spPr/>
      <dgm:t>
        <a:bodyPr/>
        <a:lstStyle/>
        <a:p>
          <a:endParaRPr lang="en-GB"/>
        </a:p>
      </dgm:t>
    </dgm:pt>
    <dgm:pt modelId="{94B6139F-6D1E-4C6A-8EB2-270276F81210}" type="sibTrans" cxnId="{C0A08C83-BAEE-477F-9CD6-8BC2973DCFCC}">
      <dgm:prSet/>
      <dgm:spPr>
        <a:xfrm rot="5400000">
          <a:off x="4406311" y="2509022"/>
          <a:ext cx="1316097" cy="159110"/>
        </a:xfrm>
        <a:gradFill rotWithShape="0">
          <a:gsLst>
            <a:gs pos="0">
              <a:srgbClr val="008A00">
                <a:shade val="90000"/>
                <a:hueOff val="0"/>
                <a:satOff val="-20665"/>
                <a:lumOff val="12917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20665"/>
                <a:lumOff val="12917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20665"/>
                <a:lumOff val="129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GB"/>
        </a:p>
      </dgm:t>
    </dgm:pt>
    <dgm:pt modelId="{A104A735-F2BC-4166-AEB2-93CA203BE2AD}">
      <dgm:prSet phldrT="[Text]"/>
      <dgm:spPr>
        <a:xfrm>
          <a:off x="4705867" y="2990281"/>
          <a:ext cx="1767898" cy="1060739"/>
        </a:xfrm>
        <a:gradFill rotWithShape="0">
          <a:gsLst>
            <a:gs pos="0">
              <a:srgbClr val="008A00">
                <a:shade val="50000"/>
                <a:hueOff val="0"/>
                <a:satOff val="-18266"/>
                <a:lumOff val="12238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18266"/>
                <a:lumOff val="12238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18266"/>
                <a:lumOff val="1223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Використовують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отримані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уроки та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вдосконалюють</a:t>
          </a:r>
          <a:r>
            <a:rPr lang="ru-RU" dirty="0">
              <a:solidFill>
                <a:srgbClr val="FFFFFF"/>
              </a:solidFill>
              <a:latin typeface="Arial"/>
              <a:ea typeface="+mn-ea"/>
              <a:cs typeface="Arial"/>
            </a:rPr>
            <a:t>  </a:t>
          </a:r>
          <a:r>
            <a:rPr lang="ru-RU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матеріали</a:t>
          </a:r>
          <a:endParaRPr lang="en-GB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EDCB1161-74E8-4BBF-8AF3-F9619C28F06C}" type="parTrans" cxnId="{E791876A-738A-4DAB-8E95-53E665C51DB3}">
      <dgm:prSet/>
      <dgm:spPr/>
      <dgm:t>
        <a:bodyPr/>
        <a:lstStyle/>
        <a:p>
          <a:endParaRPr lang="en-GB"/>
        </a:p>
      </dgm:t>
    </dgm:pt>
    <dgm:pt modelId="{0AB6D845-68F5-4BE5-82EA-F905EB33398C}" type="sibTrans" cxnId="{E791876A-738A-4DAB-8E95-53E665C51DB3}">
      <dgm:prSet/>
      <dgm:spPr/>
      <dgm:t>
        <a:bodyPr/>
        <a:lstStyle/>
        <a:p>
          <a:endParaRPr lang="en-GB"/>
        </a:p>
      </dgm:t>
    </dgm:pt>
    <dgm:pt modelId="{F47FD65C-0459-4838-A365-FE43F68580EA}" type="pres">
      <dgm:prSet presAssocID="{D897EA56-6226-488D-8D9B-F9B802F90AA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F58EF0A7-CE5C-4659-8FC0-6B7EDED86820}" type="pres">
      <dgm:prSet presAssocID="{429A3F68-1CBE-42C3-8AE3-AF679AA4A205}" presName="compNode" presStyleCnt="0"/>
      <dgm:spPr/>
    </dgm:pt>
    <dgm:pt modelId="{85ACE06E-EF43-44EF-ADCA-BE45B9853E18}" type="pres">
      <dgm:prSet presAssocID="{429A3F68-1CBE-42C3-8AE3-AF679AA4A205}" presName="dummyConnPt" presStyleCnt="0"/>
      <dgm:spPr/>
    </dgm:pt>
    <dgm:pt modelId="{4C8842AB-E34C-4A70-9576-E3103897F98D}" type="pres">
      <dgm:prSet presAssocID="{429A3F68-1CBE-42C3-8AE3-AF679AA4A205}" presName="node" presStyleLbl="node1" presStyleIdx="0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E1A38A71-45DD-46CD-8032-DAB398FE344E}" type="pres">
      <dgm:prSet presAssocID="{1ED8118F-9571-4D56-8CD3-444A4DBDFBAF}" presName="sibTrans" presStyleLbl="bgSibTrans2D1" presStyleIdx="0" presStyleCnt="8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C3205F3-0037-46BF-898C-FB5F605CBCF9}" type="pres">
      <dgm:prSet presAssocID="{BDF80640-131A-4970-B529-C57852950F5E}" presName="compNode" presStyleCnt="0"/>
      <dgm:spPr/>
    </dgm:pt>
    <dgm:pt modelId="{20EF9C5A-B1BB-4203-AA9C-2822AE10AF3B}" type="pres">
      <dgm:prSet presAssocID="{BDF80640-131A-4970-B529-C57852950F5E}" presName="dummyConnPt" presStyleCnt="0"/>
      <dgm:spPr/>
    </dgm:pt>
    <dgm:pt modelId="{87E9E2EE-141D-414F-8CD7-F6A5DD2F9EA0}" type="pres">
      <dgm:prSet presAssocID="{BDF80640-131A-4970-B529-C57852950F5E}" presName="node" presStyleLbl="node1" presStyleIdx="1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DB7F4A4E-63AB-4713-89DB-92702D4FC794}" type="pres">
      <dgm:prSet presAssocID="{F3422E75-6053-4D3C-920F-F068C359D9AC}" presName="sibTrans" presStyleLbl="bgSibTrans2D1" presStyleIdx="1" presStyleCnt="8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250609A0-1B0C-4809-8A38-B085795A6FFE}" type="pres">
      <dgm:prSet presAssocID="{1951A18B-AFAE-4DA7-ACD3-DD372D77E7D7}" presName="compNode" presStyleCnt="0"/>
      <dgm:spPr/>
    </dgm:pt>
    <dgm:pt modelId="{E91F5DE0-5C44-4C48-83BA-42A31FA9E0A4}" type="pres">
      <dgm:prSet presAssocID="{1951A18B-AFAE-4DA7-ACD3-DD372D77E7D7}" presName="dummyConnPt" presStyleCnt="0"/>
      <dgm:spPr/>
    </dgm:pt>
    <dgm:pt modelId="{BCDFBD5A-8D65-4C81-81DB-E787E7520F58}" type="pres">
      <dgm:prSet presAssocID="{1951A18B-AFAE-4DA7-ACD3-DD372D77E7D7}" presName="node" presStyleLbl="node1" presStyleIdx="2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70046F53-BD26-4AD9-B5EF-E0A8ACAF7A53}" type="pres">
      <dgm:prSet presAssocID="{686CF836-5578-4760-A672-CB778C67D6C2}" presName="sibTrans" presStyleLbl="bgSibTrans2D1" presStyleIdx="2" presStyleCnt="8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220CADF-C975-400F-9DC6-4EDE8D12BB65}" type="pres">
      <dgm:prSet presAssocID="{02FED99E-38EC-4503-A5AA-B77EC21ED5F9}" presName="compNode" presStyleCnt="0"/>
      <dgm:spPr/>
    </dgm:pt>
    <dgm:pt modelId="{BBAE9A69-8F73-4E2C-B2F6-DAF4BE8AB51F}" type="pres">
      <dgm:prSet presAssocID="{02FED99E-38EC-4503-A5AA-B77EC21ED5F9}" presName="dummyConnPt" presStyleCnt="0"/>
      <dgm:spPr/>
    </dgm:pt>
    <dgm:pt modelId="{0BBA2105-9597-45CB-8EEE-C9DB936EF96F}" type="pres">
      <dgm:prSet presAssocID="{02FED99E-38EC-4503-A5AA-B77EC21ED5F9}" presName="node" presStyleLbl="node1" presStyleIdx="3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1DBE453D-1AB4-421D-AE79-430286A531C9}" type="pres">
      <dgm:prSet presAssocID="{098DE559-735E-4B5B-BA90-9FB956938693}" presName="sibTrans" presStyleLbl="bgSibTrans2D1" presStyleIdx="3" presStyleCnt="8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527B696B-22B6-4BEA-8A7B-C5726ED27567}" type="pres">
      <dgm:prSet presAssocID="{4AB36072-E5CB-4B10-8C91-21A040958380}" presName="compNode" presStyleCnt="0"/>
      <dgm:spPr/>
    </dgm:pt>
    <dgm:pt modelId="{844A1636-6B40-4CAA-9532-65333640C0FA}" type="pres">
      <dgm:prSet presAssocID="{4AB36072-E5CB-4B10-8C91-21A040958380}" presName="dummyConnPt" presStyleCnt="0"/>
      <dgm:spPr/>
    </dgm:pt>
    <dgm:pt modelId="{CA59F97D-68A0-4DDC-8433-0B74DBC418C0}" type="pres">
      <dgm:prSet presAssocID="{4AB36072-E5CB-4B10-8C91-21A040958380}" presName="node" presStyleLbl="node1" presStyleIdx="4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44E9DC80-2EB4-4265-9C11-9024C60555A8}" type="pres">
      <dgm:prSet presAssocID="{FCE3EC50-51B7-4818-AB2C-6AB84E16EC51}" presName="sibTrans" presStyleLbl="bgSibTrans2D1" presStyleIdx="4" presStyleCnt="8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CA8CBC3F-95DC-454F-9737-2CE8C93E69C2}" type="pres">
      <dgm:prSet presAssocID="{FE20A6DB-B79A-4BA4-AFC8-97271AA7A208}" presName="compNode" presStyleCnt="0"/>
      <dgm:spPr/>
    </dgm:pt>
    <dgm:pt modelId="{8F0F1568-0FA9-4231-8473-2C3B2F36F3AA}" type="pres">
      <dgm:prSet presAssocID="{FE20A6DB-B79A-4BA4-AFC8-97271AA7A208}" presName="dummyConnPt" presStyleCnt="0"/>
      <dgm:spPr/>
    </dgm:pt>
    <dgm:pt modelId="{A00234DF-69F7-4FA1-BEE2-C7F709E3A9EA}" type="pres">
      <dgm:prSet presAssocID="{FE20A6DB-B79A-4BA4-AFC8-97271AA7A208}" presName="node" presStyleLbl="node1" presStyleIdx="5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DB40D3B3-6B44-4C0D-89CE-BAD4F1B9421A}" type="pres">
      <dgm:prSet presAssocID="{6DF12363-4929-4CA1-B024-0A81117A5F5F}" presName="sibTrans" presStyleLbl="bgSibTrans2D1" presStyleIdx="5" presStyleCnt="8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41FA3ACB-258C-4543-9731-8C451C50DB10}" type="pres">
      <dgm:prSet presAssocID="{1BA20784-8C57-4716-9610-627AD7177AE7}" presName="compNode" presStyleCnt="0"/>
      <dgm:spPr/>
    </dgm:pt>
    <dgm:pt modelId="{94780C21-661F-42AA-8339-85AD5A477456}" type="pres">
      <dgm:prSet presAssocID="{1BA20784-8C57-4716-9610-627AD7177AE7}" presName="dummyConnPt" presStyleCnt="0"/>
      <dgm:spPr/>
    </dgm:pt>
    <dgm:pt modelId="{FF775D3F-17E9-425B-91EA-81D4E589EF53}" type="pres">
      <dgm:prSet presAssocID="{1BA20784-8C57-4716-9610-627AD7177AE7}" presName="node" presStyleLbl="node1" presStyleIdx="6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03414621-C2FB-4FA1-9604-321BB6D7399E}" type="pres">
      <dgm:prSet presAssocID="{D5FC0E12-AF47-4CA5-A179-0140AE000BCE}" presName="sibTrans" presStyleLbl="bgSibTrans2D1" presStyleIdx="6" presStyleCnt="8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4F5D9A65-BB60-43DC-89D5-A94821AF27A4}" type="pres">
      <dgm:prSet presAssocID="{F1E9FAD7-C4A8-4981-B9C7-BBB7899A2963}" presName="compNode" presStyleCnt="0"/>
      <dgm:spPr/>
    </dgm:pt>
    <dgm:pt modelId="{CF3E0D40-C29C-495C-8149-5148249794E1}" type="pres">
      <dgm:prSet presAssocID="{F1E9FAD7-C4A8-4981-B9C7-BBB7899A2963}" presName="dummyConnPt" presStyleCnt="0"/>
      <dgm:spPr/>
    </dgm:pt>
    <dgm:pt modelId="{5CB14AAD-A8C1-4DC6-AA42-6077473DFE7E}" type="pres">
      <dgm:prSet presAssocID="{F1E9FAD7-C4A8-4981-B9C7-BBB7899A2963}" presName="node" presStyleLbl="node1" presStyleIdx="7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EE38010A-70F2-4082-BF22-23A2AF9E20BD}" type="pres">
      <dgm:prSet presAssocID="{94B6139F-6D1E-4C6A-8EB2-270276F81210}" presName="sibTrans" presStyleLbl="bgSibTrans2D1" presStyleIdx="7" presStyleCnt="8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C9970D9E-0DFC-44DE-8AFF-42BE8DCFE292}" type="pres">
      <dgm:prSet presAssocID="{A104A735-F2BC-4166-AEB2-93CA203BE2AD}" presName="compNode" presStyleCnt="0"/>
      <dgm:spPr/>
    </dgm:pt>
    <dgm:pt modelId="{C6137CD5-91BC-48CC-BBC2-A28CA0EF8550}" type="pres">
      <dgm:prSet presAssocID="{A104A735-F2BC-4166-AEB2-93CA203BE2AD}" presName="dummyConnPt" presStyleCnt="0"/>
      <dgm:spPr/>
    </dgm:pt>
    <dgm:pt modelId="{9D9B8531-0F1D-46B5-B6A2-D37FF24360A3}" type="pres">
      <dgm:prSet presAssocID="{A104A735-F2BC-4166-AEB2-93CA203BE2AD}" presName="node" presStyleLbl="node1" presStyleIdx="8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</dgm:ptLst>
  <dgm:cxnLst>
    <dgm:cxn modelId="{589813E4-3832-44BB-9186-F0A4294B316E}" type="presOf" srcId="{D897EA56-6226-488D-8D9B-F9B802F90AA3}" destId="{F47FD65C-0459-4838-A365-FE43F68580EA}" srcOrd="0" destOrd="0" presId="urn:microsoft.com/office/officeart/2005/8/layout/bProcess4"/>
    <dgm:cxn modelId="{919BE7E4-4E50-47D3-93DD-FEC62A869A40}" type="presOf" srcId="{F3422E75-6053-4D3C-920F-F068C359D9AC}" destId="{DB7F4A4E-63AB-4713-89DB-92702D4FC794}" srcOrd="0" destOrd="0" presId="urn:microsoft.com/office/officeart/2005/8/layout/bProcess4"/>
    <dgm:cxn modelId="{E6553429-90A0-458E-83B2-9D7CBA53A55F}" type="presOf" srcId="{02FED99E-38EC-4503-A5AA-B77EC21ED5F9}" destId="{0BBA2105-9597-45CB-8EEE-C9DB936EF96F}" srcOrd="0" destOrd="0" presId="urn:microsoft.com/office/officeart/2005/8/layout/bProcess4"/>
    <dgm:cxn modelId="{9E19A4F9-CE07-4C25-A92E-C04E7FE340F7}" srcId="{D897EA56-6226-488D-8D9B-F9B802F90AA3}" destId="{BDF80640-131A-4970-B529-C57852950F5E}" srcOrd="1" destOrd="0" parTransId="{9A92C9A6-EDF0-49EE-9D7D-63B1BA263D78}" sibTransId="{F3422E75-6053-4D3C-920F-F068C359D9AC}"/>
    <dgm:cxn modelId="{75DA099B-864A-4D46-91CA-17F9A41E5088}" type="presOf" srcId="{FCE3EC50-51B7-4818-AB2C-6AB84E16EC51}" destId="{44E9DC80-2EB4-4265-9C11-9024C60555A8}" srcOrd="0" destOrd="0" presId="urn:microsoft.com/office/officeart/2005/8/layout/bProcess4"/>
    <dgm:cxn modelId="{2CD6CF42-6A5A-40B9-A76D-EE1600C9F03F}" type="presOf" srcId="{4AB36072-E5CB-4B10-8C91-21A040958380}" destId="{CA59F97D-68A0-4DDC-8433-0B74DBC418C0}" srcOrd="0" destOrd="0" presId="urn:microsoft.com/office/officeart/2005/8/layout/bProcess4"/>
    <dgm:cxn modelId="{E360C6D6-8459-4EAF-81C7-60D5B291B97D}" type="presOf" srcId="{A104A735-F2BC-4166-AEB2-93CA203BE2AD}" destId="{9D9B8531-0F1D-46B5-B6A2-D37FF24360A3}" srcOrd="0" destOrd="0" presId="urn:microsoft.com/office/officeart/2005/8/layout/bProcess4"/>
    <dgm:cxn modelId="{F91D237A-E287-4F7E-BF5B-7EBC45BFE854}" srcId="{D897EA56-6226-488D-8D9B-F9B802F90AA3}" destId="{FE20A6DB-B79A-4BA4-AFC8-97271AA7A208}" srcOrd="5" destOrd="0" parTransId="{AF4B1976-B4C3-4DE3-AFF2-E7C413210537}" sibTransId="{6DF12363-4929-4CA1-B024-0A81117A5F5F}"/>
    <dgm:cxn modelId="{BB8178B5-5356-44FD-9837-B636ABE5576D}" type="presOf" srcId="{F1E9FAD7-C4A8-4981-B9C7-BBB7899A2963}" destId="{5CB14AAD-A8C1-4DC6-AA42-6077473DFE7E}" srcOrd="0" destOrd="0" presId="urn:microsoft.com/office/officeart/2005/8/layout/bProcess4"/>
    <dgm:cxn modelId="{4F6A8CFE-ECB9-4AA9-B4C0-7DF2955625AE}" type="presOf" srcId="{6DF12363-4929-4CA1-B024-0A81117A5F5F}" destId="{DB40D3B3-6B44-4C0D-89CE-BAD4F1B9421A}" srcOrd="0" destOrd="0" presId="urn:microsoft.com/office/officeart/2005/8/layout/bProcess4"/>
    <dgm:cxn modelId="{C0A08C83-BAEE-477F-9CD6-8BC2973DCFCC}" srcId="{D897EA56-6226-488D-8D9B-F9B802F90AA3}" destId="{F1E9FAD7-C4A8-4981-B9C7-BBB7899A2963}" srcOrd="7" destOrd="0" parTransId="{972992DF-E4B2-4695-AA6B-42BAA80BD4D8}" sibTransId="{94B6139F-6D1E-4C6A-8EB2-270276F81210}"/>
    <dgm:cxn modelId="{6B5BCA1C-150B-46D5-8BF7-ACD7BB413DA4}" type="presOf" srcId="{1ED8118F-9571-4D56-8CD3-444A4DBDFBAF}" destId="{E1A38A71-45DD-46CD-8032-DAB398FE344E}" srcOrd="0" destOrd="0" presId="urn:microsoft.com/office/officeart/2005/8/layout/bProcess4"/>
    <dgm:cxn modelId="{8B3ADD6E-FC93-494C-AFAA-F2B17A59FA8E}" type="presOf" srcId="{1BA20784-8C57-4716-9610-627AD7177AE7}" destId="{FF775D3F-17E9-425B-91EA-81D4E589EF53}" srcOrd="0" destOrd="0" presId="urn:microsoft.com/office/officeart/2005/8/layout/bProcess4"/>
    <dgm:cxn modelId="{B49A160D-5A2F-4F15-82E0-F38594919BF7}" type="presOf" srcId="{BDF80640-131A-4970-B529-C57852950F5E}" destId="{87E9E2EE-141D-414F-8CD7-F6A5DD2F9EA0}" srcOrd="0" destOrd="0" presId="urn:microsoft.com/office/officeart/2005/8/layout/bProcess4"/>
    <dgm:cxn modelId="{3E5BCA4F-EA61-4382-B878-C3A8920BBD08}" srcId="{D897EA56-6226-488D-8D9B-F9B802F90AA3}" destId="{1951A18B-AFAE-4DA7-ACD3-DD372D77E7D7}" srcOrd="2" destOrd="0" parTransId="{E0495891-E51C-4CCE-9005-60D15206B889}" sibTransId="{686CF836-5578-4760-A672-CB778C67D6C2}"/>
    <dgm:cxn modelId="{835E6977-B6B4-4AB9-A823-AAA3498C7F61}" type="presOf" srcId="{FE20A6DB-B79A-4BA4-AFC8-97271AA7A208}" destId="{A00234DF-69F7-4FA1-BEE2-C7F709E3A9EA}" srcOrd="0" destOrd="0" presId="urn:microsoft.com/office/officeart/2005/8/layout/bProcess4"/>
    <dgm:cxn modelId="{E791876A-738A-4DAB-8E95-53E665C51DB3}" srcId="{D897EA56-6226-488D-8D9B-F9B802F90AA3}" destId="{A104A735-F2BC-4166-AEB2-93CA203BE2AD}" srcOrd="8" destOrd="0" parTransId="{EDCB1161-74E8-4BBF-8AF3-F9619C28F06C}" sibTransId="{0AB6D845-68F5-4BE5-82EA-F905EB33398C}"/>
    <dgm:cxn modelId="{7649458C-C349-48BB-8887-90DFA6C9C473}" srcId="{D897EA56-6226-488D-8D9B-F9B802F90AA3}" destId="{429A3F68-1CBE-42C3-8AE3-AF679AA4A205}" srcOrd="0" destOrd="0" parTransId="{7F9E7754-A415-4057-B9EB-E918A6719B06}" sibTransId="{1ED8118F-9571-4D56-8CD3-444A4DBDFBAF}"/>
    <dgm:cxn modelId="{F0EE1826-F112-460C-8B63-FFEAEA8BD640}" type="presOf" srcId="{94B6139F-6D1E-4C6A-8EB2-270276F81210}" destId="{EE38010A-70F2-4082-BF22-23A2AF9E20BD}" srcOrd="0" destOrd="0" presId="urn:microsoft.com/office/officeart/2005/8/layout/bProcess4"/>
    <dgm:cxn modelId="{A52FEB5B-78C5-4230-8E66-1E7A6CD4CEDF}" type="presOf" srcId="{686CF836-5578-4760-A672-CB778C67D6C2}" destId="{70046F53-BD26-4AD9-B5EF-E0A8ACAF7A53}" srcOrd="0" destOrd="0" presId="urn:microsoft.com/office/officeart/2005/8/layout/bProcess4"/>
    <dgm:cxn modelId="{E89A2047-27C7-4F25-83F7-EF923F0BDF1D}" type="presOf" srcId="{1951A18B-AFAE-4DA7-ACD3-DD372D77E7D7}" destId="{BCDFBD5A-8D65-4C81-81DB-E787E7520F58}" srcOrd="0" destOrd="0" presId="urn:microsoft.com/office/officeart/2005/8/layout/bProcess4"/>
    <dgm:cxn modelId="{2C10D74E-74A3-4105-8AC9-D7BE2560D397}" srcId="{D897EA56-6226-488D-8D9B-F9B802F90AA3}" destId="{1BA20784-8C57-4716-9610-627AD7177AE7}" srcOrd="6" destOrd="0" parTransId="{29DFBFE8-E24F-432F-99F3-87613A5C64AB}" sibTransId="{D5FC0E12-AF47-4CA5-A179-0140AE000BCE}"/>
    <dgm:cxn modelId="{768B3B92-4897-4623-B117-CE76A6E0CFC8}" type="presOf" srcId="{429A3F68-1CBE-42C3-8AE3-AF679AA4A205}" destId="{4C8842AB-E34C-4A70-9576-E3103897F98D}" srcOrd="0" destOrd="0" presId="urn:microsoft.com/office/officeart/2005/8/layout/bProcess4"/>
    <dgm:cxn modelId="{6DF973F3-EA17-4A08-B1BF-A575343FD116}" type="presOf" srcId="{D5FC0E12-AF47-4CA5-A179-0140AE000BCE}" destId="{03414621-C2FB-4FA1-9604-321BB6D7399E}" srcOrd="0" destOrd="0" presId="urn:microsoft.com/office/officeart/2005/8/layout/bProcess4"/>
    <dgm:cxn modelId="{592621FE-632D-4A91-A2AB-3A81000C9B86}" srcId="{D897EA56-6226-488D-8D9B-F9B802F90AA3}" destId="{02FED99E-38EC-4503-A5AA-B77EC21ED5F9}" srcOrd="3" destOrd="0" parTransId="{50D70B37-36CB-4BF0-BE4B-DF674B2E0649}" sibTransId="{098DE559-735E-4B5B-BA90-9FB956938693}"/>
    <dgm:cxn modelId="{8FC20070-AD9E-4DB4-A28A-33AD17CAC726}" type="presOf" srcId="{098DE559-735E-4B5B-BA90-9FB956938693}" destId="{1DBE453D-1AB4-421D-AE79-430286A531C9}" srcOrd="0" destOrd="0" presId="urn:microsoft.com/office/officeart/2005/8/layout/bProcess4"/>
    <dgm:cxn modelId="{6A7B0CB9-6FD6-4C9F-B9C9-441BE14A9070}" srcId="{D897EA56-6226-488D-8D9B-F9B802F90AA3}" destId="{4AB36072-E5CB-4B10-8C91-21A040958380}" srcOrd="4" destOrd="0" parTransId="{8E36045F-BF0C-42A2-B4FA-378957C4AEED}" sibTransId="{FCE3EC50-51B7-4818-AB2C-6AB84E16EC51}"/>
    <dgm:cxn modelId="{8E7F4224-B687-462A-9F10-BCF3A29B57E4}" type="presParOf" srcId="{F47FD65C-0459-4838-A365-FE43F68580EA}" destId="{F58EF0A7-CE5C-4659-8FC0-6B7EDED86820}" srcOrd="0" destOrd="0" presId="urn:microsoft.com/office/officeart/2005/8/layout/bProcess4"/>
    <dgm:cxn modelId="{19133A74-5962-44F0-BB8A-8EFCBB43B5C0}" type="presParOf" srcId="{F58EF0A7-CE5C-4659-8FC0-6B7EDED86820}" destId="{85ACE06E-EF43-44EF-ADCA-BE45B9853E18}" srcOrd="0" destOrd="0" presId="urn:microsoft.com/office/officeart/2005/8/layout/bProcess4"/>
    <dgm:cxn modelId="{CA6EB06D-405D-4962-BEC3-374755C6B5D8}" type="presParOf" srcId="{F58EF0A7-CE5C-4659-8FC0-6B7EDED86820}" destId="{4C8842AB-E34C-4A70-9576-E3103897F98D}" srcOrd="1" destOrd="0" presId="urn:microsoft.com/office/officeart/2005/8/layout/bProcess4"/>
    <dgm:cxn modelId="{4EC04B98-1C2D-426A-80EB-99D544FB58FB}" type="presParOf" srcId="{F47FD65C-0459-4838-A365-FE43F68580EA}" destId="{E1A38A71-45DD-46CD-8032-DAB398FE344E}" srcOrd="1" destOrd="0" presId="urn:microsoft.com/office/officeart/2005/8/layout/bProcess4"/>
    <dgm:cxn modelId="{3B3205CE-4E2D-4E7E-8310-F124A0EB4BC5}" type="presParOf" srcId="{F47FD65C-0459-4838-A365-FE43F68580EA}" destId="{1C3205F3-0037-46BF-898C-FB5F605CBCF9}" srcOrd="2" destOrd="0" presId="urn:microsoft.com/office/officeart/2005/8/layout/bProcess4"/>
    <dgm:cxn modelId="{C2243154-4AAD-497E-8BB5-DDE73DD6344B}" type="presParOf" srcId="{1C3205F3-0037-46BF-898C-FB5F605CBCF9}" destId="{20EF9C5A-B1BB-4203-AA9C-2822AE10AF3B}" srcOrd="0" destOrd="0" presId="urn:microsoft.com/office/officeart/2005/8/layout/bProcess4"/>
    <dgm:cxn modelId="{4E1EB526-6BC2-442D-97FC-62FB6FD411B9}" type="presParOf" srcId="{1C3205F3-0037-46BF-898C-FB5F605CBCF9}" destId="{87E9E2EE-141D-414F-8CD7-F6A5DD2F9EA0}" srcOrd="1" destOrd="0" presId="urn:microsoft.com/office/officeart/2005/8/layout/bProcess4"/>
    <dgm:cxn modelId="{92EE9F45-CD91-43E9-ABC2-2EC35BF4149F}" type="presParOf" srcId="{F47FD65C-0459-4838-A365-FE43F68580EA}" destId="{DB7F4A4E-63AB-4713-89DB-92702D4FC794}" srcOrd="3" destOrd="0" presId="urn:microsoft.com/office/officeart/2005/8/layout/bProcess4"/>
    <dgm:cxn modelId="{1DEBE87E-4264-46D2-830B-F4C0F8C37B6A}" type="presParOf" srcId="{F47FD65C-0459-4838-A365-FE43F68580EA}" destId="{250609A0-1B0C-4809-8A38-B085795A6FFE}" srcOrd="4" destOrd="0" presId="urn:microsoft.com/office/officeart/2005/8/layout/bProcess4"/>
    <dgm:cxn modelId="{A11FA065-9CE6-4E1A-B720-739EB73FE539}" type="presParOf" srcId="{250609A0-1B0C-4809-8A38-B085795A6FFE}" destId="{E91F5DE0-5C44-4C48-83BA-42A31FA9E0A4}" srcOrd="0" destOrd="0" presId="urn:microsoft.com/office/officeart/2005/8/layout/bProcess4"/>
    <dgm:cxn modelId="{C7B5B1A0-6B0E-46BB-A47F-9D493E2DCC77}" type="presParOf" srcId="{250609A0-1B0C-4809-8A38-B085795A6FFE}" destId="{BCDFBD5A-8D65-4C81-81DB-E787E7520F58}" srcOrd="1" destOrd="0" presId="urn:microsoft.com/office/officeart/2005/8/layout/bProcess4"/>
    <dgm:cxn modelId="{99E0F8AC-6DF7-467C-A51D-F9251F207C6C}" type="presParOf" srcId="{F47FD65C-0459-4838-A365-FE43F68580EA}" destId="{70046F53-BD26-4AD9-B5EF-E0A8ACAF7A53}" srcOrd="5" destOrd="0" presId="urn:microsoft.com/office/officeart/2005/8/layout/bProcess4"/>
    <dgm:cxn modelId="{87CE47C0-B11D-4CD8-AF28-C3B0E2E01447}" type="presParOf" srcId="{F47FD65C-0459-4838-A365-FE43F68580EA}" destId="{A220CADF-C975-400F-9DC6-4EDE8D12BB65}" srcOrd="6" destOrd="0" presId="urn:microsoft.com/office/officeart/2005/8/layout/bProcess4"/>
    <dgm:cxn modelId="{D1E10585-E12C-4072-ABBF-FF945858A884}" type="presParOf" srcId="{A220CADF-C975-400F-9DC6-4EDE8D12BB65}" destId="{BBAE9A69-8F73-4E2C-B2F6-DAF4BE8AB51F}" srcOrd="0" destOrd="0" presId="urn:microsoft.com/office/officeart/2005/8/layout/bProcess4"/>
    <dgm:cxn modelId="{9FBD821E-2D91-449C-B212-09CDD2CC40BF}" type="presParOf" srcId="{A220CADF-C975-400F-9DC6-4EDE8D12BB65}" destId="{0BBA2105-9597-45CB-8EEE-C9DB936EF96F}" srcOrd="1" destOrd="0" presId="urn:microsoft.com/office/officeart/2005/8/layout/bProcess4"/>
    <dgm:cxn modelId="{A2AC5855-5B86-46D2-837A-9A100409EFBC}" type="presParOf" srcId="{F47FD65C-0459-4838-A365-FE43F68580EA}" destId="{1DBE453D-1AB4-421D-AE79-430286A531C9}" srcOrd="7" destOrd="0" presId="urn:microsoft.com/office/officeart/2005/8/layout/bProcess4"/>
    <dgm:cxn modelId="{91FD0C2B-9595-42D3-B21D-B56F77291F61}" type="presParOf" srcId="{F47FD65C-0459-4838-A365-FE43F68580EA}" destId="{527B696B-22B6-4BEA-8A7B-C5726ED27567}" srcOrd="8" destOrd="0" presId="urn:microsoft.com/office/officeart/2005/8/layout/bProcess4"/>
    <dgm:cxn modelId="{C7A57385-6D1F-4AA8-B1F4-F32A18E4A55C}" type="presParOf" srcId="{527B696B-22B6-4BEA-8A7B-C5726ED27567}" destId="{844A1636-6B40-4CAA-9532-65333640C0FA}" srcOrd="0" destOrd="0" presId="urn:microsoft.com/office/officeart/2005/8/layout/bProcess4"/>
    <dgm:cxn modelId="{11F34160-87A0-4D46-A56E-0DCA0FD24583}" type="presParOf" srcId="{527B696B-22B6-4BEA-8A7B-C5726ED27567}" destId="{CA59F97D-68A0-4DDC-8433-0B74DBC418C0}" srcOrd="1" destOrd="0" presId="urn:microsoft.com/office/officeart/2005/8/layout/bProcess4"/>
    <dgm:cxn modelId="{A9F13856-9246-41C3-A073-60C8260E121B}" type="presParOf" srcId="{F47FD65C-0459-4838-A365-FE43F68580EA}" destId="{44E9DC80-2EB4-4265-9C11-9024C60555A8}" srcOrd="9" destOrd="0" presId="urn:microsoft.com/office/officeart/2005/8/layout/bProcess4"/>
    <dgm:cxn modelId="{3D775008-75D1-48A6-B894-D62DB7840297}" type="presParOf" srcId="{F47FD65C-0459-4838-A365-FE43F68580EA}" destId="{CA8CBC3F-95DC-454F-9737-2CE8C93E69C2}" srcOrd="10" destOrd="0" presId="urn:microsoft.com/office/officeart/2005/8/layout/bProcess4"/>
    <dgm:cxn modelId="{4318E3F6-619F-46EB-A97F-14EBF80408A1}" type="presParOf" srcId="{CA8CBC3F-95DC-454F-9737-2CE8C93E69C2}" destId="{8F0F1568-0FA9-4231-8473-2C3B2F36F3AA}" srcOrd="0" destOrd="0" presId="urn:microsoft.com/office/officeart/2005/8/layout/bProcess4"/>
    <dgm:cxn modelId="{6BE63887-3469-4D90-81DB-4D6ED727301B}" type="presParOf" srcId="{CA8CBC3F-95DC-454F-9737-2CE8C93E69C2}" destId="{A00234DF-69F7-4FA1-BEE2-C7F709E3A9EA}" srcOrd="1" destOrd="0" presId="urn:microsoft.com/office/officeart/2005/8/layout/bProcess4"/>
    <dgm:cxn modelId="{FC0CE3D4-C60F-40FB-B390-0FE28D000865}" type="presParOf" srcId="{F47FD65C-0459-4838-A365-FE43F68580EA}" destId="{DB40D3B3-6B44-4C0D-89CE-BAD4F1B9421A}" srcOrd="11" destOrd="0" presId="urn:microsoft.com/office/officeart/2005/8/layout/bProcess4"/>
    <dgm:cxn modelId="{E4A28A8A-597D-42E1-8731-1CBDD12E659B}" type="presParOf" srcId="{F47FD65C-0459-4838-A365-FE43F68580EA}" destId="{41FA3ACB-258C-4543-9731-8C451C50DB10}" srcOrd="12" destOrd="0" presId="urn:microsoft.com/office/officeart/2005/8/layout/bProcess4"/>
    <dgm:cxn modelId="{41E962C6-61AA-4FA9-A498-F1D9D5DCC73E}" type="presParOf" srcId="{41FA3ACB-258C-4543-9731-8C451C50DB10}" destId="{94780C21-661F-42AA-8339-85AD5A477456}" srcOrd="0" destOrd="0" presId="urn:microsoft.com/office/officeart/2005/8/layout/bProcess4"/>
    <dgm:cxn modelId="{7BF1B5DE-F942-426C-9EBD-DD2E123F5E29}" type="presParOf" srcId="{41FA3ACB-258C-4543-9731-8C451C50DB10}" destId="{FF775D3F-17E9-425B-91EA-81D4E589EF53}" srcOrd="1" destOrd="0" presId="urn:microsoft.com/office/officeart/2005/8/layout/bProcess4"/>
    <dgm:cxn modelId="{39317299-26B7-4172-BFCC-96D8E923F333}" type="presParOf" srcId="{F47FD65C-0459-4838-A365-FE43F68580EA}" destId="{03414621-C2FB-4FA1-9604-321BB6D7399E}" srcOrd="13" destOrd="0" presId="urn:microsoft.com/office/officeart/2005/8/layout/bProcess4"/>
    <dgm:cxn modelId="{70BB902E-0A89-45F8-A80E-B2B6B3BD6E5A}" type="presParOf" srcId="{F47FD65C-0459-4838-A365-FE43F68580EA}" destId="{4F5D9A65-BB60-43DC-89D5-A94821AF27A4}" srcOrd="14" destOrd="0" presId="urn:microsoft.com/office/officeart/2005/8/layout/bProcess4"/>
    <dgm:cxn modelId="{EA5F8D3D-CE2C-4125-BF92-26CDCC6EC56E}" type="presParOf" srcId="{4F5D9A65-BB60-43DC-89D5-A94821AF27A4}" destId="{CF3E0D40-C29C-495C-8149-5148249794E1}" srcOrd="0" destOrd="0" presId="urn:microsoft.com/office/officeart/2005/8/layout/bProcess4"/>
    <dgm:cxn modelId="{62E85E6C-757C-481F-B97B-491BC985C453}" type="presParOf" srcId="{4F5D9A65-BB60-43DC-89D5-A94821AF27A4}" destId="{5CB14AAD-A8C1-4DC6-AA42-6077473DFE7E}" srcOrd="1" destOrd="0" presId="urn:microsoft.com/office/officeart/2005/8/layout/bProcess4"/>
    <dgm:cxn modelId="{256BFE75-B688-4731-B87C-9812AA589F9D}" type="presParOf" srcId="{F47FD65C-0459-4838-A365-FE43F68580EA}" destId="{EE38010A-70F2-4082-BF22-23A2AF9E20BD}" srcOrd="15" destOrd="0" presId="urn:microsoft.com/office/officeart/2005/8/layout/bProcess4"/>
    <dgm:cxn modelId="{5A094780-19D0-4503-9AAE-63F5D461C5C9}" type="presParOf" srcId="{F47FD65C-0459-4838-A365-FE43F68580EA}" destId="{C9970D9E-0DFC-44DE-8AFF-42BE8DCFE292}" srcOrd="16" destOrd="0" presId="urn:microsoft.com/office/officeart/2005/8/layout/bProcess4"/>
    <dgm:cxn modelId="{02D5C964-DDC5-4D5E-90C8-BBE4C9BA71D9}" type="presParOf" srcId="{C9970D9E-0DFC-44DE-8AFF-42BE8DCFE292}" destId="{C6137CD5-91BC-48CC-BBC2-A28CA0EF8550}" srcOrd="0" destOrd="0" presId="urn:microsoft.com/office/officeart/2005/8/layout/bProcess4"/>
    <dgm:cxn modelId="{7E336AAD-538C-4AA7-8949-EF0C6C69C905}" type="presParOf" srcId="{C9970D9E-0DFC-44DE-8AFF-42BE8DCFE292}" destId="{9D9B8531-0F1D-46B5-B6A2-D37FF24360A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A38A71-45DD-46CD-8032-DAB398FE344E}">
      <dsp:nvSpPr>
        <dsp:cNvPr id="0" name=""/>
        <dsp:cNvSpPr/>
      </dsp:nvSpPr>
      <dsp:spPr>
        <a:xfrm rot="5400000">
          <a:off x="-296298" y="1183098"/>
          <a:ext cx="1316097" cy="159110"/>
        </a:xfrm>
        <a:prstGeom prst="rect">
          <a:avLst/>
        </a:prstGeom>
        <a:gradFill rotWithShape="0">
          <a:gsLst>
            <a:gs pos="0">
              <a:srgbClr val="008A00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8842AB-E34C-4A70-9576-E3103897F98D}">
      <dsp:nvSpPr>
        <dsp:cNvPr id="0" name=""/>
        <dsp:cNvSpPr/>
      </dsp:nvSpPr>
      <dsp:spPr>
        <a:xfrm>
          <a:off x="3257" y="338433"/>
          <a:ext cx="1767898" cy="10607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8A00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Зосереджені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на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одній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темі</a:t>
          </a:r>
          <a:endParaRPr lang="en-GB" sz="15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3257" y="338433"/>
        <a:ext cx="1767898" cy="1060739"/>
      </dsp:txXfrm>
    </dsp:sp>
    <dsp:sp modelId="{DB7F4A4E-63AB-4713-89DB-92702D4FC794}">
      <dsp:nvSpPr>
        <dsp:cNvPr id="0" name=""/>
        <dsp:cNvSpPr/>
      </dsp:nvSpPr>
      <dsp:spPr>
        <a:xfrm rot="5400000">
          <a:off x="-296298" y="2509022"/>
          <a:ext cx="1316097" cy="159110"/>
        </a:xfrm>
        <a:prstGeom prst="rect">
          <a:avLst/>
        </a:prstGeom>
        <a:gradFill rotWithShape="0">
          <a:gsLst>
            <a:gs pos="0">
              <a:srgbClr val="008A00">
                <a:shade val="90000"/>
                <a:hueOff val="0"/>
                <a:satOff val="-20665"/>
                <a:lumOff val="12917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20665"/>
                <a:lumOff val="12917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20665"/>
                <a:lumOff val="129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E9E2EE-141D-414F-8CD7-F6A5DD2F9EA0}">
      <dsp:nvSpPr>
        <dsp:cNvPr id="0" name=""/>
        <dsp:cNvSpPr/>
      </dsp:nvSpPr>
      <dsp:spPr>
        <a:xfrm>
          <a:off x="3257" y="1664357"/>
          <a:ext cx="1767898" cy="10607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8A00">
                <a:shade val="50000"/>
                <a:hueOff val="0"/>
                <a:satOff val="-18266"/>
                <a:lumOff val="12238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18266"/>
                <a:lumOff val="12238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18266"/>
                <a:lumOff val="1223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Мають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чітку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цільову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групу</a:t>
          </a:r>
          <a:endParaRPr lang="en-GB" sz="15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3257" y="1664357"/>
        <a:ext cx="1767898" cy="1060739"/>
      </dsp:txXfrm>
    </dsp:sp>
    <dsp:sp modelId="{70046F53-BD26-4AD9-B5EF-E0A8ACAF7A53}">
      <dsp:nvSpPr>
        <dsp:cNvPr id="0" name=""/>
        <dsp:cNvSpPr/>
      </dsp:nvSpPr>
      <dsp:spPr>
        <a:xfrm>
          <a:off x="366663" y="3171984"/>
          <a:ext cx="2341479" cy="159110"/>
        </a:xfrm>
        <a:prstGeom prst="rect">
          <a:avLst/>
        </a:prstGeom>
        <a:gradFill rotWithShape="0">
          <a:gsLst>
            <a:gs pos="0">
              <a:srgbClr val="008A00">
                <a:shade val="90000"/>
                <a:hueOff val="0"/>
                <a:satOff val="-41330"/>
                <a:lumOff val="25834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41330"/>
                <a:lumOff val="25834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41330"/>
                <a:lumOff val="2583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DFBD5A-8D65-4C81-81DB-E787E7520F58}">
      <dsp:nvSpPr>
        <dsp:cNvPr id="0" name=""/>
        <dsp:cNvSpPr/>
      </dsp:nvSpPr>
      <dsp:spPr>
        <a:xfrm>
          <a:off x="3257" y="2990281"/>
          <a:ext cx="1767898" cy="10607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8A00">
                <a:shade val="50000"/>
                <a:hueOff val="0"/>
                <a:satOff val="-36532"/>
                <a:lumOff val="24476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36532"/>
                <a:lumOff val="24476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36532"/>
                <a:lumOff val="244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Ставлять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якісні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задачі</a:t>
          </a:r>
          <a:endParaRPr lang="en-GB" sz="15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3257" y="2990281"/>
        <a:ext cx="1767898" cy="1060739"/>
      </dsp:txXfrm>
    </dsp:sp>
    <dsp:sp modelId="{1DBE453D-1AB4-421D-AE79-430286A531C9}">
      <dsp:nvSpPr>
        <dsp:cNvPr id="0" name=""/>
        <dsp:cNvSpPr/>
      </dsp:nvSpPr>
      <dsp:spPr>
        <a:xfrm rot="16200000">
          <a:off x="2055006" y="2509022"/>
          <a:ext cx="1316097" cy="159110"/>
        </a:xfrm>
        <a:prstGeom prst="rect">
          <a:avLst/>
        </a:prstGeom>
        <a:gradFill rotWithShape="0">
          <a:gsLst>
            <a:gs pos="0">
              <a:srgbClr val="008A00">
                <a:shade val="90000"/>
                <a:hueOff val="0"/>
                <a:satOff val="-61996"/>
                <a:lumOff val="38751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61996"/>
                <a:lumOff val="38751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61996"/>
                <a:lumOff val="3875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BA2105-9597-45CB-8EEE-C9DB936EF96F}">
      <dsp:nvSpPr>
        <dsp:cNvPr id="0" name=""/>
        <dsp:cNvSpPr/>
      </dsp:nvSpPr>
      <dsp:spPr>
        <a:xfrm>
          <a:off x="2354562" y="2990281"/>
          <a:ext cx="1767898" cy="10607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8A00">
                <a:shade val="50000"/>
                <a:hueOff val="0"/>
                <a:satOff val="-54799"/>
                <a:lumOff val="36714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54799"/>
                <a:lumOff val="36714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54799"/>
                <a:lumOff val="367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Визначають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супутні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 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дії</a:t>
          </a:r>
          <a:endParaRPr lang="en-GB" sz="15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2354562" y="2990281"/>
        <a:ext cx="1767898" cy="1060739"/>
      </dsp:txXfrm>
    </dsp:sp>
    <dsp:sp modelId="{44E9DC80-2EB4-4265-9C11-9024C60555A8}">
      <dsp:nvSpPr>
        <dsp:cNvPr id="0" name=""/>
        <dsp:cNvSpPr/>
      </dsp:nvSpPr>
      <dsp:spPr>
        <a:xfrm rot="16200000">
          <a:off x="2055006" y="1183098"/>
          <a:ext cx="1316097" cy="159110"/>
        </a:xfrm>
        <a:prstGeom prst="rect">
          <a:avLst/>
        </a:prstGeom>
        <a:gradFill rotWithShape="0">
          <a:gsLst>
            <a:gs pos="0">
              <a:srgbClr val="008A00">
                <a:shade val="90000"/>
                <a:hueOff val="0"/>
                <a:satOff val="-82661"/>
                <a:lumOff val="51668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82661"/>
                <a:lumOff val="51668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82661"/>
                <a:lumOff val="5166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59F97D-68A0-4DDC-8433-0B74DBC418C0}">
      <dsp:nvSpPr>
        <dsp:cNvPr id="0" name=""/>
        <dsp:cNvSpPr/>
      </dsp:nvSpPr>
      <dsp:spPr>
        <a:xfrm>
          <a:off x="2354562" y="1664357"/>
          <a:ext cx="1767898" cy="10607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8A00">
                <a:shade val="50000"/>
                <a:hueOff val="0"/>
                <a:satOff val="-73065"/>
                <a:lumOff val="48952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73065"/>
                <a:lumOff val="48952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73065"/>
                <a:lumOff val="489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>
              <a:solidFill>
                <a:srgbClr val="FFFFFF"/>
              </a:solidFill>
              <a:latin typeface="Arial"/>
              <a:ea typeface="+mn-ea"/>
              <a:cs typeface="Arial"/>
            </a:rPr>
            <a:t>Тримають зв'язок з рекламною агенцією</a:t>
          </a:r>
        </a:p>
      </dsp:txBody>
      <dsp:txXfrm>
        <a:off x="2354562" y="1664357"/>
        <a:ext cx="1767898" cy="1060739"/>
      </dsp:txXfrm>
    </dsp:sp>
    <dsp:sp modelId="{DB40D3B3-6B44-4C0D-89CE-BAD4F1B9421A}">
      <dsp:nvSpPr>
        <dsp:cNvPr id="0" name=""/>
        <dsp:cNvSpPr/>
      </dsp:nvSpPr>
      <dsp:spPr>
        <a:xfrm>
          <a:off x="2717968" y="520136"/>
          <a:ext cx="2341479" cy="159110"/>
        </a:xfrm>
        <a:prstGeom prst="rect">
          <a:avLst/>
        </a:prstGeom>
        <a:gradFill rotWithShape="0">
          <a:gsLst>
            <a:gs pos="0">
              <a:srgbClr val="008A00">
                <a:shade val="90000"/>
                <a:hueOff val="0"/>
                <a:satOff val="-61996"/>
                <a:lumOff val="38751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61996"/>
                <a:lumOff val="38751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61996"/>
                <a:lumOff val="3875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0234DF-69F7-4FA1-BEE2-C7F709E3A9EA}">
      <dsp:nvSpPr>
        <dsp:cNvPr id="0" name=""/>
        <dsp:cNvSpPr/>
      </dsp:nvSpPr>
      <dsp:spPr>
        <a:xfrm>
          <a:off x="2354562" y="338433"/>
          <a:ext cx="1767898" cy="10607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8A00">
                <a:shade val="50000"/>
                <a:hueOff val="0"/>
                <a:satOff val="-73065"/>
                <a:lumOff val="48952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73065"/>
                <a:lumOff val="48952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73065"/>
                <a:lumOff val="489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Випускають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пілотні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матеріали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,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послання</a:t>
          </a:r>
          <a:endParaRPr lang="en-GB" sz="15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2354562" y="338433"/>
        <a:ext cx="1767898" cy="1060739"/>
      </dsp:txXfrm>
    </dsp:sp>
    <dsp:sp modelId="{03414621-C2FB-4FA1-9604-321BB6D7399E}">
      <dsp:nvSpPr>
        <dsp:cNvPr id="0" name=""/>
        <dsp:cNvSpPr/>
      </dsp:nvSpPr>
      <dsp:spPr>
        <a:xfrm rot="5400000">
          <a:off x="4406311" y="1183098"/>
          <a:ext cx="1316097" cy="159110"/>
        </a:xfrm>
        <a:prstGeom prst="rect">
          <a:avLst/>
        </a:prstGeom>
        <a:gradFill rotWithShape="0">
          <a:gsLst>
            <a:gs pos="0">
              <a:srgbClr val="008A00">
                <a:shade val="90000"/>
                <a:hueOff val="0"/>
                <a:satOff val="-41330"/>
                <a:lumOff val="25834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41330"/>
                <a:lumOff val="25834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41330"/>
                <a:lumOff val="2583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775D3F-17E9-425B-91EA-81D4E589EF53}">
      <dsp:nvSpPr>
        <dsp:cNvPr id="0" name=""/>
        <dsp:cNvSpPr/>
      </dsp:nvSpPr>
      <dsp:spPr>
        <a:xfrm>
          <a:off x="4705867" y="338433"/>
          <a:ext cx="1767898" cy="10607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8A00">
                <a:shade val="50000"/>
                <a:hueOff val="0"/>
                <a:satOff val="-54799"/>
                <a:lumOff val="36714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54799"/>
                <a:lumOff val="36714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54799"/>
                <a:lumOff val="367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Підкреслюють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особисту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відповідальність</a:t>
          </a:r>
          <a:endParaRPr lang="en-GB" sz="15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4705867" y="338433"/>
        <a:ext cx="1767898" cy="1060739"/>
      </dsp:txXfrm>
    </dsp:sp>
    <dsp:sp modelId="{EE38010A-70F2-4082-BF22-23A2AF9E20BD}">
      <dsp:nvSpPr>
        <dsp:cNvPr id="0" name=""/>
        <dsp:cNvSpPr/>
      </dsp:nvSpPr>
      <dsp:spPr>
        <a:xfrm rot="5400000">
          <a:off x="4406311" y="2509022"/>
          <a:ext cx="1316097" cy="159110"/>
        </a:xfrm>
        <a:prstGeom prst="rect">
          <a:avLst/>
        </a:prstGeom>
        <a:gradFill rotWithShape="0">
          <a:gsLst>
            <a:gs pos="0">
              <a:srgbClr val="008A00">
                <a:shade val="90000"/>
                <a:hueOff val="0"/>
                <a:satOff val="-20665"/>
                <a:lumOff val="12917"/>
                <a:alphaOff val="0"/>
                <a:shade val="51000"/>
                <a:satMod val="130000"/>
              </a:srgbClr>
            </a:gs>
            <a:gs pos="80000">
              <a:srgbClr val="008A00">
                <a:shade val="90000"/>
                <a:hueOff val="0"/>
                <a:satOff val="-20665"/>
                <a:lumOff val="12917"/>
                <a:alphaOff val="0"/>
                <a:shade val="93000"/>
                <a:satMod val="130000"/>
              </a:srgbClr>
            </a:gs>
            <a:gs pos="100000">
              <a:srgbClr val="008A00">
                <a:shade val="90000"/>
                <a:hueOff val="0"/>
                <a:satOff val="-20665"/>
                <a:lumOff val="129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B14AAD-A8C1-4DC6-AA42-6077473DFE7E}">
      <dsp:nvSpPr>
        <dsp:cNvPr id="0" name=""/>
        <dsp:cNvSpPr/>
      </dsp:nvSpPr>
      <dsp:spPr>
        <a:xfrm>
          <a:off x="4705867" y="1664357"/>
          <a:ext cx="1767898" cy="10607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8A00">
                <a:shade val="50000"/>
                <a:hueOff val="0"/>
                <a:satOff val="-36532"/>
                <a:lumOff val="24476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36532"/>
                <a:lumOff val="24476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36532"/>
                <a:lumOff val="244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Відслідковують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та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оцінюють</a:t>
          </a:r>
          <a:endParaRPr lang="en-GB" sz="15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4705867" y="1664357"/>
        <a:ext cx="1767898" cy="1060739"/>
      </dsp:txXfrm>
    </dsp:sp>
    <dsp:sp modelId="{9D9B8531-0F1D-46B5-B6A2-D37FF24360A3}">
      <dsp:nvSpPr>
        <dsp:cNvPr id="0" name=""/>
        <dsp:cNvSpPr/>
      </dsp:nvSpPr>
      <dsp:spPr>
        <a:xfrm>
          <a:off x="4705867" y="2990281"/>
          <a:ext cx="1767898" cy="10607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8A00">
                <a:shade val="50000"/>
                <a:hueOff val="0"/>
                <a:satOff val="-18266"/>
                <a:lumOff val="12238"/>
                <a:alphaOff val="0"/>
                <a:shade val="51000"/>
                <a:satMod val="130000"/>
              </a:srgbClr>
            </a:gs>
            <a:gs pos="80000">
              <a:srgbClr val="008A00">
                <a:shade val="50000"/>
                <a:hueOff val="0"/>
                <a:satOff val="-18266"/>
                <a:lumOff val="12238"/>
                <a:alphaOff val="0"/>
                <a:shade val="93000"/>
                <a:satMod val="130000"/>
              </a:srgbClr>
            </a:gs>
            <a:gs pos="100000">
              <a:srgbClr val="008A00">
                <a:shade val="50000"/>
                <a:hueOff val="0"/>
                <a:satOff val="-18266"/>
                <a:lumOff val="1223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Використовують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отримані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уроки та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вдосконалюють</a:t>
          </a:r>
          <a:r>
            <a:rPr lang="ru-RU" sz="15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 </a:t>
          </a:r>
          <a:r>
            <a:rPr lang="ru-RU" sz="15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матеріали</a:t>
          </a:r>
          <a:endParaRPr lang="en-GB" sz="1500" kern="120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4705867" y="2990281"/>
        <a:ext cx="1767898" cy="1060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A4A84-A7A1-4507-BB19-C3531DA9AA2E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DF1EE-0746-43E0-8180-500B33DFF80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 adult pedestrian’s risk of dying is less than 20% if struck by a car at 50 km/h and almost 60% if hit at 80 km/h. 30 km/h speed zones can reduce the risk of a crash and are recommended in areas where vulnerable road users are common like residential and schools areas.</a:t>
            </a:r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53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9C518-0EF5-4764-B79E-97BF135AF54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6237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201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68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5326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8"/>
            <a:ext cx="8646971" cy="615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6718167" cy="590215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1082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8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851257"/>
            <a:ext cx="7870391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3521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8"/>
            <a:ext cx="8646971" cy="615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-7569"/>
            <a:ext cx="6718167" cy="590215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9" y="5620954"/>
            <a:ext cx="6718075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4096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8"/>
            <a:ext cx="8646971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6718167" cy="590215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9" y="5620954"/>
            <a:ext cx="6718075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98691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8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851257"/>
            <a:ext cx="7870391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3521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857958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6710396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4" y="1865605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95050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857958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7887670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3" name="Group 87"/>
          <p:cNvGrpSpPr/>
          <p:nvPr userDrawn="1"/>
        </p:nvGrpSpPr>
        <p:grpSpPr>
          <a:xfrm>
            <a:off x="8252497" y="3429000"/>
            <a:ext cx="891505" cy="342900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82"/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4282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4282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4282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93" name="Picture 92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82"/>
              <a:endParaRPr lang="en-GB" dirty="0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02370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8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851257"/>
            <a:ext cx="7870391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" name="Group 35"/>
          <p:cNvGrpSpPr/>
          <p:nvPr userDrawn="1"/>
        </p:nvGrpSpPr>
        <p:grpSpPr>
          <a:xfrm>
            <a:off x="8252497" y="3429000"/>
            <a:ext cx="891505" cy="3429000"/>
            <a:chOff x="12130881" y="3781425"/>
            <a:chExt cx="1310482" cy="3781425"/>
          </a:xfrm>
        </p:grpSpPr>
        <p:sp>
          <p:nvSpPr>
            <p:cNvPr id="37" name="Oval 36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82"/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4282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4282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0" name="Right Triangle 39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4282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41" name="Picture 40" descr="IPSOS_GAMECHANGERS_blu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42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82"/>
              <a:endParaRPr lang="en-GB" dirty="0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1321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8"/>
            <a:ext cx="8646971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24098"/>
            <a:ext cx="671816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2" y="1653116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653116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653116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653116"/>
            <a:ext cx="684522" cy="77170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2557381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9" y="2557381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2" y="2557381"/>
            <a:ext cx="2625725" cy="1263651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1" y="1653116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653116"/>
            <a:ext cx="1941711" cy="771705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02467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9528" y="2952518"/>
            <a:ext cx="4078999" cy="512448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9528" y="3819109"/>
            <a:ext cx="4078999" cy="1776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7" y="5375267"/>
            <a:ext cx="4444025" cy="346923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defTabSz="924282"/>
            <a:r>
              <a:rPr lang="en-GB">
                <a:solidFill>
                  <a:srgbClr val="888B8D"/>
                </a:solidFill>
              </a:rPr>
              <a:t>© 2015 Ipsos.  All rights reserved. Contains Ipsos' Confidential and Proprietary information  and may not be disclosed or reproduced without the prior written consent of Ipsos.</a:t>
            </a:r>
            <a:endParaRPr lang="en-US" dirty="0">
              <a:solidFill>
                <a:srgbClr val="888B8D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69528" y="1852084"/>
            <a:ext cx="4078999" cy="849939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823702" y="790481"/>
            <a:ext cx="1024825" cy="962871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="" xmlns:p14="http://schemas.microsoft.com/office/powerpoint/2010/main" val="387465224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2" y="1497131"/>
            <a:ext cx="4100599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0398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11952"/>
            <a:ext cx="4419600" cy="6895352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2" y="1497131"/>
            <a:ext cx="4100599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449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2" y="1497131"/>
            <a:ext cx="4100599" cy="365644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11954"/>
            <a:ext cx="4392706" cy="686995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01599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Rectangle 16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7" y="2973163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272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7" y="2973163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6238997"/>
            <a:ext cx="1867882" cy="61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2" y="6212273"/>
            <a:ext cx="560381" cy="32903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82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82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68580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8411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2212783"/>
            <a:ext cx="3569511" cy="1024896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3632696"/>
            <a:ext cx="3569511" cy="242203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7"/>
            <a:ext cx="3569510" cy="1563900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90" y="1230059"/>
            <a:ext cx="1081211" cy="14412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3983105"/>
            <a:ext cx="1384960" cy="184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4130895"/>
            <a:ext cx="381308" cy="5082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10" y="1118638"/>
            <a:ext cx="167181" cy="2228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24282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1079662"/>
            <a:ext cx="2979602" cy="3971708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6497451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8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4648361"/>
            <a:ext cx="3843754" cy="876140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4648361"/>
            <a:ext cx="3843754" cy="876140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2441471"/>
            <a:ext cx="384375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2441471"/>
            <a:ext cx="384375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851258"/>
            <a:ext cx="3843754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851258"/>
            <a:ext cx="3843754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72077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857958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6695158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4641740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4641740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2441471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2441471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851258"/>
            <a:ext cx="2561614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851258"/>
            <a:ext cx="2561614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4641740"/>
            <a:ext cx="2561614" cy="1047349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2441471"/>
            <a:ext cx="2561614" cy="206718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851258"/>
            <a:ext cx="2561614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3364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8"/>
            <a:ext cx="6723160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6615283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4641740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4641740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2441471"/>
            <a:ext cx="1948830" cy="2067189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851257"/>
            <a:ext cx="1948830" cy="590213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851257"/>
            <a:ext cx="1948830" cy="590213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2441471"/>
            <a:ext cx="1948830" cy="2067189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4641740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851257"/>
            <a:ext cx="1948830" cy="590213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2441471"/>
            <a:ext cx="1948830" cy="2067189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4641740"/>
            <a:ext cx="1948830" cy="112092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851257"/>
            <a:ext cx="1948830" cy="590213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2441471"/>
            <a:ext cx="1948830" cy="2067189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26914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857958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671051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851258"/>
            <a:ext cx="3864347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851258"/>
            <a:ext cx="3873898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668922"/>
            <a:ext cx="3864347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668922"/>
            <a:ext cx="3873898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5620954"/>
            <a:ext cx="6725791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67825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857958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671051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851259"/>
            <a:ext cx="2654085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5" y="1851258"/>
            <a:ext cx="2654085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851259"/>
            <a:ext cx="2654085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668922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668922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668922"/>
            <a:ext cx="2654086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5620954"/>
            <a:ext cx="7880266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17875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8"/>
            <a:ext cx="7870391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6710517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851258"/>
            <a:ext cx="1912119" cy="590215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3" y="1851258"/>
            <a:ext cx="1912119" cy="590215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8" y="1851258"/>
            <a:ext cx="1912119" cy="590215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4" y="1851258"/>
            <a:ext cx="1912119" cy="590215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66892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3" y="266892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8" y="266892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4" y="2668922"/>
            <a:ext cx="1912119" cy="2706348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5620954"/>
            <a:ext cx="6717639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60013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8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2157938"/>
            <a:ext cx="1515340" cy="32684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96187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8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1" y="2276391"/>
            <a:ext cx="1501361" cy="32271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5626409"/>
            <a:ext cx="6326278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37218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11954"/>
            <a:ext cx="4392706" cy="686995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7" y="1851259"/>
            <a:ext cx="4216925" cy="29971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pic>
        <p:nvPicPr>
          <p:cNvPr id="7" name="Picture 6" descr="IPSOS_GAMECHANGERS_blu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6" y="6126249"/>
            <a:ext cx="377327" cy="474643"/>
          </a:xfrm>
          <a:prstGeom prst="rect">
            <a:avLst/>
          </a:prstGeom>
        </p:spPr>
      </p:pic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65726" y="6210844"/>
            <a:ext cx="1380186" cy="369557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6221081"/>
            <a:ext cx="3164412" cy="35932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 defTabSz="924282"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3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24282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24282"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7197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1952"/>
            <a:ext cx="6223748" cy="6869952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9000" y="2928370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65726" y="6210844"/>
            <a:ext cx="1380186" cy="369557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6221081"/>
            <a:ext cx="4951963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 defTabSz="924282"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3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24282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24282"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6" y="6126249"/>
            <a:ext cx="377327" cy="474643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7681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11954"/>
            <a:ext cx="4392706" cy="6869953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47" y="1851259"/>
            <a:ext cx="4216925" cy="29971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65726" y="6210844"/>
            <a:ext cx="1380186" cy="369557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6221081"/>
            <a:ext cx="4951963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 defTabSz="924282"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3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24282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24282"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6" y="6126249"/>
            <a:ext cx="377327" cy="474643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6379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859124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65726" y="6210844"/>
            <a:ext cx="1380186" cy="369557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6221081"/>
            <a:ext cx="4951963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 defTabSz="924282">
              <a:lnSpc>
                <a:spcPct val="9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3" y="6221081"/>
            <a:ext cx="382425" cy="34692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24282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24282"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6" y="6126249"/>
            <a:ext cx="377327" cy="47464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72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8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851260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65726" y="6210844"/>
            <a:ext cx="1380186" cy="36955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4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6" y="6126249"/>
            <a:ext cx="377327" cy="4746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0680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8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851260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65726" y="6210844"/>
            <a:ext cx="1380186" cy="36955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4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6" y="6126249"/>
            <a:ext cx="377327" cy="4746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486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857958"/>
            <a:ext cx="8654595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672579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65726" y="6210844"/>
            <a:ext cx="1380186" cy="36955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4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>
                <a:solidFill>
                  <a:prstClr val="white"/>
                </a:solidFill>
              </a:rPr>
              <a:t>© 201</a:t>
            </a:r>
            <a:r>
              <a:rPr lang="uk-UA" sz="800">
                <a:solidFill>
                  <a:prstClr val="white"/>
                </a:solidFill>
              </a:rPr>
              <a:t>6</a:t>
            </a:r>
            <a:r>
              <a:rPr lang="en-GB" sz="800">
                <a:solidFill>
                  <a:prstClr val="white"/>
                </a:solidFill>
              </a:rPr>
              <a:t> </a:t>
            </a:r>
            <a:r>
              <a:rPr lang="en-GB" sz="800" dirty="0">
                <a:solidFill>
                  <a:prstClr val="white"/>
                </a:solidFill>
              </a:rPr>
              <a:t>Ipsos.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6" y="6126249"/>
            <a:ext cx="377327" cy="474643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865605"/>
            <a:ext cx="8653462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9686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331098"/>
            <a:ext cx="6733351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black">
          <a:xfrm>
            <a:off x="6965726" y="6210844"/>
            <a:ext cx="1380186" cy="36955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4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>
                <a:solidFill>
                  <a:prstClr val="white"/>
                </a:solidFill>
              </a:rPr>
              <a:t>© 201</a:t>
            </a:r>
            <a:r>
              <a:rPr lang="uk-UA" sz="800">
                <a:solidFill>
                  <a:prstClr val="white"/>
                </a:solidFill>
              </a:rPr>
              <a:t>6</a:t>
            </a:r>
            <a:r>
              <a:rPr lang="en-GB" sz="800">
                <a:solidFill>
                  <a:prstClr val="white"/>
                </a:solidFill>
              </a:rPr>
              <a:t> </a:t>
            </a:r>
            <a:r>
              <a:rPr lang="en-GB" sz="800" dirty="0">
                <a:solidFill>
                  <a:prstClr val="white"/>
                </a:solidFill>
              </a:rPr>
              <a:t>Ipsos.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6" y="6126249"/>
            <a:ext cx="377327" cy="4746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7864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8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851260"/>
            <a:ext cx="7885666" cy="3524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65726" y="6210844"/>
            <a:ext cx="1380186" cy="36955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4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6" y="6126249"/>
            <a:ext cx="377327" cy="4746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6949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331098"/>
            <a:ext cx="6733349" cy="590215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65726" y="6210844"/>
            <a:ext cx="1380186" cy="36955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6341234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6" y="6126249"/>
            <a:ext cx="377327" cy="474643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4" y="1865605"/>
            <a:ext cx="8288337" cy="3519196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267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-11955"/>
            <a:ext cx="3740523" cy="6869955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1" y="2952518"/>
            <a:ext cx="4699059" cy="512448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1" y="3819109"/>
            <a:ext cx="4699059" cy="1776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1" y="1852084"/>
            <a:ext cx="4699059" cy="849939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89036" y="897171"/>
            <a:ext cx="1165276" cy="844549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2" y="6169896"/>
            <a:ext cx="560381" cy="34692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24282"/>
            <a:fld id="{7F034911-0302-4AAB-AEF0-815419E29289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defTabSz="924282"/>
              <a:t>‹#›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1" y="5375267"/>
            <a:ext cx="4699059" cy="79462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defTabSz="924282"/>
            <a:r>
              <a:rPr lang="en-GB" dirty="0">
                <a:solidFill>
                  <a:srgbClr val="C8C9C7">
                    <a:lumMod val="75000"/>
                  </a:srgbClr>
                </a:solidFill>
              </a:rPr>
              <a:t>© 2015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100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106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65726" y="6210844"/>
            <a:ext cx="1380186" cy="369557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6341234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2015 Ipsos.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23" name="Picture 22" descr="IPSOS_GAMECHANGERS_blue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6" y="6126249"/>
            <a:ext cx="377327" cy="47464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2" y="2163485"/>
            <a:ext cx="1211263" cy="16129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7" y="2163485"/>
            <a:ext cx="1211263" cy="16129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3" y="2163485"/>
            <a:ext cx="1211263" cy="16129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5" cstate="email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0404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6858000"/>
          </a:xfrm>
          <a:effectLst/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94" y="3305915"/>
            <a:ext cx="7093160" cy="960263"/>
          </a:xfr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273" y="2476735"/>
            <a:ext cx="6033722" cy="829179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14374" y="6200607"/>
            <a:ext cx="4951963" cy="3469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defTabSz="924282">
              <a:lnSpc>
                <a:spcPct val="85000"/>
              </a:lnSpc>
              <a:spcBef>
                <a:spcPts val="204"/>
              </a:spcBef>
            </a:pPr>
            <a:r>
              <a:rPr>
                <a:solidFill>
                  <a:prstClr val="white"/>
                </a:solidFill>
              </a:rPr>
              <a:t>© 2015 Ipsos. 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247313" y="6200607"/>
            <a:ext cx="382425" cy="3469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800" smtClean="0">
                <a:solidFill>
                  <a:schemeClr val="bg1"/>
                </a:solidFill>
              </a:defRPr>
            </a:lvl1pPr>
          </a:lstStyle>
          <a:p>
            <a:pPr defTabSz="924282">
              <a:lnSpc>
                <a:spcPct val="8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337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6718167" cy="112178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47256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857958"/>
            <a:ext cx="8646971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331098"/>
            <a:ext cx="6718167" cy="590215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1082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theme" Target="../theme/theme2.xml"/><Relationship Id="rId40" Type="http://schemas.openxmlformats.org/officeDocument/2006/relationships/image" Target="../media/image3.emf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D865-D0C7-4449-87B5-1FC57BA271B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B846-9224-4BA5-966A-AF37F1EA05E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  <p:sldLayoutId id="2147483733" r:id="rId13"/>
    <p:sldLayoutId id="21474837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7" y="857958"/>
            <a:ext cx="8654595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1" y="1851257"/>
            <a:ext cx="8651621" cy="3524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6965726" y="6126233"/>
            <a:ext cx="1933546" cy="474643"/>
            <a:chOff x="10239375" y="6688139"/>
            <a:chExt cx="2842245" cy="523426"/>
          </a:xfrm>
        </p:grpSpPr>
        <p:pic>
          <p:nvPicPr>
            <p:cNvPr id="11" name="Picture 10" descr="IPSOS_GAMECHANGERS_blue.png"/>
            <p:cNvPicPr>
              <a:picLocks noChangeAspect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2" name="Picture 11" descr="IPSOS_GAMECHANGERS_blue.png"/>
            <p:cNvPicPr>
              <a:picLocks noChangeAspect="1"/>
            </p:cNvPicPr>
            <p:nvPr userDrawn="1"/>
          </p:nvPicPr>
          <p:blipFill rotWithShape="1">
            <a:blip r:embed="rId3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39634" y="6249103"/>
            <a:ext cx="307188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srgbClr val="888B8D"/>
                </a:solidFill>
              </a:rPr>
              <a:pPr defTabSz="924282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srgbClr val="888B8D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29736" y="6341234"/>
            <a:ext cx="691172" cy="225209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82"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>
                <a:solidFill>
                  <a:srgbClr val="888B8D"/>
                </a:solidFill>
              </a:rPr>
              <a:t>© 2016 </a:t>
            </a:r>
            <a:r>
              <a:rPr lang="en-GB" sz="800" dirty="0">
                <a:solidFill>
                  <a:srgbClr val="888B8D"/>
                </a:solidFill>
              </a:rPr>
              <a:t>Ipsos.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180" y="315258"/>
            <a:ext cx="1392065" cy="2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93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7.png"/><Relationship Id="rId18" Type="http://schemas.openxmlformats.org/officeDocument/2006/relationships/image" Target="../media/image12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chart" Target="../charts/chart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5.png"/><Relationship Id="rId5" Type="http://schemas.openxmlformats.org/officeDocument/2006/relationships/image" Target="../media/image27.gif"/><Relationship Id="rId15" Type="http://schemas.openxmlformats.org/officeDocument/2006/relationships/image" Target="../media/image9.png"/><Relationship Id="rId10" Type="http://schemas.openxmlformats.org/officeDocument/2006/relationships/chart" Target="../charts/chart6.xml"/><Relationship Id="rId4" Type="http://schemas.openxmlformats.org/officeDocument/2006/relationships/image" Target="../media/image26.jpeg"/><Relationship Id="rId9" Type="http://schemas.openxmlformats.org/officeDocument/2006/relationships/chart" Target="../charts/chart5.xml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12.jpeg"/><Relationship Id="rId5" Type="http://schemas.openxmlformats.org/officeDocument/2006/relationships/image" Target="../media/image33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36.jpeg"/><Relationship Id="rId12" Type="http://schemas.openxmlformats.org/officeDocument/2006/relationships/image" Target="../media/image1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4.jpe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rcin\Documents\PROVID\Provid_Road%20Safety_radio_30sec_28.10.16.mp3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42.png"/><Relationship Id="rId12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11.png"/><Relationship Id="rId5" Type="http://schemas.openxmlformats.org/officeDocument/2006/relationships/image" Target="../media/image34.jpe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45.pn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8.png"/><Relationship Id="rId5" Type="http://schemas.openxmlformats.org/officeDocument/2006/relationships/image" Target="../media/image43.jpeg"/><Relationship Id="rId15" Type="http://schemas.openxmlformats.org/officeDocument/2006/relationships/image" Target="../media/image12.jpeg"/><Relationship Id="rId10" Type="http://schemas.openxmlformats.org/officeDocument/2006/relationships/image" Target="../media/image48.jpeg"/><Relationship Id="rId4" Type="http://schemas.openxmlformats.org/officeDocument/2006/relationships/image" Target="../media/image7.png"/><Relationship Id="rId9" Type="http://schemas.openxmlformats.org/officeDocument/2006/relationships/image" Target="../media/image4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5.gif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9.png"/><Relationship Id="rId5" Type="http://schemas.openxmlformats.org/officeDocument/2006/relationships/image" Target="../media/image13.gif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gif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51.png"/><Relationship Id="rId12" Type="http://schemas.openxmlformats.org/officeDocument/2006/relationships/image" Target="../media/image8.png"/><Relationship Id="rId17" Type="http://schemas.openxmlformats.org/officeDocument/2006/relationships/image" Target="../media/image56.jpeg"/><Relationship Id="rId2" Type="http://schemas.openxmlformats.org/officeDocument/2006/relationships/image" Target="../media/image5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5" Type="http://schemas.openxmlformats.org/officeDocument/2006/relationships/image" Target="../media/image11.png"/><Relationship Id="rId10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53.png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7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.png"/><Relationship Id="rId3" Type="http://schemas.openxmlformats.org/officeDocument/2006/relationships/hyperlink" Target="tel:(+48)%20507%20191%20078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6.jpeg"/><Relationship Id="rId2" Type="http://schemas.openxmlformats.org/officeDocument/2006/relationships/hyperlink" Target="tel:(+380)%2068515752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hyperlink" Target="mailto:arbara.krol@egis-ukraina.com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mailto:barb.krol@gmail.com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1.jpeg"/><Relationship Id="rId10" Type="http://schemas.openxmlformats.org/officeDocument/2006/relationships/image" Target="../media/image9.png"/><Relationship Id="rId4" Type="http://schemas.openxmlformats.org/officeDocument/2006/relationships/image" Target="../media/image20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.xml"/><Relationship Id="rId5" Type="http://schemas.openxmlformats.org/officeDocument/2006/relationships/image" Target="../media/image24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484785"/>
            <a:ext cx="7918648" cy="21156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Інформаційні кампанії по </a:t>
            </a:r>
            <a:r>
              <a:rPr lang="ru-RU" b="1" dirty="0" smtClean="0"/>
              <a:t>основних факторах ризику</a:t>
            </a:r>
            <a:r>
              <a:rPr lang="ru-RU" dirty="0" smtClean="0"/>
              <a:t> у галузі БДР. </a:t>
            </a:r>
            <a:r>
              <a:rPr lang="ru-RU" dirty="0" smtClean="0"/>
              <a:t>Кампанія2016 </a:t>
            </a:r>
            <a:r>
              <a:rPr lang="ru-RU" dirty="0" smtClean="0"/>
              <a:t>року по </a:t>
            </a:r>
            <a:r>
              <a:rPr lang="ru-RU" b="1" dirty="0" smtClean="0"/>
              <a:t>швидкості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ВІЧ-НА-ВІЧ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’ 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5652120" y="6021288"/>
            <a:ext cx="2917431" cy="431528"/>
            <a:chOff x="4202005" y="65389"/>
            <a:chExt cx="2917431" cy="431528"/>
          </a:xfrm>
        </p:grpSpPr>
        <p:pic>
          <p:nvPicPr>
            <p:cNvPr id="6" name="Obraz 5" descr="logo Civipo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7" name="Obraz 6" descr="B4_9_1_Egis_logo_col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8" name="Obraz 7" descr="Logo-expertise-fran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9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99592" y="4518992"/>
            <a:ext cx="708883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рамках</a:t>
            </a:r>
            <a:r>
              <a:rPr kumimoji="0" lang="uk-UA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виконання Завдання 6 Проекту технічної допомоги</a:t>
            </a:r>
            <a:r>
              <a:rPr kumimoji="0" lang="en-US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93AC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Модернізація</a:t>
            </a:r>
            <a:r>
              <a:rPr kumimoji="0" lang="uk-UA" sz="2000" b="1" i="0" u="none" strike="noStrike" cap="none" normalizeH="0" dirty="0">
                <a:ln>
                  <a:noFill/>
                </a:ln>
                <a:solidFill>
                  <a:srgbClr val="93AC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та підвищення безпеки дорожньої мережі в Україні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B6D266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EIB - TA2015013 UA EST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3923928" y="6093296"/>
            <a:ext cx="5040560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600" b="0" i="0" u="none" strike="noStrike" kern="1200" cap="all" spc="0" normalizeH="0" baseline="0" dirty="0">
                <a:ln>
                  <a:noFill/>
                </a:ln>
                <a:solidFill>
                  <a:srgbClr val="888B8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ПІДГОТОВЛЕНО</a:t>
            </a:r>
            <a:r>
              <a:rPr kumimoji="0" lang="en-GB" sz="1600" b="0" i="0" u="none" strike="noStrike" kern="1200" cap="all" spc="0" normalizeH="0" baseline="0" dirty="0">
                <a:ln>
                  <a:noFill/>
                </a:ln>
                <a:solidFill>
                  <a:srgbClr val="888B8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240" marR="0" lvl="1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200" b="0" i="0" u="none" strike="noStrike" kern="1200" cap="none" spc="0" normalizeH="0" baseline="0" dirty="0">
                <a:ln>
                  <a:noFill/>
                </a:ln>
                <a:solidFill>
                  <a:srgbClr val="888B8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листопад</a:t>
            </a: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888B8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2016  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681336" y="3600451"/>
            <a:ext cx="777686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29"/>
          <p:cNvGrpSpPr/>
          <p:nvPr/>
        </p:nvGrpSpPr>
        <p:grpSpPr>
          <a:xfrm>
            <a:off x="611560" y="227240"/>
            <a:ext cx="8208912" cy="492891"/>
            <a:chOff x="4139952" y="227241"/>
            <a:chExt cx="4680520" cy="258040"/>
          </a:xfrm>
        </p:grpSpPr>
        <p:pic>
          <p:nvPicPr>
            <p:cNvPr id="18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15" descr="Укравтодор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744751"/>
            <a:ext cx="8654595" cy="664797"/>
          </a:xfrm>
        </p:spPr>
        <p:txBody>
          <a:bodyPr/>
          <a:lstStyle/>
          <a:p>
            <a:r>
              <a:rPr lang="uk-UA" sz="1800" dirty="0"/>
              <a:t>Водії та не-водії однаковою мірою підтримують більш високі стандарти та нові підходи в контролі швидкості на дорогах. 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1520" y="116632"/>
            <a:ext cx="6718167" cy="590215"/>
          </a:xfrm>
        </p:spPr>
        <p:txBody>
          <a:bodyPr>
            <a:normAutofit fontScale="85000" lnSpcReduction="20000"/>
          </a:bodyPr>
          <a:lstStyle/>
          <a:p>
            <a:r>
              <a:rPr lang="uk-UA" sz="2000" dirty="0" smtClean="0">
                <a:solidFill>
                  <a:srgbClr val="92D050"/>
                </a:solidFill>
              </a:rPr>
              <a:t>БДД- ЗАГАЛЬНЕ СПРИЙНЯТТЯ</a:t>
            </a:r>
          </a:p>
          <a:p>
            <a:r>
              <a:rPr lang="uk-UA" sz="2000" dirty="0" smtClean="0">
                <a:solidFill>
                  <a:srgbClr val="92D050"/>
                </a:solidFill>
              </a:rPr>
              <a:t>Законодавство та інфраструктура</a:t>
            </a:r>
            <a:endParaRPr lang="en-GB" sz="2000" dirty="0">
              <a:solidFill>
                <a:srgbClr val="92D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37364" y="1523326"/>
            <a:ext cx="2945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200" b="1"/>
              <a:t>‘</a:t>
            </a:r>
            <a:r>
              <a:rPr lang="ru-RU" sz="1200" b="1"/>
              <a:t>Нижча дозволена швидкість в межах міста (50 км/год стандартний рівень, 70км/год на окремих ділянках)</a:t>
            </a:r>
            <a:r>
              <a:rPr lang="en-US" sz="1200" b="1"/>
              <a:t>’</a:t>
            </a: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/>
          </p:nvPr>
        </p:nvGraphicFramePr>
        <p:xfrm>
          <a:off x="1493873" y="3151328"/>
          <a:ext cx="1675351" cy="33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8803">
                <a:tc>
                  <a:txBody>
                    <a:bodyPr/>
                    <a:lstStyle/>
                    <a:p>
                      <a:pPr algn="l"/>
                      <a:r>
                        <a:rPr lang="en-GB" sz="1200" b="0" i="1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GB" sz="1200" b="0" i="1" baseline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uk-UA" sz="1200" b="0" i="1" baseline="0">
                          <a:solidFill>
                            <a:schemeClr val="tx1"/>
                          </a:solidFill>
                        </a:rPr>
                        <a:t>Підтримую</a:t>
                      </a:r>
                      <a:endParaRPr lang="en-GB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16943" marR="116943" marT="77961" marB="779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" name="Chart 103"/>
          <p:cNvGraphicFramePr/>
          <p:nvPr>
            <p:extLst/>
          </p:nvPr>
        </p:nvGraphicFramePr>
        <p:xfrm>
          <a:off x="1531607" y="2346874"/>
          <a:ext cx="1680350" cy="90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76" y="2301483"/>
            <a:ext cx="273825" cy="3651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184" y="2780642"/>
            <a:ext cx="266517" cy="3553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2210" b="7661"/>
          <a:stretch/>
        </p:blipFill>
        <p:spPr>
          <a:xfrm>
            <a:off x="7452320" y="1340768"/>
            <a:ext cx="1264827" cy="94730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387285" y="2899381"/>
            <a:ext cx="3501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200" b="1" dirty="0"/>
              <a:t>‘</a:t>
            </a:r>
            <a:r>
              <a:rPr lang="ru-RU" sz="1200" b="1" dirty="0" err="1"/>
              <a:t>Більш</a:t>
            </a:r>
            <a:r>
              <a:rPr lang="ru-RU" sz="1200" b="1" dirty="0"/>
              <a:t> </a:t>
            </a:r>
            <a:r>
              <a:rPr lang="ru-RU" sz="1200" b="1" dirty="0" err="1"/>
              <a:t>суворий</a:t>
            </a:r>
            <a:r>
              <a:rPr lang="ru-RU" sz="1200" b="1" dirty="0"/>
              <a:t> контроль за </a:t>
            </a:r>
            <a:r>
              <a:rPr lang="ru-RU" sz="1200" b="1" dirty="0" err="1"/>
              <a:t>дотриманням</a:t>
            </a:r>
            <a:r>
              <a:rPr lang="ru-RU" sz="1200" b="1" dirty="0"/>
              <a:t> </a:t>
            </a:r>
            <a:r>
              <a:rPr lang="ru-RU" sz="1200" b="1" dirty="0" err="1"/>
              <a:t>швидкості</a:t>
            </a:r>
            <a:r>
              <a:rPr lang="ru-RU" sz="1200" b="1" dirty="0"/>
              <a:t> (</a:t>
            </a:r>
            <a:r>
              <a:rPr lang="ru-RU" sz="1200" b="1" dirty="0" err="1"/>
              <a:t>припустимий</a:t>
            </a:r>
            <a:r>
              <a:rPr lang="ru-RU" sz="1200" b="1" dirty="0"/>
              <a:t> </a:t>
            </a:r>
            <a:r>
              <a:rPr lang="ru-RU" sz="1200" b="1" dirty="0" err="1"/>
              <a:t>рівень</a:t>
            </a:r>
            <a:r>
              <a:rPr lang="ru-RU" sz="1200" b="1" dirty="0"/>
              <a:t> </a:t>
            </a:r>
            <a:r>
              <a:rPr lang="ru-RU" sz="1200" b="1" dirty="0" err="1"/>
              <a:t>перевищення</a:t>
            </a:r>
            <a:r>
              <a:rPr lang="ru-RU" sz="1200" b="1" dirty="0"/>
              <a:t> </a:t>
            </a:r>
            <a:r>
              <a:rPr lang="ru-RU" sz="1200" b="1" dirty="0" err="1"/>
              <a:t>знижено</a:t>
            </a:r>
            <a:r>
              <a:rPr lang="ru-RU" sz="1200" b="1" dirty="0"/>
              <a:t> з 20 км/год до 10 км/год)</a:t>
            </a:r>
            <a:endParaRPr lang="en-US" sz="120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047" y="3667226"/>
            <a:ext cx="273825" cy="3651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354" y="4146385"/>
            <a:ext cx="266517" cy="35535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113708" y="3909854"/>
            <a:ext cx="3501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200" b="1" dirty="0"/>
              <a:t>‘</a:t>
            </a:r>
            <a:r>
              <a:rPr lang="uk-UA" sz="1200" b="1" dirty="0"/>
              <a:t>Світлофори автоматично регулюються рівнем швидкості (вмикається червоне світло, якщо водій перевищує швидкість)</a:t>
            </a:r>
            <a:r>
              <a:rPr lang="en-US" sz="1200" b="1" dirty="0"/>
              <a:t>’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77" y="4705373"/>
            <a:ext cx="273825" cy="3651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185" y="5184531"/>
            <a:ext cx="266517" cy="3553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79512" y="6309320"/>
            <a:ext cx="56509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R3A. </a:t>
            </a:r>
            <a:r>
              <a:rPr lang="uk-UA" sz="900" i="1" dirty="0">
                <a:solidFill>
                  <a:schemeClr val="bg1">
                    <a:lumMod val="50000"/>
                  </a:schemeClr>
                </a:solidFill>
              </a:rPr>
              <a:t>В Україні можливо буде введено нові правила і стандарти на основі кращого досвіду Європейського Союзу, щоб підвищити безпеку на вулицях і дорогах. Для кожного з цих пунктів, оцініть, будь ласка, чи підтримуєте Ви їх запровадження в Україні, і чи готові дотримуватися нових правил?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781211"/>
            <a:ext cx="1204497" cy="127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3" y="4176293"/>
            <a:ext cx="1204497" cy="111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430" y="3015639"/>
            <a:ext cx="1102043" cy="1161975"/>
          </a:xfrm>
          <a:prstGeom prst="rect">
            <a:avLst/>
          </a:prstGeom>
        </p:spPr>
      </p:pic>
      <p:sp>
        <p:nvSpPr>
          <p:cNvPr id="25" name="Text Placeholder 3"/>
          <p:cNvSpPr txBox="1">
            <a:spLocks/>
          </p:cNvSpPr>
          <p:nvPr/>
        </p:nvSpPr>
        <p:spPr>
          <a:xfrm>
            <a:off x="1590393" y="3336795"/>
            <a:ext cx="2652178" cy="37092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spcBef>
                <a:spcPts val="0"/>
              </a:spcBef>
            </a:pP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База</a:t>
            </a:r>
            <a:r>
              <a:rPr lang="en-US" sz="800" i="1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ru-RU" sz="800" i="1">
                <a:solidFill>
                  <a:schemeClr val="bg1">
                    <a:lumMod val="65000"/>
                  </a:schemeClr>
                </a:solidFill>
              </a:rPr>
              <a:t>Національна вибірка</a:t>
            </a:r>
            <a:endParaRPr lang="en-US" sz="800" i="1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ts val="500"/>
              </a:lnSpc>
              <a:spcBef>
                <a:spcPts val="0"/>
              </a:spcBef>
            </a:pP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Водії </a:t>
            </a:r>
            <a:r>
              <a:rPr lang="en-US" sz="800" i="1">
                <a:solidFill>
                  <a:schemeClr val="bg1">
                    <a:lumMod val="65000"/>
                  </a:schemeClr>
                </a:solidFill>
              </a:rPr>
              <a:t> (388),  </a:t>
            </a: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Не-водії (</a:t>
            </a:r>
            <a:r>
              <a:rPr lang="en-US" sz="800" i="1">
                <a:solidFill>
                  <a:schemeClr val="bg1">
                    <a:lumMod val="65000"/>
                  </a:schemeClr>
                </a:solidFill>
              </a:rPr>
              <a:t>564)</a:t>
            </a:r>
            <a:endParaRPr lang="en-GB" sz="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8" name="Chart 27"/>
          <p:cNvGraphicFramePr/>
          <p:nvPr>
            <p:extLst/>
          </p:nvPr>
        </p:nvGraphicFramePr>
        <p:xfrm>
          <a:off x="1587309" y="4775475"/>
          <a:ext cx="1680350" cy="90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0" name="Chart 29"/>
          <p:cNvGraphicFramePr/>
          <p:nvPr>
            <p:extLst/>
          </p:nvPr>
        </p:nvGraphicFramePr>
        <p:xfrm>
          <a:off x="5867028" y="3668495"/>
          <a:ext cx="1680350" cy="90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9" name="Text Placeholder 3"/>
          <p:cNvSpPr txBox="1">
            <a:spLocks/>
          </p:cNvSpPr>
          <p:nvPr/>
        </p:nvSpPr>
        <p:spPr>
          <a:xfrm>
            <a:off x="1651353" y="5714194"/>
            <a:ext cx="2652178" cy="37092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spcBef>
                <a:spcPts val="0"/>
              </a:spcBef>
            </a:pP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База</a:t>
            </a:r>
            <a:r>
              <a:rPr lang="en-US" sz="800" i="1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ru-RU" sz="800" i="1">
                <a:solidFill>
                  <a:schemeClr val="bg1">
                    <a:lumMod val="65000"/>
                  </a:schemeClr>
                </a:solidFill>
              </a:rPr>
              <a:t>Національна вибірка</a:t>
            </a:r>
            <a:endParaRPr lang="en-US" sz="800" i="1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ts val="500"/>
              </a:lnSpc>
              <a:spcBef>
                <a:spcPts val="0"/>
              </a:spcBef>
            </a:pP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Водії </a:t>
            </a:r>
            <a:r>
              <a:rPr lang="en-US" sz="800" i="1">
                <a:solidFill>
                  <a:schemeClr val="bg1">
                    <a:lumMod val="65000"/>
                  </a:schemeClr>
                </a:solidFill>
              </a:rPr>
              <a:t> (388),  </a:t>
            </a: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Не-водії (</a:t>
            </a:r>
            <a:r>
              <a:rPr lang="en-US" sz="800" i="1">
                <a:solidFill>
                  <a:schemeClr val="bg1">
                    <a:lumMod val="65000"/>
                  </a:schemeClr>
                </a:solidFill>
              </a:rPr>
              <a:t>564)</a:t>
            </a:r>
            <a:endParaRPr lang="en-GB" sz="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5941413" y="4729631"/>
            <a:ext cx="2652178" cy="37092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  <a:spcBef>
                <a:spcPts val="0"/>
              </a:spcBef>
            </a:pP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База</a:t>
            </a:r>
            <a:r>
              <a:rPr lang="en-US" sz="800" i="1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ru-RU" sz="800" i="1">
                <a:solidFill>
                  <a:schemeClr val="bg1">
                    <a:lumMod val="65000"/>
                  </a:schemeClr>
                </a:solidFill>
              </a:rPr>
              <a:t>Національна вибірка</a:t>
            </a:r>
            <a:endParaRPr lang="en-US" sz="800" i="1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ts val="500"/>
              </a:lnSpc>
              <a:spcBef>
                <a:spcPts val="0"/>
              </a:spcBef>
            </a:pP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Водії </a:t>
            </a:r>
            <a:r>
              <a:rPr lang="en-US" sz="800" i="1">
                <a:solidFill>
                  <a:schemeClr val="bg1">
                    <a:lumMod val="65000"/>
                  </a:schemeClr>
                </a:solidFill>
              </a:rPr>
              <a:t> (388),  </a:t>
            </a: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Не-водії (</a:t>
            </a:r>
            <a:r>
              <a:rPr lang="en-US" sz="800" i="1">
                <a:solidFill>
                  <a:schemeClr val="bg1">
                    <a:lumMod val="65000"/>
                  </a:schemeClr>
                </a:solidFill>
              </a:rPr>
              <a:t>564)</a:t>
            </a:r>
            <a:endParaRPr lang="en-GB" sz="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1536606" y="5509080"/>
          <a:ext cx="1675351" cy="33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8803">
                <a:tc>
                  <a:txBody>
                    <a:bodyPr/>
                    <a:lstStyle/>
                    <a:p>
                      <a:pPr algn="l"/>
                      <a:r>
                        <a:rPr lang="en-GB" sz="1200" b="0" i="1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GB" sz="1200" b="0" i="1" baseline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uk-UA" sz="1200" b="0" i="1" baseline="0">
                          <a:solidFill>
                            <a:schemeClr val="tx1"/>
                          </a:solidFill>
                        </a:rPr>
                        <a:t>Підтримую</a:t>
                      </a:r>
                      <a:endParaRPr lang="en-GB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16943" marR="116943" marT="77961" marB="779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5858872" y="4436268"/>
          <a:ext cx="1675351" cy="33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8803">
                <a:tc>
                  <a:txBody>
                    <a:bodyPr/>
                    <a:lstStyle/>
                    <a:p>
                      <a:pPr algn="l"/>
                      <a:r>
                        <a:rPr lang="en-GB" sz="1200" b="0" i="1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GB" sz="1200" b="0" i="1" baseline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uk-UA" sz="1200" b="0" i="1" baseline="0">
                          <a:solidFill>
                            <a:schemeClr val="tx1"/>
                          </a:solidFill>
                        </a:rPr>
                        <a:t>Підтримую</a:t>
                      </a:r>
                      <a:endParaRPr lang="en-GB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16943" marR="116943" marT="77961" marB="779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3" name="Grupa 32"/>
          <p:cNvGrpSpPr/>
          <p:nvPr/>
        </p:nvGrpSpPr>
        <p:grpSpPr>
          <a:xfrm>
            <a:off x="6047057" y="6309840"/>
            <a:ext cx="2917431" cy="431528"/>
            <a:chOff x="4202005" y="65389"/>
            <a:chExt cx="2917431" cy="431528"/>
          </a:xfrm>
        </p:grpSpPr>
        <p:pic>
          <p:nvPicPr>
            <p:cNvPr id="34" name="Obraz 33" descr="logo Civipol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35" name="Obraz 34" descr="B4_9_1_Egis_logo_colr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38" name="Obraz 37" descr="Logo-expertise-france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grpSp>
        <p:nvGrpSpPr>
          <p:cNvPr id="52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53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Image 15" descr="Укравтодор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0342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671760" y="490861"/>
            <a:ext cx="8001000" cy="64452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/>
            </a:pPr>
            <a:r>
              <a:rPr lang="uk-UA" sz="2800" spc="-50" dirty="0">
                <a:solidFill>
                  <a:srgbClr val="595959"/>
                </a:solidFill>
                <a:latin typeface="Arial" pitchFamily="34" charset="0"/>
                <a:ea typeface="+mj-ea"/>
                <a:cs typeface="Arial" pitchFamily="34" charset="0"/>
              </a:rPr>
              <a:t>ЕФЕКТИВНА КАМПАНІЯ</a:t>
            </a:r>
            <a:endParaRPr lang="en-GB" sz="2800" spc="-50" dirty="0">
              <a:solidFill>
                <a:srgbClr val="59595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747827" y="1135386"/>
            <a:ext cx="741682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1268760"/>
            <a:ext cx="9793088" cy="936104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endParaRPr lang="ru-RU" sz="2000" spc="-5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Date Placeholder 3"/>
          <p:cNvSpPr txBox="1">
            <a:spLocks/>
          </p:cNvSpPr>
          <p:nvPr/>
        </p:nvSpPr>
        <p:spPr bwMode="auto">
          <a:xfrm>
            <a:off x="714375" y="5499100"/>
            <a:ext cx="900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April 2009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" name="Diagram 60"/>
          <p:cNvGraphicFramePr/>
          <p:nvPr>
            <p:extLst/>
          </p:nvPr>
        </p:nvGraphicFramePr>
        <p:xfrm>
          <a:off x="2195736" y="1484784"/>
          <a:ext cx="6477024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" name="Rounded Rectangle 14"/>
          <p:cNvSpPr/>
          <p:nvPr/>
        </p:nvSpPr>
        <p:spPr>
          <a:xfrm>
            <a:off x="107504" y="4365624"/>
            <a:ext cx="1728787" cy="201063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8A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07504" y="1928814"/>
            <a:ext cx="2085381" cy="780105"/>
            <a:chOff x="-534898" y="2000239"/>
            <a:chExt cx="2085831" cy="780110"/>
          </a:xfrm>
        </p:grpSpPr>
        <p:sp>
          <p:nvSpPr>
            <p:cNvPr id="64" name="Rounded Rectangle 9"/>
            <p:cNvSpPr/>
            <p:nvPr/>
          </p:nvSpPr>
          <p:spPr>
            <a:xfrm>
              <a:off x="-534898" y="2000239"/>
              <a:ext cx="1872066" cy="71438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8A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7"/>
            <p:cNvSpPr txBox="1">
              <a:spLocks noChangeArrowheads="1"/>
            </p:cNvSpPr>
            <p:nvPr/>
          </p:nvSpPr>
          <p:spPr bwMode="auto">
            <a:xfrm>
              <a:off x="-390881" y="2112541"/>
              <a:ext cx="1656194" cy="30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Швидкість</a:t>
              </a:r>
              <a:endParaRPr kumimoji="0" lang="fr-CH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6" name="Straight Connector 20"/>
            <p:cNvCxnSpPr/>
            <p:nvPr/>
          </p:nvCxnSpPr>
          <p:spPr>
            <a:xfrm rot="10800000">
              <a:off x="1193668" y="2708912"/>
              <a:ext cx="357265" cy="71437"/>
            </a:xfrm>
            <a:prstGeom prst="line">
              <a:avLst/>
            </a:prstGeom>
            <a:noFill/>
            <a:ln w="38100" cap="flat" cmpd="sng" algn="ctr">
              <a:solidFill>
                <a:srgbClr val="FF9933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07504" y="3143252"/>
            <a:ext cx="2085975" cy="861813"/>
            <a:chOff x="-534899" y="3286124"/>
            <a:chExt cx="2085393" cy="861818"/>
          </a:xfrm>
        </p:grpSpPr>
        <p:sp>
          <p:nvSpPr>
            <p:cNvPr id="68" name="Rounded Rectangle 12"/>
            <p:cNvSpPr/>
            <p:nvPr/>
          </p:nvSpPr>
          <p:spPr>
            <a:xfrm>
              <a:off x="-534899" y="3286124"/>
              <a:ext cx="1799723" cy="785818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8A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13"/>
            <p:cNvSpPr txBox="1">
              <a:spLocks noChangeArrowheads="1"/>
            </p:cNvSpPr>
            <p:nvPr/>
          </p:nvSpPr>
          <p:spPr bwMode="auto">
            <a:xfrm>
              <a:off x="-462891" y="3408695"/>
              <a:ext cx="1584187" cy="523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Чоловіки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30-45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років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0" name="Straight Connector 21"/>
            <p:cNvCxnSpPr/>
            <p:nvPr/>
          </p:nvCxnSpPr>
          <p:spPr>
            <a:xfrm rot="10800000">
              <a:off x="1193406" y="4076505"/>
              <a:ext cx="357088" cy="71437"/>
            </a:xfrm>
            <a:prstGeom prst="line">
              <a:avLst/>
            </a:prstGeom>
            <a:noFill/>
            <a:ln w="38100" cap="flat" cmpd="sng" algn="ctr">
              <a:solidFill>
                <a:srgbClr val="FF9933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23850" y="4437067"/>
            <a:ext cx="1871887" cy="1815882"/>
            <a:chOff x="1080096" y="5075308"/>
            <a:chExt cx="1584309" cy="1834387"/>
          </a:xfrm>
        </p:grpSpPr>
        <p:sp>
          <p:nvSpPr>
            <p:cNvPr id="72" name="TextBox 15"/>
            <p:cNvSpPr txBox="1">
              <a:spLocks noChangeArrowheads="1"/>
            </p:cNvSpPr>
            <p:nvPr/>
          </p:nvSpPr>
          <p:spPr bwMode="auto">
            <a:xfrm>
              <a:off x="1080096" y="5075308"/>
              <a:ext cx="1280165" cy="183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Підвищити рівень обізнаності про важливість дотримання швидкості та наслідків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3" name="Straight Connector 24"/>
            <p:cNvCxnSpPr/>
            <p:nvPr/>
          </p:nvCxnSpPr>
          <p:spPr>
            <a:xfrm flipH="1" flipV="1">
              <a:off x="2368622" y="5866836"/>
              <a:ext cx="295783" cy="154162"/>
            </a:xfrm>
            <a:prstGeom prst="line">
              <a:avLst/>
            </a:prstGeom>
            <a:noFill/>
            <a:ln w="38100" cap="flat" cmpd="sng" algn="ctr">
              <a:solidFill>
                <a:srgbClr val="FF9933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3496347" y="5534823"/>
            <a:ext cx="4205643" cy="918512"/>
            <a:chOff x="4138903" y="5660826"/>
            <a:chExt cx="4206544" cy="919145"/>
          </a:xfrm>
        </p:grpSpPr>
        <p:sp>
          <p:nvSpPr>
            <p:cNvPr id="75" name="Rounded Rectangle 17"/>
            <p:cNvSpPr/>
            <p:nvPr/>
          </p:nvSpPr>
          <p:spPr>
            <a:xfrm>
              <a:off x="4138903" y="5858750"/>
              <a:ext cx="4206544" cy="72122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8A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Box 18"/>
            <p:cNvSpPr txBox="1">
              <a:spLocks noChangeArrowheads="1"/>
            </p:cNvSpPr>
            <p:nvPr/>
          </p:nvSpPr>
          <p:spPr bwMode="auto">
            <a:xfrm>
              <a:off x="4648459" y="5858750"/>
              <a:ext cx="3187433" cy="600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ts val="600"/>
                </a:spcBef>
                <a:defRPr/>
              </a:pPr>
              <a:r>
                <a:rPr lang="uk-UA" sz="1400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Правозастосування</a:t>
              </a:r>
              <a:endParaRPr lang="en-GB" sz="1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  <a:p>
              <a:pPr lvl="0">
                <a:spcBef>
                  <a:spcPts val="600"/>
                </a:spcBef>
                <a:defRPr/>
              </a:pPr>
              <a:r>
                <a:rPr lang="uk-UA" sz="1400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Заміри швидкості </a:t>
              </a:r>
              <a:r>
                <a:rPr lang="en-GB" sz="1400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– </a:t>
              </a:r>
              <a:r>
                <a:rPr lang="uk-UA" sz="1400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дослідження</a:t>
              </a:r>
              <a:r>
                <a:rPr lang="en-GB" sz="1400" b="1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cxnSp>
          <p:nvCxnSpPr>
            <p:cNvPr id="77" name="Straight Connector 25"/>
            <p:cNvCxnSpPr/>
            <p:nvPr/>
          </p:nvCxnSpPr>
          <p:spPr>
            <a:xfrm flipH="1" flipV="1">
              <a:off x="5359281" y="5660826"/>
              <a:ext cx="359669" cy="198572"/>
            </a:xfrm>
            <a:prstGeom prst="line">
              <a:avLst/>
            </a:prstGeom>
            <a:noFill/>
            <a:ln w="38100" cap="flat" cmpd="sng" algn="ctr">
              <a:solidFill>
                <a:srgbClr val="FF9933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16861" y="6492875"/>
            <a:ext cx="611088" cy="365125"/>
          </a:xfrm>
        </p:spPr>
        <p:txBody>
          <a:bodyPr/>
          <a:lstStyle/>
          <a:p>
            <a:fld id="{515FC477-0A05-4F3E-8EE9-E015C9089D56}" type="slidenum">
              <a:rPr lang="en-US" smtClean="0"/>
              <a:pPr/>
              <a:t>11</a:t>
            </a:fld>
            <a:endParaRPr kumimoji="0" lang="en-US" dirty="0"/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323528" y="-27384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1900" cap="all" dirty="0">
                <a:solidFill>
                  <a:srgbClr val="888B8D"/>
                </a:solidFill>
                <a:latin typeface="Calibri"/>
              </a:rPr>
              <a:t>ЯК</a:t>
            </a:r>
            <a:r>
              <a:rPr kumimoji="0" lang="pl-PL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en-GB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25" name="Grupa 29"/>
          <p:cNvGrpSpPr/>
          <p:nvPr/>
        </p:nvGrpSpPr>
        <p:grpSpPr>
          <a:xfrm>
            <a:off x="4168207" y="135003"/>
            <a:ext cx="4680520" cy="252644"/>
            <a:chOff x="4139952" y="193834"/>
            <a:chExt cx="4680520" cy="252644"/>
          </a:xfrm>
        </p:grpSpPr>
        <p:pic>
          <p:nvPicPr>
            <p:cNvPr id="26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12144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12144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94142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15" descr="Укравтодор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193834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45" y="127198"/>
            <a:ext cx="2503270" cy="312357"/>
          </a:xfrm>
          <a:prstGeom prst="rect">
            <a:avLst/>
          </a:prstGeom>
        </p:spPr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323374" y="1060687"/>
            <a:ext cx="8892480" cy="648072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 lang="uk-UA" sz="2000" spc="-5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Сприяння змінам шляхом проведення кампаній</a:t>
            </a:r>
            <a:r>
              <a:rPr lang="pl-PL" sz="2000" spc="-5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uk-UA" spc="-5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БЕЗПЕКА УЧАСНИКІВ ДОРОЖНЬОГО РУХУ</a:t>
            </a:r>
            <a:endParaRPr lang="en-GB" spc="-5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803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0" grpId="0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000" y="934168"/>
            <a:ext cx="8646971" cy="1034129"/>
          </a:xfrm>
        </p:spPr>
        <p:txBody>
          <a:bodyPr>
            <a:normAutofit/>
          </a:bodyPr>
          <a:lstStyle/>
          <a:p>
            <a:r>
              <a:rPr lang="en-GB" sz="2800" dirty="0"/>
              <a:t>Egis Ukraine </a:t>
            </a:r>
            <a:r>
              <a:rPr lang="uk-UA" sz="2800" dirty="0"/>
              <a:t>планує провести </a:t>
            </a:r>
            <a:r>
              <a:rPr lang="ru-RU" sz="2800" dirty="0" err="1"/>
              <a:t>кампанію</a:t>
            </a:r>
            <a:r>
              <a:rPr lang="ru-RU" sz="2800" dirty="0"/>
              <a:t> з </a:t>
            </a:r>
            <a:r>
              <a:rPr lang="ru-RU" sz="2800" dirty="0" err="1"/>
              <a:t>виховання</a:t>
            </a:r>
            <a:r>
              <a:rPr lang="ru-RU" sz="2800" dirty="0"/>
              <a:t> </a:t>
            </a:r>
            <a:r>
              <a:rPr lang="ru-RU" sz="2800" dirty="0" err="1"/>
              <a:t>громадської</a:t>
            </a:r>
            <a:r>
              <a:rPr lang="ru-RU" sz="2800" dirty="0"/>
              <a:t> думки у </a:t>
            </a:r>
            <a:r>
              <a:rPr lang="ru-RU" sz="2800" dirty="0" err="1"/>
              <a:t>галузі</a:t>
            </a:r>
            <a:r>
              <a:rPr lang="ru-RU" sz="2800" dirty="0"/>
              <a:t> БДР в </a:t>
            </a:r>
            <a:r>
              <a:rPr lang="ru-RU" sz="2800" dirty="0" err="1"/>
              <a:t>Україні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k-UA" dirty="0"/>
              <a:t>БЕКГРАУНД</a:t>
            </a:r>
            <a:r>
              <a:rPr lang="en-GB" dirty="0"/>
              <a:t> </a:t>
            </a:r>
          </a:p>
        </p:txBody>
      </p:sp>
      <p:cxnSp>
        <p:nvCxnSpPr>
          <p:cNvPr id="20" name="Straight Connector 19"/>
          <p:cNvCxnSpPr/>
          <p:nvPr/>
        </p:nvCxnSpPr>
        <p:spPr bwMode="gray">
          <a:xfrm>
            <a:off x="1403648" y="2569207"/>
            <a:ext cx="0" cy="824452"/>
          </a:xfrm>
          <a:prstGeom prst="line">
            <a:avLst/>
          </a:prstGeom>
          <a:ln cap="rnd">
            <a:solidFill>
              <a:schemeClr val="accent6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3" idx="6"/>
          </p:cNvCxnSpPr>
          <p:nvPr/>
        </p:nvCxnSpPr>
        <p:spPr bwMode="gray">
          <a:xfrm flipV="1">
            <a:off x="1067947" y="2981845"/>
            <a:ext cx="301772" cy="2"/>
          </a:xfrm>
          <a:prstGeom prst="line">
            <a:avLst/>
          </a:prstGeom>
          <a:ln cap="rnd">
            <a:solidFill>
              <a:srgbClr val="FFC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/>
          <p:cNvSpPr txBox="1">
            <a:spLocks/>
          </p:cNvSpPr>
          <p:nvPr/>
        </p:nvSpPr>
        <p:spPr bwMode="gray">
          <a:xfrm>
            <a:off x="1605562" y="2693786"/>
            <a:ext cx="6907838" cy="6647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tx1"/>
                </a:solidFill>
              </a:rPr>
              <a:t>ЦІЛЬ</a:t>
            </a:r>
            <a:r>
              <a:rPr lang="en-GB" sz="2400" dirty="0">
                <a:solidFill>
                  <a:schemeClr val="tx1"/>
                </a:solidFill>
              </a:rPr>
              <a:t>:  </a:t>
            </a:r>
            <a:r>
              <a:rPr lang="uk-UA" sz="2400" b="1" dirty="0">
                <a:solidFill>
                  <a:schemeClr val="tx1"/>
                </a:solidFill>
              </a:rPr>
              <a:t>Покращити ситуацію з дотриманням лімітів швидкості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 bwMode="gray">
          <a:xfrm>
            <a:off x="251520" y="2569207"/>
            <a:ext cx="816427" cy="8252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24" name="Oval 23"/>
          <p:cNvSpPr/>
          <p:nvPr/>
        </p:nvSpPr>
        <p:spPr bwMode="gray">
          <a:xfrm>
            <a:off x="251520" y="3613144"/>
            <a:ext cx="816427" cy="8252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25" name="Oval 24"/>
          <p:cNvSpPr/>
          <p:nvPr/>
        </p:nvSpPr>
        <p:spPr bwMode="gray">
          <a:xfrm>
            <a:off x="323528" y="5443795"/>
            <a:ext cx="790796" cy="8252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cxnSp>
        <p:nvCxnSpPr>
          <p:cNvPr id="27" name="Straight Connector 26"/>
          <p:cNvCxnSpPr/>
          <p:nvPr/>
        </p:nvCxnSpPr>
        <p:spPr bwMode="gray">
          <a:xfrm>
            <a:off x="1403648" y="3613558"/>
            <a:ext cx="0" cy="824452"/>
          </a:xfrm>
          <a:prstGeom prst="line">
            <a:avLst/>
          </a:prstGeom>
          <a:ln cap="rnd">
            <a:solidFill>
              <a:srgbClr val="0070C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gray">
          <a:xfrm>
            <a:off x="1014370" y="4026196"/>
            <a:ext cx="355349" cy="0"/>
          </a:xfrm>
          <a:prstGeom prst="line">
            <a:avLst/>
          </a:prstGeom>
          <a:ln cap="rnd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/>
          <p:cNvSpPr txBox="1">
            <a:spLocks/>
          </p:cNvSpPr>
          <p:nvPr/>
        </p:nvSpPr>
        <p:spPr bwMode="gray">
          <a:xfrm>
            <a:off x="1577923" y="3933290"/>
            <a:ext cx="6907838" cy="3323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tx1"/>
                </a:solidFill>
              </a:rPr>
              <a:t>ЦІЛЬОВА АУДИТОРІЯ</a:t>
            </a:r>
            <a:r>
              <a:rPr lang="en-GB" sz="2400" dirty="0">
                <a:solidFill>
                  <a:schemeClr val="tx1"/>
                </a:solidFill>
              </a:rPr>
              <a:t>:  </a:t>
            </a:r>
            <a:r>
              <a:rPr lang="uk-UA" sz="2400" b="1" dirty="0">
                <a:solidFill>
                  <a:schemeClr val="tx1"/>
                </a:solidFill>
              </a:rPr>
              <a:t>Водії</a:t>
            </a:r>
            <a:r>
              <a:rPr lang="en-GB" sz="2400" b="1" dirty="0">
                <a:solidFill>
                  <a:schemeClr val="tx1"/>
                </a:solidFill>
              </a:rPr>
              <a:t>, </a:t>
            </a:r>
            <a:r>
              <a:rPr lang="uk-UA" sz="2400" b="1" dirty="0">
                <a:solidFill>
                  <a:schemeClr val="tx1"/>
                </a:solidFill>
              </a:rPr>
              <a:t>чоловіки</a:t>
            </a:r>
            <a:r>
              <a:rPr lang="en-GB" sz="2400" b="1" dirty="0">
                <a:solidFill>
                  <a:schemeClr val="tx1"/>
                </a:solidFill>
              </a:rPr>
              <a:t> 30-45</a:t>
            </a:r>
            <a:r>
              <a:rPr lang="uk-UA" sz="2400" b="1" dirty="0">
                <a:solidFill>
                  <a:schemeClr val="tx1"/>
                </a:solidFill>
              </a:rPr>
              <a:t> років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0" name="Straight Connector 29"/>
          <p:cNvCxnSpPr/>
          <p:nvPr/>
        </p:nvCxnSpPr>
        <p:spPr bwMode="gray">
          <a:xfrm>
            <a:off x="1475656" y="5445224"/>
            <a:ext cx="0" cy="936104"/>
          </a:xfrm>
          <a:prstGeom prst="line">
            <a:avLst/>
          </a:prstGeom>
          <a:ln cap="rnd">
            <a:solidFill>
              <a:schemeClr val="bg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6"/>
          </p:cNvCxnSpPr>
          <p:nvPr/>
        </p:nvCxnSpPr>
        <p:spPr bwMode="gray">
          <a:xfrm>
            <a:off x="1114324" y="5856435"/>
            <a:ext cx="318934" cy="7798"/>
          </a:xfrm>
          <a:prstGeom prst="line">
            <a:avLst/>
          </a:prstGeom>
          <a:ln cap="rnd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/>
          <p:cNvSpPr txBox="1">
            <a:spLocks/>
          </p:cNvSpPr>
          <p:nvPr/>
        </p:nvSpPr>
        <p:spPr bwMode="gray">
          <a:xfrm>
            <a:off x="1622373" y="5574134"/>
            <a:ext cx="7615805" cy="6647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tx1"/>
                </a:solidFill>
              </a:rPr>
              <a:t>КАНАЛИ</a:t>
            </a:r>
            <a:r>
              <a:rPr lang="en-GB" sz="2400" dirty="0">
                <a:solidFill>
                  <a:schemeClr val="tx1"/>
                </a:solidFill>
              </a:rPr>
              <a:t>:  </a:t>
            </a:r>
            <a:r>
              <a:rPr lang="uk-UA" sz="2400" dirty="0">
                <a:solidFill>
                  <a:schemeClr val="tx1"/>
                </a:solidFill>
              </a:rPr>
              <a:t>Зовнішня реклама </a:t>
            </a:r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uk-UA" sz="2400" b="1" dirty="0" err="1">
                <a:solidFill>
                  <a:schemeClr val="tx1"/>
                </a:solidFill>
              </a:rPr>
              <a:t>Білборди</a:t>
            </a:r>
            <a:r>
              <a:rPr lang="en-GB" sz="2400" dirty="0">
                <a:solidFill>
                  <a:schemeClr val="tx1"/>
                </a:solidFill>
              </a:rPr>
              <a:t>), BTL </a:t>
            </a:r>
            <a:r>
              <a:rPr lang="uk-UA" sz="2400" dirty="0">
                <a:solidFill>
                  <a:schemeClr val="tx1"/>
                </a:solidFill>
              </a:rPr>
              <a:t>матеріали</a:t>
            </a:r>
            <a:r>
              <a:rPr lang="en-GB" sz="2400" dirty="0">
                <a:solidFill>
                  <a:schemeClr val="tx1"/>
                </a:solidFill>
              </a:rPr>
              <a:t> (</a:t>
            </a:r>
            <a:r>
              <a:rPr lang="uk-UA" sz="2400" b="1" dirty="0">
                <a:solidFill>
                  <a:schemeClr val="tx1"/>
                </a:solidFill>
              </a:rPr>
              <a:t>плакати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uk-UA" sz="2400" b="1" dirty="0">
                <a:solidFill>
                  <a:schemeClr val="tx1"/>
                </a:solidFill>
              </a:rPr>
              <a:t>листівки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Oval 24"/>
          <p:cNvSpPr/>
          <p:nvPr/>
        </p:nvSpPr>
        <p:spPr bwMode="gray">
          <a:xfrm>
            <a:off x="323528" y="4513105"/>
            <a:ext cx="790795" cy="78810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17" name="Text Placeholder 3"/>
          <p:cNvSpPr txBox="1">
            <a:spLocks/>
          </p:cNvSpPr>
          <p:nvPr/>
        </p:nvSpPr>
        <p:spPr bwMode="gray">
          <a:xfrm>
            <a:off x="1622373" y="4701837"/>
            <a:ext cx="7526904" cy="3323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tx1"/>
                </a:solidFill>
              </a:rPr>
              <a:t>МІСЦЕ ПРОВЕДЕННЯ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uk-UA" sz="2400" b="1" dirty="0">
                <a:solidFill>
                  <a:schemeClr val="tx1"/>
                </a:solidFill>
              </a:rPr>
              <a:t>Житомир</a:t>
            </a:r>
            <a:r>
              <a:rPr lang="pl-PL" sz="2400" b="1" dirty="0">
                <a:solidFill>
                  <a:schemeClr val="tx1"/>
                </a:solidFill>
              </a:rPr>
              <a:t>, </a:t>
            </a:r>
            <a:r>
              <a:rPr lang="uk-UA" sz="2400" b="1" dirty="0">
                <a:solidFill>
                  <a:schemeClr val="tx1"/>
                </a:solidFill>
              </a:rPr>
              <a:t>Київ</a:t>
            </a:r>
            <a:r>
              <a:rPr lang="pl-PL" sz="2400" b="1" dirty="0">
                <a:solidFill>
                  <a:schemeClr val="tx1"/>
                </a:solidFill>
              </a:rPr>
              <a:t>, </a:t>
            </a:r>
            <a:r>
              <a:rPr lang="uk-UA" sz="2400" b="1" dirty="0">
                <a:solidFill>
                  <a:schemeClr val="tx1"/>
                </a:solidFill>
              </a:rPr>
              <a:t>Львів</a:t>
            </a:r>
            <a:r>
              <a:rPr lang="pl-PL" sz="2400" b="1" dirty="0">
                <a:solidFill>
                  <a:schemeClr val="tx1"/>
                </a:solidFill>
              </a:rPr>
              <a:t>  </a:t>
            </a:r>
            <a:r>
              <a:rPr lang="pl-PL" sz="2400" dirty="0">
                <a:solidFill>
                  <a:schemeClr val="tx1"/>
                </a:solidFill>
              </a:rPr>
              <a:t>(</a:t>
            </a:r>
            <a:r>
              <a:rPr lang="uk-UA" sz="2400" dirty="0">
                <a:solidFill>
                  <a:schemeClr val="tx1"/>
                </a:solidFill>
              </a:rPr>
              <a:t>дорога </a:t>
            </a:r>
            <a:r>
              <a:rPr lang="pl-PL" sz="2400" dirty="0">
                <a:solidFill>
                  <a:schemeClr val="tx1"/>
                </a:solidFill>
              </a:rPr>
              <a:t>M06)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30"/>
          <p:cNvCxnSpPr/>
          <p:nvPr/>
        </p:nvCxnSpPr>
        <p:spPr bwMode="gray">
          <a:xfrm>
            <a:off x="1114323" y="4869160"/>
            <a:ext cx="301772" cy="0"/>
          </a:xfrm>
          <a:prstGeom prst="line">
            <a:avLst/>
          </a:prstGeom>
          <a:ln cap="rnd">
            <a:solidFill>
              <a:srgbClr val="92D05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38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Image 15" descr="Укравтодор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  <p:cxnSp>
        <p:nvCxnSpPr>
          <p:cNvPr id="36" name="Straight Connector 26"/>
          <p:cNvCxnSpPr/>
          <p:nvPr/>
        </p:nvCxnSpPr>
        <p:spPr bwMode="gray">
          <a:xfrm>
            <a:off x="1475656" y="4581128"/>
            <a:ext cx="0" cy="752444"/>
          </a:xfrm>
          <a:prstGeom prst="line">
            <a:avLst/>
          </a:prstGeom>
          <a:ln cap="rnd">
            <a:solidFill>
              <a:srgbClr val="92D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111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34000" y="-5677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900" b="0" i="0" u="none" strike="noStrike" kern="1200" cap="all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ЛОГОТИП КАМПАНІЇ</a:t>
            </a:r>
            <a:endParaRPr kumimoji="0" lang="en-GB" sz="1900" b="0" i="0" u="none" strike="noStrike" kern="1200" cap="all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a 6"/>
          <p:cNvGrpSpPr/>
          <p:nvPr/>
        </p:nvGrpSpPr>
        <p:grpSpPr>
          <a:xfrm>
            <a:off x="5831033" y="6093816"/>
            <a:ext cx="2917431" cy="431528"/>
            <a:chOff x="4202005" y="65389"/>
            <a:chExt cx="2917431" cy="431528"/>
          </a:xfrm>
        </p:grpSpPr>
        <p:pic>
          <p:nvPicPr>
            <p:cNvPr id="8" name="Obraz 7" descr="logo Civipo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9" name="Obraz 8" descr="B4_9_1_Egis_logo_col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0" name="Obraz 9" descr="Logo-expertise-fran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51520" y="1401102"/>
            <a:ext cx="889248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kumimoji="0" lang="uk-UA" sz="20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Логотип, що має стати загальним</a:t>
            </a:r>
            <a:r>
              <a:rPr kumimoji="0" lang="uk-UA" sz="2000" b="1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для всіх кампаній у галузі БДР. Можна буде використовувати для інших заходів БДР у майбутньому</a:t>
            </a:r>
            <a:r>
              <a:rPr kumimoji="0" lang="en-GB" sz="2000" b="1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endParaRPr kumimoji="0" lang="en-GB" sz="20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51520" y="620688"/>
            <a:ext cx="801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/>
              <a:t>Візуальні матеріали</a:t>
            </a:r>
            <a:r>
              <a:rPr lang="en-GB" sz="4000" b="1" dirty="0"/>
              <a:t> – </a:t>
            </a:r>
            <a:r>
              <a:rPr lang="uk-UA" sz="4000" b="1" dirty="0"/>
              <a:t>логотип БДР</a:t>
            </a:r>
            <a:r>
              <a:rPr lang="en-GB" sz="4000" b="1" dirty="0"/>
              <a:t>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83568" y="4221088"/>
            <a:ext cx="66247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chemeClr val="tx2"/>
                </a:solidFill>
              </a:rPr>
              <a:t>Зважай! Дорога. (</a:t>
            </a:r>
            <a:r>
              <a:rPr lang="en-GB" sz="2000" b="1" dirty="0">
                <a:solidFill>
                  <a:schemeClr val="tx2"/>
                </a:solidFill>
              </a:rPr>
              <a:t>Focus! Road) </a:t>
            </a:r>
            <a:endParaRPr lang="pl-PL" sz="2000" b="1" dirty="0">
              <a:solidFill>
                <a:schemeClr val="tx2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chemeClr val="tx2"/>
                </a:solidFill>
              </a:rPr>
              <a:t>Зважай! Паси безпеки (</a:t>
            </a:r>
            <a:r>
              <a:rPr lang="en-GB" sz="2000" b="1" dirty="0">
                <a:solidFill>
                  <a:schemeClr val="tx2"/>
                </a:solidFill>
              </a:rPr>
              <a:t>Focus! Seat Belts) </a:t>
            </a:r>
            <a:endParaRPr lang="pl-PL" sz="2000" b="1" dirty="0">
              <a:solidFill>
                <a:schemeClr val="tx2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chemeClr val="tx2"/>
                </a:solidFill>
              </a:rPr>
              <a:t>Зважай! Пішоходи. (</a:t>
            </a:r>
            <a:r>
              <a:rPr lang="en-GB" sz="2000" b="1" dirty="0">
                <a:solidFill>
                  <a:schemeClr val="tx2"/>
                </a:solidFill>
              </a:rPr>
              <a:t>Focus! Pedestrians) </a:t>
            </a:r>
            <a:endParaRPr lang="pl-PL" sz="2000" b="1" dirty="0">
              <a:solidFill>
                <a:schemeClr val="tx2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chemeClr val="tx2"/>
                </a:solidFill>
              </a:rPr>
              <a:t>Зважай! Діти. (</a:t>
            </a:r>
            <a:r>
              <a:rPr lang="en-GB" sz="2000" b="1" dirty="0">
                <a:solidFill>
                  <a:schemeClr val="tx2"/>
                </a:solidFill>
              </a:rPr>
              <a:t>Focus! Children)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2000" i="1" dirty="0">
              <a:solidFill>
                <a:schemeClr val="tx2"/>
              </a:solidFill>
            </a:endParaRPr>
          </a:p>
        </p:txBody>
      </p:sp>
      <p:pic>
        <p:nvPicPr>
          <p:cNvPr id="13" name="Obraz 12" descr="Road Safety_general logo_preview.jpg"/>
          <p:cNvPicPr>
            <a:picLocks noChangeAspect="1"/>
          </p:cNvPicPr>
          <p:nvPr/>
        </p:nvPicPr>
        <p:blipFill>
          <a:blip r:embed="rId5" cstate="print"/>
          <a:srcRect l="24735" t="24800" r="18790" b="60500"/>
          <a:stretch>
            <a:fillRect/>
          </a:stretch>
        </p:blipFill>
        <p:spPr>
          <a:xfrm>
            <a:off x="2412036" y="2348880"/>
            <a:ext cx="4104456" cy="1512168"/>
          </a:xfrm>
          <a:prstGeom prst="rect">
            <a:avLst/>
          </a:prstGeom>
        </p:spPr>
      </p:pic>
      <p:pic>
        <p:nvPicPr>
          <p:cNvPr id="14" name="officeArt object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290553" y="6093296"/>
            <a:ext cx="1361567" cy="3600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Łącznik prosty 22"/>
          <p:cNvCxnSpPr/>
          <p:nvPr/>
        </p:nvCxnSpPr>
        <p:spPr>
          <a:xfrm>
            <a:off x="323528" y="1196752"/>
            <a:ext cx="828092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25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15" descr="Укравтодор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34000" y="-5677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 defTabSz="924282">
              <a:spcBef>
                <a:spcPts val="300"/>
              </a:spcBef>
              <a:spcAft>
                <a:spcPts val="300"/>
              </a:spcAft>
            </a:pPr>
            <a:r>
              <a:rPr lang="uk-UA" sz="1900" cap="all" dirty="0" smtClean="0">
                <a:solidFill>
                  <a:srgbClr val="888B8D"/>
                </a:solidFill>
              </a:rPr>
              <a:t>‘ВІЧ-НА-ВІЧ’</a:t>
            </a:r>
            <a:endParaRPr kumimoji="0" lang="en-GB" sz="1900" b="0" i="0" u="none" strike="noStrike" kern="1200" cap="all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fficeArt object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39952" y="6093296"/>
            <a:ext cx="1289559" cy="3600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2" name="Grupa 6"/>
          <p:cNvGrpSpPr/>
          <p:nvPr/>
        </p:nvGrpSpPr>
        <p:grpSpPr>
          <a:xfrm>
            <a:off x="5652120" y="6021288"/>
            <a:ext cx="2917431" cy="431528"/>
            <a:chOff x="4202005" y="65389"/>
            <a:chExt cx="2917431" cy="431528"/>
          </a:xfrm>
        </p:grpSpPr>
        <p:pic>
          <p:nvPicPr>
            <p:cNvPr id="8" name="Obraz 7" descr="logo Civipo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9" name="Obraz 8" descr="B4_9_1_Egis_logo_col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0" name="Obraz 9" descr="Logo-expertise-franc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kumimoji="0" lang="uk-UA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 результатами якісних</a:t>
            </a:r>
            <a:r>
              <a:rPr kumimoji="0" lang="uk-UA" sz="20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та кількісних досліджень: Кампанію розробляла агенція Провід, тестувала компанія</a:t>
            </a:r>
            <a:r>
              <a:rPr lang="en-GB" sz="2000" kern="0" dirty="0">
                <a:solidFill>
                  <a:sysClr val="windowText" lastClr="000000"/>
                </a:solidFill>
              </a:rPr>
              <a:t> Ipsos</a:t>
            </a:r>
            <a:r>
              <a:rPr lang="uk-UA" sz="2000" kern="0" dirty="0">
                <a:solidFill>
                  <a:sysClr val="windowText" lastClr="000000"/>
                </a:solidFill>
              </a:rPr>
              <a:t>. Цільова аудиторія</a:t>
            </a:r>
            <a:r>
              <a:rPr lang="en-GB" sz="2000" kern="0" dirty="0">
                <a:solidFill>
                  <a:sysClr val="windowText" lastClr="000000"/>
                </a:solidFill>
              </a:rPr>
              <a:t> </a:t>
            </a:r>
            <a:r>
              <a:rPr lang="uk-UA" sz="2000" b="1" kern="0" dirty="0">
                <a:solidFill>
                  <a:sysClr val="windowText" lastClr="000000"/>
                </a:solidFill>
              </a:rPr>
              <a:t>чоловіки </a:t>
            </a:r>
            <a:r>
              <a:rPr lang="en-GB" sz="2000" b="1" kern="0" dirty="0">
                <a:solidFill>
                  <a:sysClr val="windowText" lastClr="000000"/>
                </a:solidFill>
              </a:rPr>
              <a:t>30-45, </a:t>
            </a:r>
            <a:r>
              <a:rPr lang="uk-UA" sz="2000" b="1" kern="0" dirty="0">
                <a:solidFill>
                  <a:sysClr val="windowText" lastClr="000000"/>
                </a:solidFill>
              </a:rPr>
              <a:t>водії</a:t>
            </a:r>
            <a:r>
              <a:rPr lang="en-GB" sz="2000" b="1" kern="0" dirty="0">
                <a:solidFill>
                  <a:sysClr val="windowText" lastClr="000000"/>
                </a:solidFill>
              </a:rPr>
              <a:t>, </a:t>
            </a:r>
            <a:r>
              <a:rPr lang="uk-UA" sz="2000" b="1" kern="0" dirty="0" err="1">
                <a:solidFill>
                  <a:sysClr val="windowText" lastClr="000000"/>
                </a:solidFill>
              </a:rPr>
              <a:t>Заг</a:t>
            </a:r>
            <a:r>
              <a:rPr lang="uk-UA" sz="2000" b="1" kern="0" dirty="0">
                <a:solidFill>
                  <a:sysClr val="windowText" lastClr="000000"/>
                </a:solidFill>
              </a:rPr>
              <a:t>. вибірка</a:t>
            </a:r>
            <a:r>
              <a:rPr lang="en-GB" sz="2000" b="1" kern="0" dirty="0">
                <a:solidFill>
                  <a:sysClr val="windowText" lastClr="000000"/>
                </a:solidFill>
              </a:rPr>
              <a:t>:  n=100 </a:t>
            </a:r>
            <a:r>
              <a:rPr lang="uk-UA" sz="2000" b="1" kern="0" dirty="0">
                <a:solidFill>
                  <a:sysClr val="windowText" lastClr="000000"/>
                </a:solidFill>
              </a:rPr>
              <a:t>інтерв’ю</a:t>
            </a:r>
            <a:r>
              <a:rPr lang="en-GB" sz="2000" b="1" kern="0" dirty="0">
                <a:solidFill>
                  <a:sysClr val="windowText" lastClr="000000"/>
                </a:solidFill>
              </a:rPr>
              <a:t>. </a:t>
            </a:r>
            <a:r>
              <a:rPr lang="uk-UA" sz="2000" b="1" kern="0" dirty="0">
                <a:solidFill>
                  <a:sysClr val="windowText" lastClr="000000"/>
                </a:solidFill>
              </a:rPr>
              <a:t>Було обрано концепцію</a:t>
            </a:r>
            <a:r>
              <a:rPr lang="en-GB" sz="2000" b="1" kern="0" dirty="0">
                <a:solidFill>
                  <a:sysClr val="windowText" lastClr="000000"/>
                </a:solidFill>
              </a:rPr>
              <a:t>: </a:t>
            </a:r>
            <a:br>
              <a:rPr lang="en-GB" sz="2000" b="1" kern="0" dirty="0">
                <a:solidFill>
                  <a:sysClr val="windowText" lastClr="000000"/>
                </a:solidFill>
              </a:rPr>
            </a:b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Obraz 14" descr="INET_336_240_v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982314"/>
            <a:ext cx="2630227" cy="1878734"/>
          </a:xfrm>
          <a:prstGeom prst="rect">
            <a:avLst/>
          </a:prstGeom>
        </p:spPr>
      </p:pic>
      <p:pic>
        <p:nvPicPr>
          <p:cNvPr id="16" name="Obraz 15" descr="INET_336_240_v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62565" y="1993983"/>
            <a:ext cx="2613891" cy="1867065"/>
          </a:xfrm>
          <a:prstGeom prst="rect">
            <a:avLst/>
          </a:prstGeom>
        </p:spPr>
      </p:pic>
      <p:pic>
        <p:nvPicPr>
          <p:cNvPr id="17" name="Obraz 16" descr="INET_336_240_v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993983"/>
            <a:ext cx="2613891" cy="1867065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827584" y="4223603"/>
            <a:ext cx="7740244" cy="14321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Зрозуміла та проста комунікація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Повідомлення фокусується на ‘цінності людського життя’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Дуже зворушлива та актуальна для аудиторії</a:t>
            </a:r>
            <a:endParaRPr lang="en-GB" sz="2400" dirty="0"/>
          </a:p>
        </p:txBody>
      </p:sp>
      <p:grpSp>
        <p:nvGrpSpPr>
          <p:cNvPr id="25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26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15" descr="Укравтодор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34000" y="-5677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1900" cap="all" dirty="0" smtClean="0">
                <a:solidFill>
                  <a:srgbClr val="888B8D"/>
                </a:solidFill>
                <a:latin typeface="Calibri"/>
              </a:rPr>
              <a:t>МЕДІА ПЛАН</a:t>
            </a:r>
            <a:endParaRPr kumimoji="0" lang="en-GB" sz="1900" b="0" i="0" u="none" strike="noStrike" kern="1200" cap="all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fficeArt object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46537" y="6093296"/>
            <a:ext cx="1361567" cy="3600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2" name="Grupa 6"/>
          <p:cNvGrpSpPr/>
          <p:nvPr/>
        </p:nvGrpSpPr>
        <p:grpSpPr>
          <a:xfrm>
            <a:off x="5652120" y="6021288"/>
            <a:ext cx="2917431" cy="431528"/>
            <a:chOff x="4202005" y="65389"/>
            <a:chExt cx="2917431" cy="431528"/>
          </a:xfrm>
        </p:grpSpPr>
        <p:pic>
          <p:nvPicPr>
            <p:cNvPr id="8" name="Obraz 7" descr="logo Civipo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9" name="Obraz 8" descr="B4_9_1_Egis_logo_col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0" name="Obraz 9" descr="Logo-expertise-franc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51520" y="764704"/>
            <a:ext cx="889248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Медіа</a:t>
            </a:r>
            <a:r>
              <a:rPr lang="uk-UA" sz="2600" b="1" kern="0" dirty="0">
                <a:solidFill>
                  <a:sysClr val="windowText" lastClr="000000"/>
                </a:solidFill>
              </a:rPr>
              <a:t>-підхід </a:t>
            </a:r>
            <a:r>
              <a:rPr kumimoji="0" lang="en-GB" sz="26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360◦</a:t>
            </a:r>
          </a:p>
        </p:txBody>
      </p:sp>
      <p:sp>
        <p:nvSpPr>
          <p:cNvPr id="18" name="Oval 24"/>
          <p:cNvSpPr/>
          <p:nvPr/>
        </p:nvSpPr>
        <p:spPr bwMode="gray">
          <a:xfrm>
            <a:off x="435767" y="2338667"/>
            <a:ext cx="632180" cy="6189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cxnSp>
        <p:nvCxnSpPr>
          <p:cNvPr id="22" name="Straight Connector 29"/>
          <p:cNvCxnSpPr/>
          <p:nvPr/>
        </p:nvCxnSpPr>
        <p:spPr bwMode="gray">
          <a:xfrm>
            <a:off x="1369720" y="2338978"/>
            <a:ext cx="0" cy="618339"/>
          </a:xfrm>
          <a:prstGeom prst="line">
            <a:avLst/>
          </a:prstGeom>
          <a:ln cap="rnd">
            <a:solidFill>
              <a:schemeClr val="bg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0"/>
          <p:cNvCxnSpPr/>
          <p:nvPr/>
        </p:nvCxnSpPr>
        <p:spPr bwMode="gray">
          <a:xfrm>
            <a:off x="1067947" y="2648147"/>
            <a:ext cx="301772" cy="0"/>
          </a:xfrm>
          <a:prstGeom prst="line">
            <a:avLst/>
          </a:prstGeom>
          <a:ln cap="rnd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/>
          <p:cNvSpPr txBox="1">
            <a:spLocks/>
          </p:cNvSpPr>
          <p:nvPr/>
        </p:nvSpPr>
        <p:spPr bwMode="gray">
          <a:xfrm>
            <a:off x="1547664" y="2060848"/>
            <a:ext cx="7526904" cy="132959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MEDIA:  OOH (</a:t>
            </a:r>
            <a:r>
              <a:rPr lang="uk-UA" sz="2400" b="1" dirty="0" err="1">
                <a:solidFill>
                  <a:schemeClr val="tx1"/>
                </a:solidFill>
              </a:rPr>
              <a:t>бігборди</a:t>
            </a:r>
            <a:r>
              <a:rPr lang="en-GB" sz="2400" dirty="0">
                <a:solidFill>
                  <a:schemeClr val="tx1"/>
                </a:solidFill>
              </a:rPr>
              <a:t>), BTL (</a:t>
            </a:r>
            <a:r>
              <a:rPr lang="uk-UA" sz="2400" b="1" dirty="0" err="1">
                <a:solidFill>
                  <a:schemeClr val="tx1"/>
                </a:solidFill>
              </a:rPr>
              <a:t>постери</a:t>
            </a:r>
            <a:r>
              <a:rPr lang="uk-UA" sz="2400" b="1" dirty="0">
                <a:solidFill>
                  <a:schemeClr val="tx1"/>
                </a:solidFill>
              </a:rPr>
              <a:t>, листівки</a:t>
            </a:r>
            <a:r>
              <a:rPr lang="en-GB" sz="2400" dirty="0">
                <a:solidFill>
                  <a:schemeClr val="tx1"/>
                </a:solidFill>
              </a:rPr>
              <a:t>) – </a:t>
            </a:r>
            <a:r>
              <a:rPr lang="uk-UA" sz="2400" dirty="0">
                <a:solidFill>
                  <a:schemeClr val="tx1"/>
                </a:solidFill>
              </a:rPr>
              <a:t>попереднє тестування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MEDIA </a:t>
            </a:r>
            <a:r>
              <a:rPr lang="uk-UA" sz="2400" dirty="0">
                <a:solidFill>
                  <a:schemeClr val="tx1"/>
                </a:solidFill>
              </a:rPr>
              <a:t>заплановані</a:t>
            </a:r>
            <a:r>
              <a:rPr lang="en-GB" sz="2400" dirty="0">
                <a:solidFill>
                  <a:schemeClr val="tx1"/>
                </a:solidFill>
              </a:rPr>
              <a:t>:  </a:t>
            </a:r>
            <a:r>
              <a:rPr lang="en-GB" sz="2400" b="1" dirty="0">
                <a:solidFill>
                  <a:schemeClr val="tx1"/>
                </a:solidFill>
              </a:rPr>
              <a:t>TV </a:t>
            </a:r>
            <a:r>
              <a:rPr lang="uk-UA" sz="2400" b="1" dirty="0">
                <a:solidFill>
                  <a:schemeClr val="tx1"/>
                </a:solidFill>
              </a:rPr>
              <a:t>та </a:t>
            </a:r>
            <a:r>
              <a:rPr lang="en-GB" sz="2400" b="1" dirty="0">
                <a:solidFill>
                  <a:schemeClr val="tx1"/>
                </a:solidFill>
              </a:rPr>
              <a:t>internet</a:t>
            </a:r>
            <a:r>
              <a:rPr lang="uk-UA" sz="2400" b="1" dirty="0">
                <a:solidFill>
                  <a:schemeClr val="tx1"/>
                </a:solidFill>
              </a:rPr>
              <a:t> відео</a:t>
            </a:r>
            <a:r>
              <a:rPr lang="pl-PL" sz="2400" b="1" dirty="0">
                <a:solidFill>
                  <a:schemeClr val="tx1"/>
                </a:solidFill>
              </a:rPr>
              <a:t>, </a:t>
            </a:r>
            <a:r>
              <a:rPr lang="en-GB" sz="2400" b="1" dirty="0">
                <a:solidFill>
                  <a:schemeClr val="tx1"/>
                </a:solidFill>
              </a:rPr>
              <a:t>Internet </a:t>
            </a:r>
            <a:r>
              <a:rPr lang="uk-UA" sz="2400" b="1" dirty="0" err="1">
                <a:solidFill>
                  <a:schemeClr val="tx1"/>
                </a:solidFill>
              </a:rPr>
              <a:t>баннери</a:t>
            </a:r>
            <a:r>
              <a:rPr lang="pl-PL" sz="2400" b="1" dirty="0">
                <a:solidFill>
                  <a:schemeClr val="tx1"/>
                </a:solidFill>
              </a:rPr>
              <a:t>, </a:t>
            </a:r>
            <a:r>
              <a:rPr lang="uk-UA" sz="2400" b="1" dirty="0">
                <a:solidFill>
                  <a:schemeClr val="tx1"/>
                </a:solidFill>
              </a:rPr>
              <a:t>радіо</a:t>
            </a:r>
            <a:r>
              <a:rPr lang="pl-PL" sz="2400" b="1" dirty="0">
                <a:solidFill>
                  <a:schemeClr val="tx1"/>
                </a:solidFill>
              </a:rPr>
              <a:t>, </a:t>
            </a:r>
            <a:r>
              <a:rPr lang="en-GB" sz="2400" b="1" dirty="0">
                <a:solidFill>
                  <a:schemeClr val="tx1"/>
                </a:solidFill>
              </a:rPr>
              <a:t>www</a:t>
            </a:r>
            <a:r>
              <a:rPr lang="pl-PL" sz="2400" b="1" dirty="0">
                <a:solidFill>
                  <a:schemeClr val="tx1"/>
                </a:solidFill>
              </a:rPr>
              <a:t>, </a:t>
            </a:r>
            <a:r>
              <a:rPr lang="en-GB" sz="2400" dirty="0">
                <a:solidFill>
                  <a:schemeClr val="tx1"/>
                </a:solidFill>
              </a:rPr>
              <a:t>- </a:t>
            </a:r>
            <a:r>
              <a:rPr lang="uk-UA" sz="2400" dirty="0" err="1">
                <a:solidFill>
                  <a:schemeClr val="tx1"/>
                </a:solidFill>
              </a:rPr>
              <a:t>ґаджети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Obraz 24" descr="ARKA_2900_17920_v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33056"/>
            <a:ext cx="9144000" cy="1479499"/>
          </a:xfrm>
          <a:prstGeom prst="rect">
            <a:avLst/>
          </a:prstGeom>
        </p:spPr>
      </p:pic>
      <p:cxnSp>
        <p:nvCxnSpPr>
          <p:cNvPr id="26" name="Łącznik prosty 25"/>
          <p:cNvCxnSpPr/>
          <p:nvPr/>
        </p:nvCxnSpPr>
        <p:spPr>
          <a:xfrm>
            <a:off x="323528" y="1700808"/>
            <a:ext cx="8568952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28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15" descr="Укравтодор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34000" y="-5677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 defTabSz="924282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1900" cap="all" dirty="0" smtClean="0">
                <a:solidFill>
                  <a:srgbClr val="888B8D"/>
                </a:solidFill>
              </a:rPr>
              <a:t>МЕДІА</a:t>
            </a:r>
            <a:r>
              <a:rPr kumimoji="0" lang="en-GB" sz="1900" b="0" i="0" u="none" strike="noStrike" kern="1200" cap="all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900" b="0" i="0" u="none" strike="noStrike" kern="1200" cap="all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a 6"/>
          <p:cNvGrpSpPr/>
          <p:nvPr/>
        </p:nvGrpSpPr>
        <p:grpSpPr>
          <a:xfrm>
            <a:off x="5975049" y="6165824"/>
            <a:ext cx="2917431" cy="431528"/>
            <a:chOff x="4202005" y="65389"/>
            <a:chExt cx="2917431" cy="431528"/>
          </a:xfrm>
        </p:grpSpPr>
        <p:pic>
          <p:nvPicPr>
            <p:cNvPr id="8" name="Obraz 7" descr="logo Civipo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9" name="Obraz 8" descr="B4_9_1_Egis_logo_col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0" name="Obraz 9" descr="Logo-expertise-fran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Концепція</a:t>
            </a:r>
            <a:r>
              <a:rPr kumimoji="0" lang="en-GB" sz="2000" b="1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en-GB" sz="20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51520" y="692696"/>
            <a:ext cx="23918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/>
              <a:t>Радіо-випуск</a:t>
            </a:r>
            <a:r>
              <a:rPr lang="en-US" sz="2200" b="1" dirty="0"/>
              <a:t>, 30” </a:t>
            </a:r>
            <a:endParaRPr lang="pl-PL" sz="2200" b="1" dirty="0"/>
          </a:p>
        </p:txBody>
      </p:sp>
      <p:sp>
        <p:nvSpPr>
          <p:cNvPr id="27" name="Text Placeholder 3"/>
          <p:cNvSpPr txBox="1">
            <a:spLocks/>
          </p:cNvSpPr>
          <p:nvPr/>
        </p:nvSpPr>
        <p:spPr bwMode="gray">
          <a:xfrm>
            <a:off x="395536" y="1667591"/>
            <a:ext cx="7488832" cy="498598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Calibri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&lt;</a:t>
            </a:r>
            <a:r>
              <a:rPr lang="uk-UA" sz="1600" i="1" dirty="0"/>
              <a:t>скоромовка, що при повторі стає швидшою</a:t>
            </a:r>
            <a:r>
              <a:rPr lang="en-US" sz="1600" i="1" dirty="0"/>
              <a:t>&gt;</a:t>
            </a:r>
            <a:endParaRPr lang="pl-PL" sz="1600" dirty="0"/>
          </a:p>
          <a:p>
            <a:r>
              <a:rPr lang="ru-RU" sz="1600" dirty="0"/>
              <a:t>Ліз лис</a:t>
            </a:r>
            <a:endParaRPr lang="pl-PL" sz="1600" dirty="0"/>
          </a:p>
          <a:p>
            <a:r>
              <a:rPr lang="ru-RU" sz="1600" dirty="0"/>
              <a:t>Лисим лісом,</a:t>
            </a:r>
            <a:endParaRPr lang="pl-PL" sz="1600" dirty="0"/>
          </a:p>
          <a:p>
            <a:r>
              <a:rPr lang="ru-RU" sz="1600" dirty="0"/>
              <a:t>Ніс хвіст</a:t>
            </a:r>
            <a:endParaRPr lang="pl-PL" sz="1600" dirty="0"/>
          </a:p>
          <a:p>
            <a:r>
              <a:rPr lang="ru-RU" sz="1600" dirty="0"/>
              <a:t>Низом-низом.</a:t>
            </a:r>
            <a:endParaRPr lang="pl-PL" sz="1600" dirty="0"/>
          </a:p>
          <a:p>
            <a:r>
              <a:rPr lang="ru-RU" sz="1600" dirty="0"/>
              <a:t>Хвіст об терен</a:t>
            </a:r>
            <a:endParaRPr lang="pl-PL" sz="1600" dirty="0"/>
          </a:p>
          <a:p>
            <a:r>
              <a:rPr lang="ru-RU" sz="1600" dirty="0"/>
              <a:t>Обдер.</a:t>
            </a:r>
            <a:endParaRPr lang="pl-PL" sz="1600" dirty="0"/>
          </a:p>
          <a:p>
            <a:r>
              <a:rPr lang="ru-RU" sz="1600" dirty="0"/>
              <a:t>В лісі кажуть тепер:</a:t>
            </a:r>
            <a:endParaRPr lang="pl-PL" sz="1600" dirty="0"/>
          </a:p>
          <a:p>
            <a:r>
              <a:rPr lang="ru-RU" sz="1600" dirty="0"/>
              <a:t>Ліз лис</a:t>
            </a:r>
            <a:endParaRPr lang="pl-PL" sz="1600" dirty="0"/>
          </a:p>
          <a:p>
            <a:r>
              <a:rPr lang="ru-RU" sz="1600" dirty="0"/>
              <a:t>Лисим лісом,</a:t>
            </a:r>
            <a:endParaRPr lang="pl-PL" sz="1600" dirty="0"/>
          </a:p>
          <a:p>
            <a:r>
              <a:rPr lang="ru-RU" sz="1600" dirty="0"/>
              <a:t>Ніс хвіст</a:t>
            </a:r>
            <a:endParaRPr lang="pl-PL" sz="1600" dirty="0"/>
          </a:p>
          <a:p>
            <a:r>
              <a:rPr lang="ru-RU" sz="1600" dirty="0"/>
              <a:t>Низом-низом.</a:t>
            </a:r>
            <a:endParaRPr lang="pl-PL" sz="1600" dirty="0"/>
          </a:p>
          <a:p>
            <a:r>
              <a:rPr lang="ru-RU" sz="1600" dirty="0"/>
              <a:t>Хвіст об терен</a:t>
            </a:r>
            <a:endParaRPr lang="pl-PL" sz="1600" dirty="0"/>
          </a:p>
          <a:p>
            <a:r>
              <a:rPr lang="ru-RU" sz="1600" dirty="0"/>
              <a:t>Обдер.</a:t>
            </a:r>
            <a:endParaRPr lang="pl-PL" sz="1600" dirty="0"/>
          </a:p>
          <a:p>
            <a:r>
              <a:rPr lang="ru-RU" sz="1600" dirty="0"/>
              <a:t>В лісі кажуть тепер:</a:t>
            </a:r>
            <a:endParaRPr lang="pl-PL" sz="1600" dirty="0"/>
          </a:p>
          <a:p>
            <a:r>
              <a:rPr lang="ru-RU" sz="1600" dirty="0"/>
              <a:t>Ліз лис […]</a:t>
            </a:r>
            <a:endParaRPr lang="pl-PL" sz="1600" dirty="0"/>
          </a:p>
          <a:p>
            <a:endParaRPr lang="pl-PL" sz="1600" dirty="0"/>
          </a:p>
          <a:p>
            <a:r>
              <a:rPr lang="ru-RU" sz="1600" i="1" dirty="0"/>
              <a:t>&lt;Звук удару. Звуки машин на </a:t>
            </a:r>
            <a:r>
              <a:rPr lang="ru-RU" sz="1600" i="1" dirty="0" err="1"/>
              <a:t>дорозі</a:t>
            </a:r>
            <a:r>
              <a:rPr lang="ru-RU" sz="1600" i="1" dirty="0"/>
              <a:t>, </a:t>
            </a:r>
            <a:r>
              <a:rPr lang="ru-RU" sz="1600" i="1" dirty="0" err="1"/>
              <a:t>сигналізації</a:t>
            </a:r>
            <a:r>
              <a:rPr lang="ru-RU" sz="1600" i="1" dirty="0"/>
              <a:t>. </a:t>
            </a:r>
            <a:r>
              <a:rPr lang="ru-RU" sz="1600" i="1" dirty="0" err="1"/>
              <a:t>Скоромовка</a:t>
            </a:r>
            <a:r>
              <a:rPr lang="ru-RU" sz="1600" i="1" dirty="0"/>
              <a:t> </a:t>
            </a:r>
            <a:r>
              <a:rPr lang="ru-RU" sz="1600" i="1" dirty="0" err="1"/>
              <a:t>раптово</a:t>
            </a:r>
            <a:r>
              <a:rPr lang="ru-RU" sz="1600" i="1" dirty="0"/>
              <a:t> </a:t>
            </a:r>
            <a:r>
              <a:rPr lang="ru-RU" sz="1600" i="1" dirty="0" err="1"/>
              <a:t>обривається</a:t>
            </a:r>
            <a:r>
              <a:rPr lang="ru-RU" sz="1600" i="1" dirty="0"/>
              <a:t>, короткий </a:t>
            </a:r>
            <a:r>
              <a:rPr lang="ru-RU" sz="1600" i="1" dirty="0" err="1"/>
              <a:t>вдих</a:t>
            </a:r>
            <a:r>
              <a:rPr lang="ru-RU" sz="1600" i="1" dirty="0"/>
              <a:t> і </a:t>
            </a:r>
            <a:r>
              <a:rPr lang="ru-RU" sz="1600" i="1" dirty="0" err="1"/>
              <a:t>коментар</a:t>
            </a:r>
            <a:r>
              <a:rPr lang="ru-RU" sz="1600" i="1" dirty="0"/>
              <a:t> диктора &gt;</a:t>
            </a:r>
            <a:endParaRPr lang="pl-PL" sz="1600" dirty="0"/>
          </a:p>
          <a:p>
            <a:r>
              <a:rPr lang="ru-RU" sz="1600" dirty="0"/>
              <a:t> </a:t>
            </a:r>
            <a:endParaRPr lang="pl-PL" sz="1600" dirty="0"/>
          </a:p>
          <a:p>
            <a:r>
              <a:rPr lang="ru-RU" sz="1600" b="1" dirty="0"/>
              <a:t>(</a:t>
            </a:r>
            <a:r>
              <a:rPr lang="en-US" sz="1600" b="1" dirty="0"/>
              <a:t>~20 </a:t>
            </a:r>
            <a:r>
              <a:rPr lang="uk-UA" sz="1600" b="1" dirty="0" err="1"/>
              <a:t>сек</a:t>
            </a:r>
            <a:r>
              <a:rPr lang="ru-RU" sz="1600" b="1" dirty="0"/>
              <a:t>)</a:t>
            </a:r>
            <a:endParaRPr lang="pl-PL" sz="1600" dirty="0"/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95936" y="2825498"/>
            <a:ext cx="5148064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</a:rPr>
              <a:t>Диктор</a:t>
            </a:r>
            <a:r>
              <a:rPr lang="ru-RU" sz="1600" i="1" dirty="0">
                <a:solidFill>
                  <a:schemeClr val="tx2"/>
                </a:solidFill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err="1">
                <a:solidFill>
                  <a:schemeClr val="tx2"/>
                </a:solidFill>
              </a:rPr>
              <a:t>Навіть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найпростіша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ситуація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може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обернутись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трагедією</a:t>
            </a:r>
            <a:r>
              <a:rPr lang="ru-RU" sz="1600" i="1" dirty="0">
                <a:solidFill>
                  <a:schemeClr val="tx2"/>
                </a:solidFill>
              </a:rPr>
              <a:t> за </a:t>
            </a:r>
            <a:r>
              <a:rPr lang="ru-RU" sz="1600" i="1" dirty="0" err="1">
                <a:solidFill>
                  <a:schemeClr val="tx2"/>
                </a:solidFill>
              </a:rPr>
              <a:t>перевищення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швидкості</a:t>
            </a:r>
            <a:r>
              <a:rPr lang="ru-RU" sz="1600" i="1" dirty="0">
                <a:solidFill>
                  <a:schemeClr val="tx2"/>
                </a:solidFill>
              </a:rPr>
              <a:t>…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</a:rPr>
              <a:t>Не жени! </a:t>
            </a:r>
            <a:r>
              <a:rPr lang="ru-RU" sz="1600" i="1" dirty="0" err="1">
                <a:solidFill>
                  <a:schemeClr val="tx2"/>
                </a:solidFill>
              </a:rPr>
              <a:t>Збережи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своє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err="1">
                <a:solidFill>
                  <a:schemeClr val="tx2"/>
                </a:solidFill>
              </a:rPr>
              <a:t>життя</a:t>
            </a:r>
            <a:r>
              <a:rPr lang="ru-RU" sz="1600" i="1" dirty="0">
                <a:solidFill>
                  <a:schemeClr val="tx2"/>
                </a:solidFill>
              </a:rPr>
              <a:t>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i="1" dirty="0">
              <a:solidFill>
                <a:schemeClr val="tx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i="1" dirty="0">
              <a:solidFill>
                <a:schemeClr val="tx2"/>
              </a:solidFill>
            </a:endParaRPr>
          </a:p>
          <a:p>
            <a:pPr marR="0" lvl="0" defTabSz="1043056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solidFill>
                  <a:schemeClr val="tx2"/>
                </a:solidFill>
              </a:rPr>
              <a:t>(~10 </a:t>
            </a:r>
            <a:r>
              <a:rPr lang="uk-UA" sz="1600" b="1" dirty="0" err="1">
                <a:solidFill>
                  <a:schemeClr val="tx2"/>
                </a:solidFill>
              </a:rPr>
              <a:t>мек</a:t>
            </a:r>
            <a:r>
              <a:rPr lang="ru-RU" sz="1600" b="1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3" name="officeArt object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427984" y="6165304"/>
            <a:ext cx="1361567" cy="3600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Łącznik prosty 20"/>
          <p:cNvCxnSpPr/>
          <p:nvPr/>
        </p:nvCxnSpPr>
        <p:spPr>
          <a:xfrm>
            <a:off x="323528" y="1124744"/>
            <a:ext cx="828092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23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15" descr="Укравтодор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34000" y="-5677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 defTabSz="924282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1900" cap="all" dirty="0" smtClean="0">
                <a:solidFill>
                  <a:srgbClr val="888B8D"/>
                </a:solidFill>
              </a:rPr>
              <a:t>МЕДІА</a:t>
            </a:r>
            <a:r>
              <a:rPr kumimoji="0" lang="en-GB" sz="1900" b="0" i="0" u="none" strike="noStrike" kern="1200" cap="all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900" b="0" i="0" u="none" strike="noStrike" kern="1200" cap="all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a 6"/>
          <p:cNvGrpSpPr/>
          <p:nvPr/>
        </p:nvGrpSpPr>
        <p:grpSpPr>
          <a:xfrm>
            <a:off x="5975049" y="6165824"/>
            <a:ext cx="2917431" cy="431528"/>
            <a:chOff x="4202005" y="65389"/>
            <a:chExt cx="2917431" cy="431528"/>
          </a:xfrm>
        </p:grpSpPr>
        <p:pic>
          <p:nvPicPr>
            <p:cNvPr id="8" name="Obraz 7" descr="logo Civipo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9" name="Obraz 8" descr="B4_9_1_Egis_logo_col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0" name="Obraz 9" descr="Logo-expertise-franc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Озвучує</a:t>
            </a:r>
            <a:r>
              <a:rPr kumimoji="0" lang="uk-UA" sz="2000" b="1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радіо-ролик Фагот </a:t>
            </a:r>
            <a:r>
              <a:rPr kumimoji="0" lang="en-GB" sz="2000" b="1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uk-UA" sz="2000" b="1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ТНМК</a:t>
            </a:r>
            <a:r>
              <a:rPr kumimoji="0" lang="en-GB" sz="2000" b="1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 </a:t>
            </a:r>
            <a:endParaRPr kumimoji="0" lang="en-GB" sz="20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51520" y="692696"/>
            <a:ext cx="23918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/>
              <a:t>Радіо-випуск</a:t>
            </a:r>
            <a:r>
              <a:rPr lang="en-US" sz="2200" b="1" dirty="0"/>
              <a:t>, 30” </a:t>
            </a:r>
            <a:endParaRPr lang="pl-PL" sz="2200" b="1" dirty="0"/>
          </a:p>
        </p:txBody>
      </p:sp>
      <p:pic>
        <p:nvPicPr>
          <p:cNvPr id="19458" name="Picture 2" descr="Znalezione obrazy dla zapytania &amp;Fcy;&amp;acy;&amp;gcy;&amp;ocy;&amp;tcy; &amp;Ocy;&amp;lcy;&amp;iecy;&amp;gcy; &amp;Mcy;&amp;icy;&amp;khcy;&amp;acy;&amp;jcy;&amp;lcy;&amp;yucy;&amp;t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916832"/>
            <a:ext cx="4572000" cy="3048001"/>
          </a:xfrm>
          <a:prstGeom prst="rect">
            <a:avLst/>
          </a:prstGeom>
          <a:noFill/>
        </p:spPr>
      </p:pic>
      <p:pic>
        <p:nvPicPr>
          <p:cNvPr id="14" name="Provid_Road Safety_radio_30sec_28.10.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164288" y="2564904"/>
            <a:ext cx="304800" cy="304800"/>
          </a:xfrm>
          <a:prstGeom prst="rect">
            <a:avLst/>
          </a:prstGeom>
        </p:spPr>
      </p:pic>
      <p:pic>
        <p:nvPicPr>
          <p:cNvPr id="20" name="officeArt object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427984" y="6165304"/>
            <a:ext cx="1361567" cy="3600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1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Łącznik prosty 21"/>
          <p:cNvCxnSpPr/>
          <p:nvPr/>
        </p:nvCxnSpPr>
        <p:spPr>
          <a:xfrm>
            <a:off x="323528" y="1124744"/>
            <a:ext cx="828092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24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15" descr="Укравтодор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34000" y="-5677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 defTabSz="924282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1900" cap="all" dirty="0" smtClean="0">
                <a:solidFill>
                  <a:srgbClr val="888B8D"/>
                </a:solidFill>
              </a:rPr>
              <a:t>МЕДІА</a:t>
            </a:r>
            <a:r>
              <a:rPr kumimoji="0" lang="en-GB" sz="1900" b="0" i="0" u="none" strike="noStrike" kern="1200" cap="all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900" b="0" i="0" u="none" strike="noStrike" kern="1200" cap="all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a 6"/>
          <p:cNvGrpSpPr/>
          <p:nvPr/>
        </p:nvGrpSpPr>
        <p:grpSpPr>
          <a:xfrm>
            <a:off x="5975049" y="6165824"/>
            <a:ext cx="2917431" cy="431528"/>
            <a:chOff x="4202005" y="65389"/>
            <a:chExt cx="2917431" cy="431528"/>
          </a:xfrm>
        </p:grpSpPr>
        <p:pic>
          <p:nvPicPr>
            <p:cNvPr id="8" name="Obraz 7" descr="logo Civipo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9" name="Obraz 8" descr="B4_9_1_Egis_logo_col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0" name="Obraz 9" descr="Logo-expertise-fran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uk-UA" sz="2000" b="1" kern="0" dirty="0">
                <a:solidFill>
                  <a:sysClr val="windowText" lastClr="000000"/>
                </a:solidFill>
              </a:rPr>
              <a:t>Концепція</a:t>
            </a:r>
            <a:r>
              <a:rPr lang="en-GB" sz="2000" b="1" kern="0" dirty="0">
                <a:solidFill>
                  <a:sysClr val="windowText" lastClr="000000"/>
                </a:solidFill>
              </a:rPr>
              <a:t>: </a:t>
            </a:r>
            <a:r>
              <a:rPr lang="uk-UA" sz="2000" b="1" kern="0" dirty="0">
                <a:solidFill>
                  <a:sysClr val="windowText" lastClr="000000"/>
                </a:solidFill>
              </a:rPr>
              <a:t>кожен із героїв розказує про свої почуття до учасників ДТП</a:t>
            </a:r>
            <a:endParaRPr kumimoji="0" lang="en-GB" sz="20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51520" y="692696"/>
            <a:ext cx="24561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/>
              <a:t>TV / Internet 1, 2, 3</a:t>
            </a:r>
          </a:p>
        </p:txBody>
      </p:sp>
      <p:pic>
        <p:nvPicPr>
          <p:cNvPr id="20" name="officeArt object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427984" y="6165304"/>
            <a:ext cx="1361567" cy="3600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1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3" name="Obraz 22" descr="screen Resc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132856"/>
            <a:ext cx="4998537" cy="2736304"/>
          </a:xfrm>
          <a:prstGeom prst="rect">
            <a:avLst/>
          </a:prstGeom>
        </p:spPr>
      </p:pic>
      <p:cxnSp>
        <p:nvCxnSpPr>
          <p:cNvPr id="25" name="Łącznik prosty 24"/>
          <p:cNvCxnSpPr/>
          <p:nvPr/>
        </p:nvCxnSpPr>
        <p:spPr>
          <a:xfrm>
            <a:off x="323528" y="1124744"/>
            <a:ext cx="828092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az 26" descr="tv_frame_samsu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84765" y="2105342"/>
            <a:ext cx="5079523" cy="3195866"/>
          </a:xfrm>
          <a:prstGeom prst="rect">
            <a:avLst/>
          </a:prstGeom>
        </p:spPr>
      </p:pic>
      <p:grpSp>
        <p:nvGrpSpPr>
          <p:cNvPr id="22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24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15" descr="Укравтодор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34000" y="-5677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 defTabSz="924282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1900" cap="all" dirty="0" smtClean="0">
                <a:solidFill>
                  <a:srgbClr val="888B8D"/>
                </a:solidFill>
              </a:rPr>
              <a:t>МЕДІА</a:t>
            </a:r>
            <a:r>
              <a:rPr kumimoji="0" lang="en-GB" sz="1900" b="0" i="0" u="none" strike="noStrike" kern="1200" cap="all" spc="0" normalizeH="0" baseline="0" noProof="0" dirty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900" b="0" i="0" u="none" strike="noStrike" kern="1200" cap="all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a 6"/>
          <p:cNvGrpSpPr/>
          <p:nvPr/>
        </p:nvGrpSpPr>
        <p:grpSpPr>
          <a:xfrm>
            <a:off x="5975049" y="6165824"/>
            <a:ext cx="2917431" cy="431528"/>
            <a:chOff x="4202005" y="65389"/>
            <a:chExt cx="2917431" cy="431528"/>
          </a:xfrm>
        </p:grpSpPr>
        <p:pic>
          <p:nvPicPr>
            <p:cNvPr id="8" name="Obraz 7" descr="logo Civipo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9" name="Obraz 8" descr="B4_9_1_Egis_logo_col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0" name="Obraz 9" descr="Logo-expertise-fran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89248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Концепція</a:t>
            </a:r>
            <a:r>
              <a:rPr kumimoji="0" lang="en-GB" sz="2000" b="1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uk-UA" sz="2000" b="1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на кожному предметі – окремий слоган, що об’єднаний головною концепцією кампанії</a:t>
            </a:r>
            <a:endParaRPr kumimoji="0" lang="en-GB" sz="20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51520" y="692696"/>
            <a:ext cx="2451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 err="1"/>
              <a:t>Промо</a:t>
            </a:r>
            <a:r>
              <a:rPr lang="uk-UA" sz="2200" b="1" dirty="0"/>
              <a:t>-матеріали</a:t>
            </a:r>
            <a:endParaRPr lang="en-GB" sz="2200" b="1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076056" y="4797152"/>
            <a:ext cx="38884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err="1">
                <a:solidFill>
                  <a:schemeClr val="tx2"/>
                </a:solidFill>
              </a:rPr>
              <a:t>Шребок</a:t>
            </a:r>
            <a:r>
              <a:rPr lang="uk-UA" sz="1600" b="1" dirty="0">
                <a:solidFill>
                  <a:schemeClr val="tx2"/>
                </a:solidFill>
              </a:rPr>
              <a:t> для льоду</a:t>
            </a:r>
            <a:r>
              <a:rPr lang="pl-PL" sz="1600" b="1" dirty="0">
                <a:solidFill>
                  <a:schemeClr val="tx2"/>
                </a:solidFill>
              </a:rPr>
              <a:t>; </a:t>
            </a:r>
            <a:r>
              <a:rPr lang="uk-UA" sz="1600" b="1" dirty="0" err="1">
                <a:solidFill>
                  <a:schemeClr val="tx2"/>
                </a:solidFill>
              </a:rPr>
              <a:t>термокружка</a:t>
            </a:r>
            <a:endParaRPr lang="en-GB" sz="1600" b="1" dirty="0">
              <a:solidFill>
                <a:schemeClr val="tx2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tx2"/>
                </a:solidFill>
              </a:rPr>
              <a:t>+ slogan of the campaign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chemeClr val="tx2"/>
                </a:solidFill>
              </a:rPr>
              <a:t>„ Don’t rush! Haste will just harm! / </a:t>
            </a:r>
            <a:r>
              <a:rPr lang="en-GB" sz="1600" i="1" dirty="0" err="1">
                <a:solidFill>
                  <a:schemeClr val="tx2"/>
                </a:solidFill>
              </a:rPr>
              <a:t>Не</a:t>
            </a:r>
            <a:r>
              <a:rPr lang="en-GB" sz="1600" i="1" dirty="0">
                <a:solidFill>
                  <a:schemeClr val="tx2"/>
                </a:solidFill>
              </a:rPr>
              <a:t> </a:t>
            </a:r>
            <a:r>
              <a:rPr lang="en-GB" sz="1600" i="1" dirty="0" err="1">
                <a:solidFill>
                  <a:schemeClr val="tx2"/>
                </a:solidFill>
              </a:rPr>
              <a:t>жени</a:t>
            </a:r>
            <a:r>
              <a:rPr lang="en-GB" sz="1600" i="1" dirty="0">
                <a:solidFill>
                  <a:schemeClr val="tx2"/>
                </a:solidFill>
              </a:rPr>
              <a:t>! </a:t>
            </a:r>
            <a:r>
              <a:rPr lang="en-GB" sz="1600" i="1" dirty="0" err="1">
                <a:solidFill>
                  <a:schemeClr val="tx2"/>
                </a:solidFill>
              </a:rPr>
              <a:t>Поспіх</a:t>
            </a:r>
            <a:r>
              <a:rPr lang="en-GB" sz="1600" i="1" dirty="0">
                <a:solidFill>
                  <a:schemeClr val="tx2"/>
                </a:solidFill>
              </a:rPr>
              <a:t> </a:t>
            </a:r>
            <a:r>
              <a:rPr lang="en-GB" sz="1600" i="1" dirty="0" err="1">
                <a:solidFill>
                  <a:schemeClr val="tx2"/>
                </a:solidFill>
              </a:rPr>
              <a:t>тільки</a:t>
            </a:r>
            <a:r>
              <a:rPr lang="en-GB" sz="1600" i="1" dirty="0">
                <a:solidFill>
                  <a:schemeClr val="tx2"/>
                </a:solidFill>
              </a:rPr>
              <a:t> </a:t>
            </a:r>
            <a:r>
              <a:rPr lang="en-GB" sz="1600" i="1" dirty="0" err="1">
                <a:solidFill>
                  <a:schemeClr val="tx2"/>
                </a:solidFill>
              </a:rPr>
              <a:t>шкодить</a:t>
            </a:r>
            <a:r>
              <a:rPr lang="en-GB" sz="1600" i="1" dirty="0">
                <a:solidFill>
                  <a:schemeClr val="tx2"/>
                </a:solidFill>
              </a:rPr>
              <a:t>! ”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1600" i="1" dirty="0">
              <a:solidFill>
                <a:schemeClr val="tx2"/>
              </a:solidFill>
            </a:endParaRPr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Obraz 24" descr="ICE_SCRATCHERS_60_20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509120"/>
            <a:ext cx="1201877" cy="1700808"/>
          </a:xfrm>
          <a:prstGeom prst="rect">
            <a:avLst/>
          </a:prstGeom>
        </p:spPr>
      </p:pic>
      <p:cxnSp>
        <p:nvCxnSpPr>
          <p:cNvPr id="27" name="Łącznik prosty 26"/>
          <p:cNvCxnSpPr/>
          <p:nvPr/>
        </p:nvCxnSpPr>
        <p:spPr>
          <a:xfrm>
            <a:off x="323528" y="1124744"/>
            <a:ext cx="828092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 descr="termokrujka5_1_previ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221088"/>
            <a:ext cx="2537797" cy="2187581"/>
          </a:xfrm>
          <a:prstGeom prst="rect">
            <a:avLst/>
          </a:prstGeom>
        </p:spPr>
      </p:pic>
      <p:pic>
        <p:nvPicPr>
          <p:cNvPr id="30" name="Obraz 29" descr="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988840"/>
            <a:ext cx="1077232" cy="1077232"/>
          </a:xfrm>
          <a:prstGeom prst="rect">
            <a:avLst/>
          </a:prstGeom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5255568" y="2060848"/>
            <a:ext cx="38884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err="1">
                <a:solidFill>
                  <a:schemeClr val="tx2"/>
                </a:solidFill>
              </a:rPr>
              <a:t>Освіжувачі</a:t>
            </a:r>
            <a:r>
              <a:rPr lang="uk-UA" sz="1600" b="1" dirty="0">
                <a:solidFill>
                  <a:schemeClr val="tx2"/>
                </a:solidFill>
              </a:rPr>
              <a:t> повітря</a:t>
            </a:r>
            <a:endParaRPr lang="pl-PL" sz="1600" b="1" dirty="0">
              <a:solidFill>
                <a:schemeClr val="tx2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tx2"/>
                </a:solidFill>
              </a:rPr>
              <a:t>„</a:t>
            </a:r>
            <a:r>
              <a:rPr lang="en-US" sz="1600" i="1" dirty="0">
                <a:solidFill>
                  <a:schemeClr val="tx2"/>
                </a:solidFill>
              </a:rPr>
              <a:t>Don’t rush! And you will make it! / </a:t>
            </a:r>
            <a:r>
              <a:rPr lang="en-US" sz="1600" i="1" dirty="0" err="1">
                <a:solidFill>
                  <a:schemeClr val="tx2"/>
                </a:solidFill>
              </a:rPr>
              <a:t>Не</a:t>
            </a:r>
            <a:r>
              <a:rPr lang="en-US" sz="1600" i="1" dirty="0">
                <a:solidFill>
                  <a:schemeClr val="tx2"/>
                </a:solidFill>
              </a:rPr>
              <a:t> </a:t>
            </a:r>
            <a:r>
              <a:rPr lang="en-US" sz="1600" i="1" dirty="0" err="1">
                <a:solidFill>
                  <a:schemeClr val="tx2"/>
                </a:solidFill>
              </a:rPr>
              <a:t>жени</a:t>
            </a:r>
            <a:r>
              <a:rPr lang="en-US" sz="1600" i="1" dirty="0">
                <a:solidFill>
                  <a:schemeClr val="tx2"/>
                </a:solidFill>
              </a:rPr>
              <a:t>! І </a:t>
            </a:r>
            <a:r>
              <a:rPr lang="en-US" sz="1600" i="1" dirty="0" err="1">
                <a:solidFill>
                  <a:schemeClr val="tx2"/>
                </a:solidFill>
              </a:rPr>
              <a:t>всюди</a:t>
            </a:r>
            <a:r>
              <a:rPr lang="en-US" sz="1600" i="1" dirty="0">
                <a:solidFill>
                  <a:schemeClr val="tx2"/>
                </a:solidFill>
              </a:rPr>
              <a:t> </a:t>
            </a:r>
            <a:r>
              <a:rPr lang="en-US" sz="1600" i="1" dirty="0" err="1">
                <a:solidFill>
                  <a:schemeClr val="tx2"/>
                </a:solidFill>
              </a:rPr>
              <a:t>встигнеш</a:t>
            </a:r>
            <a:r>
              <a:rPr lang="en-US" sz="1600" i="1" dirty="0">
                <a:solidFill>
                  <a:schemeClr val="tx2"/>
                </a:solidFill>
              </a:rPr>
              <a:t>!</a:t>
            </a:r>
            <a:r>
              <a:rPr lang="pl-PL" sz="1600" i="1" dirty="0">
                <a:solidFill>
                  <a:schemeClr val="tx2"/>
                </a:solidFill>
              </a:rPr>
              <a:t>”</a:t>
            </a:r>
            <a:br>
              <a:rPr lang="pl-PL" sz="1600" i="1" dirty="0">
                <a:solidFill>
                  <a:schemeClr val="tx2"/>
                </a:solidFill>
              </a:rPr>
            </a:br>
            <a:r>
              <a:rPr lang="pl-PL" sz="1600" b="1" i="1" dirty="0">
                <a:solidFill>
                  <a:schemeClr val="tx2"/>
                </a:solidFill>
              </a:rPr>
              <a:t> </a:t>
            </a:r>
            <a:endParaRPr lang="en-US" sz="1600" b="1" i="1" dirty="0">
              <a:solidFill>
                <a:schemeClr val="tx2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600" b="1" dirty="0">
              <a:solidFill>
                <a:schemeClr val="tx2"/>
              </a:solidFill>
            </a:endParaRPr>
          </a:p>
        </p:txBody>
      </p:sp>
      <p:pic>
        <p:nvPicPr>
          <p:cNvPr id="33" name="Obraz 32" descr="PEN_04_E_preview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3429000"/>
            <a:ext cx="7596336" cy="1071083"/>
          </a:xfrm>
          <a:prstGeom prst="rect">
            <a:avLst/>
          </a:prstGeom>
        </p:spPr>
      </p:pic>
      <p:pic>
        <p:nvPicPr>
          <p:cNvPr id="29" name="Obraz 28" descr="air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2564904"/>
            <a:ext cx="1080120" cy="1080120"/>
          </a:xfrm>
          <a:prstGeom prst="rect">
            <a:avLst/>
          </a:prstGeom>
        </p:spPr>
      </p:pic>
      <p:pic>
        <p:nvPicPr>
          <p:cNvPr id="34" name="Obraz 33" descr="подставка.jpg"/>
          <p:cNvPicPr>
            <a:picLocks noChangeAspect="1"/>
          </p:cNvPicPr>
          <p:nvPr/>
        </p:nvPicPr>
        <p:blipFill>
          <a:blip r:embed="rId10" cstate="print"/>
          <a:srcRect l="20239" t="12201" r="21429" b="16400"/>
          <a:stretch>
            <a:fillRect/>
          </a:stretch>
        </p:blipFill>
        <p:spPr>
          <a:xfrm>
            <a:off x="971600" y="1916832"/>
            <a:ext cx="1089650" cy="1512168"/>
          </a:xfrm>
          <a:prstGeom prst="rect">
            <a:avLst/>
          </a:prstGeom>
        </p:spPr>
      </p:pic>
      <p:grpSp>
        <p:nvGrpSpPr>
          <p:cNvPr id="32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35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Image 15" descr="Укравтодор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51520" y="332656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ПЕРЕДУМОВИ</a:t>
            </a:r>
            <a:r>
              <a:rPr kumimoji="0" lang="en-GB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5652120" y="6021288"/>
            <a:ext cx="2917431" cy="431528"/>
            <a:chOff x="4202005" y="65389"/>
            <a:chExt cx="2917431" cy="431528"/>
          </a:xfrm>
        </p:grpSpPr>
        <p:pic>
          <p:nvPicPr>
            <p:cNvPr id="8" name="Obraz 7" descr="logo Civipo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9" name="Obraz 8" descr="B4_9_1_Egis_logo_col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0" name="Obraz 9" descr="Logo-expertise-fran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144016" y="1700808"/>
            <a:ext cx="889248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2300" kern="0" dirty="0">
                <a:solidFill>
                  <a:sysClr val="windowText" lastClr="000000"/>
                </a:solidFill>
              </a:rPr>
              <a:t>Консалтингова кампанія «</a:t>
            </a:r>
            <a:r>
              <a:rPr lang="uk-UA" sz="2300" kern="0" dirty="0" err="1">
                <a:solidFill>
                  <a:sysClr val="windowText" lastClr="000000"/>
                </a:solidFill>
              </a:rPr>
              <a:t>Ежіс</a:t>
            </a:r>
            <a:r>
              <a:rPr lang="uk-UA" sz="2300" kern="0" dirty="0">
                <a:solidFill>
                  <a:sysClr val="windowText" lastClr="000000"/>
                </a:solidFill>
              </a:rPr>
              <a:t> Інтернешнл» в рамках проекту Технічної допомоги </a:t>
            </a:r>
            <a:r>
              <a:rPr lang="uk-UA" sz="2400" b="1" dirty="0">
                <a:solidFill>
                  <a:srgbClr val="93AC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«Модернізація та підвищення безпеки дорожньої мережі в Україні», ЄІБ - </a:t>
            </a:r>
            <a:r>
              <a:rPr lang="en-GB" sz="2300" b="1" dirty="0">
                <a:solidFill>
                  <a:srgbClr val="93AC00"/>
                </a:solidFill>
                <a:ea typeface="Times New Roman" pitchFamily="18" charset="0"/>
                <a:cs typeface="Arial" pitchFamily="34" charset="0"/>
              </a:rPr>
              <a:t> TA2015013 UA EST</a:t>
            </a:r>
            <a:br>
              <a:rPr lang="en-GB" sz="2300" b="1" dirty="0">
                <a:solidFill>
                  <a:srgbClr val="93AC00"/>
                </a:solidFill>
                <a:ea typeface="Times New Roman" pitchFamily="18" charset="0"/>
                <a:cs typeface="Arial" pitchFamily="34" charset="0"/>
              </a:rPr>
            </a:br>
            <a:r>
              <a:rPr kumimoji="0" lang="uk-UA" sz="230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для Міністерства</a:t>
            </a:r>
            <a:r>
              <a:rPr kumimoji="0" lang="uk-UA" sz="2300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Інфраструктури України розробила </a:t>
            </a:r>
            <a:r>
              <a:rPr kumimoji="0" lang="uk-UA" sz="2300" b="1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першу </a:t>
            </a:r>
            <a:r>
              <a:rPr kumimoji="0" lang="uk-UA" sz="2300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 Україні </a:t>
            </a:r>
            <a:r>
              <a:rPr kumimoji="0" lang="uk-UA" sz="2300" b="1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комплексну соціальну кампанію з безпеки дорожнього руху.</a:t>
            </a:r>
            <a:endParaRPr kumimoji="0" lang="en-GB" sz="23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34" y="3789176"/>
            <a:ext cx="1224000" cy="1224000"/>
          </a:xfrm>
          <a:prstGeom prst="rect">
            <a:avLst/>
          </a:prstGeom>
        </p:spPr>
      </p:pic>
      <p:grpSp>
        <p:nvGrpSpPr>
          <p:cNvPr id="35" name="Group 14"/>
          <p:cNvGrpSpPr/>
          <p:nvPr/>
        </p:nvGrpSpPr>
        <p:grpSpPr>
          <a:xfrm>
            <a:off x="526666" y="3789176"/>
            <a:ext cx="1215728" cy="1224000"/>
            <a:chOff x="2179320" y="-8746"/>
            <a:chExt cx="3627120" cy="3185820"/>
          </a:xfrm>
        </p:grpSpPr>
        <p:pic>
          <p:nvPicPr>
            <p:cNvPr id="3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320" y="-8746"/>
              <a:ext cx="3627120" cy="3185820"/>
            </a:xfrm>
            <a:prstGeom prst="rect">
              <a:avLst/>
            </a:prstGeom>
          </p:spPr>
        </p:pic>
        <p:sp>
          <p:nvSpPr>
            <p:cNvPr id="37" name="Isosceles Triangle 16"/>
            <p:cNvSpPr>
              <a:spLocks noChangeAspect="1"/>
            </p:cNvSpPr>
            <p:nvPr/>
          </p:nvSpPr>
          <p:spPr>
            <a:xfrm>
              <a:off x="2932193" y="725820"/>
              <a:ext cx="2097799" cy="209779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Freeform 8"/>
            <p:cNvSpPr>
              <a:spLocks noEditPoints="1"/>
            </p:cNvSpPr>
            <p:nvPr/>
          </p:nvSpPr>
          <p:spPr bwMode="auto">
            <a:xfrm>
              <a:off x="3714052" y="1112520"/>
              <a:ext cx="492187" cy="1482046"/>
            </a:xfrm>
            <a:custGeom>
              <a:avLst/>
              <a:gdLst/>
              <a:ahLst/>
              <a:cxnLst>
                <a:cxn ang="0">
                  <a:pos x="9" y="739"/>
                </a:cxn>
                <a:cxn ang="0">
                  <a:pos x="0" y="730"/>
                </a:cxn>
                <a:cxn ang="0">
                  <a:pos x="0" y="274"/>
                </a:cxn>
                <a:cxn ang="0">
                  <a:pos x="80" y="157"/>
                </a:cxn>
                <a:cxn ang="0">
                  <a:pos x="80" y="129"/>
                </a:cxn>
                <a:cxn ang="0">
                  <a:pos x="149" y="129"/>
                </a:cxn>
                <a:cxn ang="0">
                  <a:pos x="149" y="157"/>
                </a:cxn>
                <a:cxn ang="0">
                  <a:pos x="229" y="274"/>
                </a:cxn>
                <a:cxn ang="0">
                  <a:pos x="229" y="730"/>
                </a:cxn>
                <a:cxn ang="0">
                  <a:pos x="220" y="739"/>
                </a:cxn>
                <a:cxn ang="0">
                  <a:pos x="9" y="739"/>
                </a:cxn>
                <a:cxn ang="0">
                  <a:pos x="171" y="709"/>
                </a:cxn>
                <a:cxn ang="0">
                  <a:pos x="185" y="709"/>
                </a:cxn>
                <a:cxn ang="0">
                  <a:pos x="185" y="510"/>
                </a:cxn>
                <a:cxn ang="0">
                  <a:pos x="171" y="510"/>
                </a:cxn>
                <a:cxn ang="0">
                  <a:pos x="171" y="709"/>
                </a:cxn>
                <a:cxn ang="0">
                  <a:pos x="185" y="317"/>
                </a:cxn>
                <a:cxn ang="0">
                  <a:pos x="185" y="274"/>
                </a:cxn>
                <a:cxn ang="0">
                  <a:pos x="159" y="211"/>
                </a:cxn>
                <a:cxn ang="0">
                  <a:pos x="149" y="211"/>
                </a:cxn>
                <a:cxn ang="0">
                  <a:pos x="148" y="221"/>
                </a:cxn>
                <a:cxn ang="0">
                  <a:pos x="171" y="274"/>
                </a:cxn>
                <a:cxn ang="0">
                  <a:pos x="171" y="317"/>
                </a:cxn>
                <a:cxn ang="0">
                  <a:pos x="185" y="317"/>
                </a:cxn>
                <a:cxn ang="0">
                  <a:pos x="138" y="152"/>
                </a:cxn>
                <a:cxn ang="0">
                  <a:pos x="91" y="152"/>
                </a:cxn>
                <a:cxn ang="0">
                  <a:pos x="91" y="138"/>
                </a:cxn>
                <a:cxn ang="0">
                  <a:pos x="138" y="138"/>
                </a:cxn>
                <a:cxn ang="0">
                  <a:pos x="138" y="152"/>
                </a:cxn>
                <a:cxn ang="0">
                  <a:pos x="80" y="122"/>
                </a:cxn>
                <a:cxn ang="0">
                  <a:pos x="80" y="57"/>
                </a:cxn>
                <a:cxn ang="0">
                  <a:pos x="77" y="49"/>
                </a:cxn>
                <a:cxn ang="0">
                  <a:pos x="77" y="13"/>
                </a:cxn>
                <a:cxn ang="0">
                  <a:pos x="123" y="13"/>
                </a:cxn>
                <a:cxn ang="0">
                  <a:pos x="128" y="10"/>
                </a:cxn>
                <a:cxn ang="0">
                  <a:pos x="123" y="6"/>
                </a:cxn>
                <a:cxn ang="0">
                  <a:pos x="77" y="6"/>
                </a:cxn>
                <a:cxn ang="0">
                  <a:pos x="77" y="5"/>
                </a:cxn>
                <a:cxn ang="0">
                  <a:pos x="81" y="0"/>
                </a:cxn>
                <a:cxn ang="0">
                  <a:pos x="148" y="0"/>
                </a:cxn>
                <a:cxn ang="0">
                  <a:pos x="153" y="5"/>
                </a:cxn>
                <a:cxn ang="0">
                  <a:pos x="153" y="49"/>
                </a:cxn>
                <a:cxn ang="0">
                  <a:pos x="149" y="57"/>
                </a:cxn>
                <a:cxn ang="0">
                  <a:pos x="149" y="122"/>
                </a:cxn>
                <a:cxn ang="0">
                  <a:pos x="80" y="122"/>
                </a:cxn>
                <a:cxn ang="0">
                  <a:pos x="218" y="328"/>
                </a:cxn>
                <a:cxn ang="0">
                  <a:pos x="11" y="328"/>
                </a:cxn>
                <a:cxn ang="0">
                  <a:pos x="11" y="498"/>
                </a:cxn>
                <a:cxn ang="0">
                  <a:pos x="218" y="498"/>
                </a:cxn>
                <a:cxn ang="0">
                  <a:pos x="218" y="328"/>
                </a:cxn>
              </a:cxnLst>
              <a:rect l="0" t="0" r="r" b="b"/>
              <a:pathLst>
                <a:path w="229" h="739">
                  <a:moveTo>
                    <a:pt x="9" y="739"/>
                  </a:moveTo>
                  <a:cubicBezTo>
                    <a:pt x="4" y="739"/>
                    <a:pt x="0" y="735"/>
                    <a:pt x="0" y="73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04"/>
                    <a:pt x="80" y="173"/>
                    <a:pt x="80" y="157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57"/>
                    <a:pt x="149" y="157"/>
                    <a:pt x="149" y="157"/>
                  </a:cubicBezTo>
                  <a:cubicBezTo>
                    <a:pt x="149" y="173"/>
                    <a:pt x="229" y="204"/>
                    <a:pt x="229" y="274"/>
                  </a:cubicBezTo>
                  <a:cubicBezTo>
                    <a:pt x="229" y="730"/>
                    <a:pt x="229" y="730"/>
                    <a:pt x="229" y="730"/>
                  </a:cubicBezTo>
                  <a:cubicBezTo>
                    <a:pt x="229" y="735"/>
                    <a:pt x="225" y="739"/>
                    <a:pt x="220" y="739"/>
                  </a:cubicBezTo>
                  <a:cubicBezTo>
                    <a:pt x="150" y="739"/>
                    <a:pt x="80" y="739"/>
                    <a:pt x="9" y="739"/>
                  </a:cubicBezTo>
                  <a:close/>
                  <a:moveTo>
                    <a:pt x="171" y="709"/>
                  </a:moveTo>
                  <a:cubicBezTo>
                    <a:pt x="171" y="718"/>
                    <a:pt x="185" y="718"/>
                    <a:pt x="185" y="709"/>
                  </a:cubicBezTo>
                  <a:cubicBezTo>
                    <a:pt x="185" y="510"/>
                    <a:pt x="185" y="510"/>
                    <a:pt x="185" y="510"/>
                  </a:cubicBezTo>
                  <a:cubicBezTo>
                    <a:pt x="171" y="510"/>
                    <a:pt x="171" y="510"/>
                    <a:pt x="171" y="510"/>
                  </a:cubicBezTo>
                  <a:cubicBezTo>
                    <a:pt x="171" y="709"/>
                    <a:pt x="171" y="709"/>
                    <a:pt x="171" y="709"/>
                  </a:cubicBezTo>
                  <a:close/>
                  <a:moveTo>
                    <a:pt x="185" y="317"/>
                  </a:moveTo>
                  <a:cubicBezTo>
                    <a:pt x="185" y="274"/>
                    <a:pt x="185" y="274"/>
                    <a:pt x="185" y="274"/>
                  </a:cubicBezTo>
                  <a:cubicBezTo>
                    <a:pt x="185" y="247"/>
                    <a:pt x="176" y="230"/>
                    <a:pt x="159" y="211"/>
                  </a:cubicBezTo>
                  <a:cubicBezTo>
                    <a:pt x="156" y="208"/>
                    <a:pt x="151" y="208"/>
                    <a:pt x="149" y="211"/>
                  </a:cubicBezTo>
                  <a:cubicBezTo>
                    <a:pt x="146" y="213"/>
                    <a:pt x="146" y="218"/>
                    <a:pt x="148" y="221"/>
                  </a:cubicBezTo>
                  <a:cubicBezTo>
                    <a:pt x="163" y="237"/>
                    <a:pt x="171" y="250"/>
                    <a:pt x="171" y="274"/>
                  </a:cubicBezTo>
                  <a:cubicBezTo>
                    <a:pt x="171" y="317"/>
                    <a:pt x="171" y="317"/>
                    <a:pt x="171" y="317"/>
                  </a:cubicBezTo>
                  <a:cubicBezTo>
                    <a:pt x="185" y="317"/>
                    <a:pt x="185" y="317"/>
                    <a:pt x="185" y="317"/>
                  </a:cubicBezTo>
                  <a:close/>
                  <a:moveTo>
                    <a:pt x="138" y="152"/>
                  </a:moveTo>
                  <a:cubicBezTo>
                    <a:pt x="91" y="152"/>
                    <a:pt x="91" y="152"/>
                    <a:pt x="91" y="152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8" y="152"/>
                    <a:pt x="138" y="152"/>
                    <a:pt x="138" y="152"/>
                  </a:cubicBezTo>
                  <a:close/>
                  <a:moveTo>
                    <a:pt x="80" y="122"/>
                  </a:moveTo>
                  <a:cubicBezTo>
                    <a:pt x="80" y="57"/>
                    <a:pt x="80" y="57"/>
                    <a:pt x="80" y="57"/>
                  </a:cubicBezTo>
                  <a:cubicBezTo>
                    <a:pt x="77" y="57"/>
                    <a:pt x="77" y="52"/>
                    <a:pt x="77" y="49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6" y="13"/>
                    <a:pt x="128" y="12"/>
                    <a:pt x="128" y="10"/>
                  </a:cubicBezTo>
                  <a:cubicBezTo>
                    <a:pt x="128" y="8"/>
                    <a:pt x="126" y="6"/>
                    <a:pt x="123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2"/>
                    <a:pt x="79" y="0"/>
                    <a:pt x="81" y="0"/>
                  </a:cubicBezTo>
                  <a:cubicBezTo>
                    <a:pt x="105" y="0"/>
                    <a:pt x="125" y="0"/>
                    <a:pt x="148" y="0"/>
                  </a:cubicBezTo>
                  <a:cubicBezTo>
                    <a:pt x="151" y="0"/>
                    <a:pt x="153" y="2"/>
                    <a:pt x="153" y="5"/>
                  </a:cubicBezTo>
                  <a:cubicBezTo>
                    <a:pt x="153" y="49"/>
                    <a:pt x="153" y="49"/>
                    <a:pt x="153" y="49"/>
                  </a:cubicBezTo>
                  <a:cubicBezTo>
                    <a:pt x="153" y="52"/>
                    <a:pt x="152" y="57"/>
                    <a:pt x="149" y="57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80" y="122"/>
                    <a:pt x="80" y="122"/>
                    <a:pt x="80" y="122"/>
                  </a:cubicBezTo>
                  <a:close/>
                  <a:moveTo>
                    <a:pt x="218" y="328"/>
                  </a:moveTo>
                  <a:cubicBezTo>
                    <a:pt x="11" y="328"/>
                    <a:pt x="11" y="328"/>
                    <a:pt x="11" y="328"/>
                  </a:cubicBezTo>
                  <a:cubicBezTo>
                    <a:pt x="11" y="498"/>
                    <a:pt x="11" y="498"/>
                    <a:pt x="11" y="498"/>
                  </a:cubicBezTo>
                  <a:cubicBezTo>
                    <a:pt x="218" y="498"/>
                    <a:pt x="218" y="498"/>
                    <a:pt x="218" y="498"/>
                  </a:cubicBezTo>
                  <a:cubicBezTo>
                    <a:pt x="218" y="328"/>
                    <a:pt x="218" y="328"/>
                    <a:pt x="218" y="32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06" y="3789176"/>
            <a:ext cx="1393544" cy="1224000"/>
          </a:xfrm>
          <a:prstGeom prst="rect">
            <a:avLst/>
          </a:prstGeom>
        </p:spPr>
      </p:pic>
      <p:pic>
        <p:nvPicPr>
          <p:cNvPr id="40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78" y="3789176"/>
            <a:ext cx="1393544" cy="1224000"/>
          </a:xfrm>
          <a:prstGeom prst="rect">
            <a:avLst/>
          </a:prstGeom>
        </p:spPr>
      </p:pic>
      <p:pic>
        <p:nvPicPr>
          <p:cNvPr id="41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18" y="3789176"/>
            <a:ext cx="1404208" cy="1224000"/>
          </a:xfrm>
          <a:prstGeom prst="rect">
            <a:avLst/>
          </a:prstGeom>
        </p:spPr>
      </p:pic>
      <p:pic>
        <p:nvPicPr>
          <p:cNvPr id="42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10" y="3789176"/>
            <a:ext cx="1393544" cy="1224000"/>
          </a:xfrm>
          <a:prstGeom prst="rect">
            <a:avLst/>
          </a:prstGeom>
        </p:spPr>
      </p:pic>
      <p:sp>
        <p:nvSpPr>
          <p:cNvPr id="4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23528" y="616530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4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31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Image 15" descr="Укравтодор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34000" y="-5677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1900" cap="all" dirty="0">
                <a:solidFill>
                  <a:srgbClr val="888B8D"/>
                </a:solidFill>
                <a:latin typeface="Calibri"/>
              </a:rPr>
              <a:t>СПІВПРАЦЯ</a:t>
            </a:r>
            <a:endParaRPr kumimoji="0" lang="en-GB" sz="1900" b="0" i="0" u="none" strike="noStrike" kern="1200" cap="all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a 6"/>
          <p:cNvGrpSpPr/>
          <p:nvPr/>
        </p:nvGrpSpPr>
        <p:grpSpPr>
          <a:xfrm>
            <a:off x="5940152" y="6309320"/>
            <a:ext cx="2917431" cy="431528"/>
            <a:chOff x="4202005" y="65389"/>
            <a:chExt cx="2917431" cy="431528"/>
          </a:xfrm>
        </p:grpSpPr>
        <p:pic>
          <p:nvPicPr>
            <p:cNvPr id="8" name="Obraz 7" descr="logo Civipo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9" name="Obraz 8" descr="B4_9_1_Egis_logo_col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0" name="Obraz 9" descr="Logo-expertise-fran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9248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2000" b="1" kern="0" dirty="0">
                <a:solidFill>
                  <a:sysClr val="windowText" lastClr="000000"/>
                </a:solidFill>
              </a:rPr>
              <a:t>Організатори</a:t>
            </a:r>
            <a:r>
              <a:rPr lang="en-GB" sz="2000" b="1" kern="0" dirty="0">
                <a:solidFill>
                  <a:sysClr val="windowText" lastClr="000000"/>
                </a:solidFill>
              </a:rPr>
              <a:t>:</a:t>
            </a:r>
            <a:endParaRPr kumimoji="0" lang="en-GB" sz="20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51520" y="692696"/>
            <a:ext cx="24910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/>
              <a:t>Партнери кампанії</a:t>
            </a:r>
            <a:endParaRPr lang="en-GB" sz="2200" b="1" dirty="0"/>
          </a:p>
        </p:txBody>
      </p:sp>
      <p:pic>
        <p:nvPicPr>
          <p:cNvPr id="16" name="Obraz 15" descr="Лого Тижден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2182" y="3793169"/>
            <a:ext cx="2249977" cy="835304"/>
          </a:xfrm>
          <a:prstGeom prst="rect">
            <a:avLst/>
          </a:prstGeom>
        </p:spPr>
      </p:pic>
      <p:cxnSp>
        <p:nvCxnSpPr>
          <p:cNvPr id="17" name="Łącznik prosty 16"/>
          <p:cNvCxnSpPr/>
          <p:nvPr/>
        </p:nvCxnSpPr>
        <p:spPr>
          <a:xfrm>
            <a:off x="323528" y="1124744"/>
            <a:ext cx="828092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az 33" descr="ЦБД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4876" y="3645024"/>
            <a:ext cx="771420" cy="1099817"/>
          </a:xfrm>
          <a:prstGeom prst="rect">
            <a:avLst/>
          </a:prstGeom>
        </p:spPr>
      </p:pic>
      <p:pic>
        <p:nvPicPr>
          <p:cNvPr id="35" name="Obraz 34" descr="Ukrainian_National_Police_logo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6587" y="3670101"/>
            <a:ext cx="872903" cy="1055044"/>
          </a:xfrm>
          <a:prstGeom prst="rect">
            <a:avLst/>
          </a:prstGeom>
        </p:spPr>
      </p:pic>
      <p:pic>
        <p:nvPicPr>
          <p:cNvPr id="36" name="Obraz 35" descr="1_300px-Coat_of_Arms_of_Zhytomyr_Oblas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5225" y="5157192"/>
            <a:ext cx="828585" cy="1008112"/>
          </a:xfrm>
          <a:prstGeom prst="rect">
            <a:avLst/>
          </a:prstGeom>
        </p:spPr>
      </p:pic>
      <p:pic>
        <p:nvPicPr>
          <p:cNvPr id="37" name="Obraz 36" descr="ЖДТУ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28085" y="5157192"/>
            <a:ext cx="875222" cy="864096"/>
          </a:xfrm>
          <a:prstGeom prst="rect">
            <a:avLst/>
          </a:prstGeom>
        </p:spPr>
      </p:pic>
      <p:pic>
        <p:nvPicPr>
          <p:cNvPr id="38" name="Picture 4" descr="https://gm1.ggpht.com/QkWNDPMMVzJEHhvGzbxyfV0kZfl1eLIBhTawAXzdARsaMI2H3oCsmfDj9I9ka5wbophD4YvBdbEKGc-R7UT6hSgNbJT9CAFJjk9Xc9xXTXzC2BKPbncnz4_FmQ7NtEnmn6KMRuUgYTQshSR7EJGp3a-m7wjX_p72iW9ZCMfYkrkvE06DuJXEv3CXeNXjtE0iNbG5HbWpuY1utbimkJS7RptSf5WJnT5G6oOtcWfR-xYqOLLOfEmlbm_KwLhtMQTFTUjx-x9LiuBRpdZMqnX_-nlvGSIJXQvMY98hZeSHThuyaXHUHjk1XWwdJ-0jCpOv_Hb-jrcYL52-OhQgwrQuuOIvo9FkznYexWpfflZ4TfNvaFqBQArBMq4eaj1US41prJ0rhAckL_rK8_NfoWbQZeNsFd2Mp3ard54Izn7pu3bZve7JHx_cGYwwSLP_cwHVqmQX93AWxRHxiQRr2dT2_6tlm508i1I2BoPehVP3QvGZLXTyfxOIB8yHA_KrD0wv9VoTf50RyaWkycVpFViV-FUcqWgidNOD2R6ijofwEbMLdOzm5pUU_0pBi4_w5_2OY2slPz4QZFjSwxJr8G4FC29fDRgz_wnij-H0U5AqS1d3IdnKFsNwc_kE3ErPPC7eRiP0d9KZ08p8HTYe8LwPjcR261LeqsaNtterkMOgxTMdYomkoMIhkiT-mKBgGdGdEdq0HCymfED9eQ=w138-h192-l75-f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3700" y="5182238"/>
            <a:ext cx="688577" cy="958021"/>
          </a:xfrm>
          <a:prstGeom prst="rect">
            <a:avLst/>
          </a:prstGeom>
          <a:noFill/>
        </p:spPr>
      </p:pic>
      <p:sp>
        <p:nvSpPr>
          <p:cNvPr id="39" name="Title 4"/>
          <p:cNvSpPr txBox="1">
            <a:spLocks/>
          </p:cNvSpPr>
          <p:nvPr/>
        </p:nvSpPr>
        <p:spPr>
          <a:xfrm>
            <a:off x="251520" y="2924944"/>
            <a:ext cx="889248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Основні партнери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1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2" name="Obraz 41" descr="Coat_of_arms_of_Lviv.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76256" y="5157192"/>
            <a:ext cx="720080" cy="910901"/>
          </a:xfrm>
          <a:prstGeom prst="rect">
            <a:avLst/>
          </a:prstGeom>
        </p:spPr>
      </p:pic>
      <p:pic>
        <p:nvPicPr>
          <p:cNvPr id="31" name="Image 11" descr="https://upload.wikimedia.org/wikipedia/commons/thumb/b/b7/Flag_of_Europe.svg/langfr-225px-Flag_of_Europe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4460"/>
            <a:ext cx="645791" cy="48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8" descr="https://upload.wikimedia.org/wikipedia/en/archive/9/92/20061101201627!Carpatho-ukraine_1939_fla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92" y="2284460"/>
            <a:ext cx="645791" cy="48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12" descr="https://upload.wikimedia.org/wikipedia/commons/thumb/f/f5/Emblem_of_the_Ministry_of_Transport_and_Communications.png/180px-Emblem_of_the_Ministry_of_Transport_and_Communication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29" y="2098903"/>
            <a:ext cx="632023" cy="70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15" descr="Укравтодор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2081650"/>
            <a:ext cx="648072" cy="7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36" y="2237703"/>
            <a:ext cx="4117868" cy="574309"/>
          </a:xfrm>
          <a:prstGeom prst="rect">
            <a:avLst/>
          </a:prstGeom>
        </p:spPr>
      </p:pic>
      <p:grpSp>
        <p:nvGrpSpPr>
          <p:cNvPr id="44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45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Image 15" descr="Укравтодор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  <p:pic>
        <p:nvPicPr>
          <p:cNvPr id="50" name="Obraz 49" descr="Zhitomir_Gerb (1)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46758" y="5085184"/>
            <a:ext cx="708379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6"/>
          <p:cNvGrpSpPr/>
          <p:nvPr/>
        </p:nvGrpSpPr>
        <p:grpSpPr>
          <a:xfrm>
            <a:off x="5940152" y="6309320"/>
            <a:ext cx="2917431" cy="431528"/>
            <a:chOff x="4202005" y="65389"/>
            <a:chExt cx="2917431" cy="431528"/>
          </a:xfrm>
        </p:grpSpPr>
        <p:pic>
          <p:nvPicPr>
            <p:cNvPr id="8" name="Obraz 7" descr="logo Civipo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9" name="Obraz 8" descr="B4_9_1_Egis_logo_col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0" name="Obraz 9" descr="Logo-expertise-fran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41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1" name="Рисунок 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1" r="5264"/>
          <a:stretch/>
        </p:blipFill>
        <p:spPr bwMode="auto">
          <a:xfrm>
            <a:off x="971601" y="1268760"/>
            <a:ext cx="7200799" cy="4248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14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15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15" descr="Укравтодор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3154829"/>
            <a:ext cx="4968552" cy="2800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Barbara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Krol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KE4 Road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Safety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Campaign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and Communications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Expert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Modernization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Safety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Improvements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Road Network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Ukraine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TA2015013 UA EST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tel.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(+380) 685157520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,  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(+48) 507 191 078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(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PL)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email: 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b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arbara.krol@egis-ukraina.com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34847" y="1764105"/>
            <a:ext cx="3293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5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Дякую за увагу</a:t>
            </a:r>
            <a:r>
              <a:rPr lang="pl-PL" sz="3200" b="1" spc="-5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3200" b="1" spc="-5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8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5" descr="Укравтодор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  <p:grpSp>
        <p:nvGrpSpPr>
          <p:cNvPr id="13" name="Grupa 6"/>
          <p:cNvGrpSpPr/>
          <p:nvPr/>
        </p:nvGrpSpPr>
        <p:grpSpPr>
          <a:xfrm>
            <a:off x="5940152" y="6309320"/>
            <a:ext cx="2917431" cy="431528"/>
            <a:chOff x="4202005" y="65389"/>
            <a:chExt cx="2917431" cy="431528"/>
          </a:xfrm>
        </p:grpSpPr>
        <p:pic>
          <p:nvPicPr>
            <p:cNvPr id="14" name="Obraz 13" descr="logo Civipol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15" name="Obraz 14" descr="B4_9_1_Egis_logo_colr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6" name="Obraz 15" descr="Logo-expertise-france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1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Obraz 17" descr="Road Safety_general logo_preview.jpg"/>
          <p:cNvPicPr>
            <a:picLocks noChangeAspect="1"/>
          </p:cNvPicPr>
          <p:nvPr/>
        </p:nvPicPr>
        <p:blipFill>
          <a:blip r:embed="rId14" cstate="print"/>
          <a:srcRect l="24735" t="24800" r="18790" b="60500"/>
          <a:stretch>
            <a:fillRect/>
          </a:stretch>
        </p:blipFill>
        <p:spPr>
          <a:xfrm>
            <a:off x="5039544" y="4365104"/>
            <a:ext cx="4104456" cy="15121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374113" y="260648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Background </a:t>
            </a:r>
          </a:p>
        </p:txBody>
      </p:sp>
      <p:grpSp>
        <p:nvGrpSpPr>
          <p:cNvPr id="2" name="Grupa 6"/>
          <p:cNvGrpSpPr/>
          <p:nvPr/>
        </p:nvGrpSpPr>
        <p:grpSpPr>
          <a:xfrm>
            <a:off x="5652120" y="6021288"/>
            <a:ext cx="2917431" cy="431528"/>
            <a:chOff x="4202005" y="65389"/>
            <a:chExt cx="2917431" cy="431528"/>
          </a:xfrm>
        </p:grpSpPr>
        <p:pic>
          <p:nvPicPr>
            <p:cNvPr id="8" name="Obraz 7" descr="logo Civipo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9" name="Obraz 8" descr="B4_9_1_Egis_logo_col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10" name="Obraz 9" descr="Logo-expertise-fran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4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23528" y="616530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9217024" cy="39841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uk-UA" sz="2800" kern="0" dirty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Нові стандарти проектування доріг</a:t>
            </a:r>
            <a:endParaRPr lang="en-GB" sz="2800" kern="0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uk-UA" sz="2800" kern="0" dirty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Аналіз дорожньо-транспортних пригод, роботу з місцями концентрації ДТП</a:t>
            </a:r>
            <a:endParaRPr lang="en-GB" sz="2800" kern="0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uk-UA" sz="2800" dirty="0"/>
              <a:t>Процедури по здійсненню заходів для покращення </a:t>
            </a:r>
          </a:p>
          <a:p>
            <a:pPr marL="0" indent="406400">
              <a:buNone/>
            </a:pPr>
            <a:r>
              <a:rPr lang="uk-UA" sz="2800" dirty="0"/>
              <a:t>безпеки інфраструктури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uk-UA" sz="2800" kern="0" dirty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Зміцнення та розвиток потенціалу </a:t>
            </a:r>
            <a:r>
              <a:rPr lang="uk-UA" sz="2800" kern="0" dirty="0" err="1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Укравтодору</a:t>
            </a:r>
            <a:endParaRPr lang="en-GB" sz="2800" kern="0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en-GB" sz="2800" kern="0" dirty="0">
              <a:solidFill>
                <a:sysClr val="windowText" lastClr="0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uk-UA" sz="2800" kern="0" dirty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але не тільки</a:t>
            </a:r>
            <a:r>
              <a:rPr lang="en-GB" sz="2800" kern="0" dirty="0"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….. 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r>
              <a:rPr lang="uk-UA" sz="2800" b="1" dirty="0">
                <a:solidFill>
                  <a:srgbClr val="93AC00"/>
                </a:solidFill>
                <a:latin typeface="+mj-lt"/>
                <a:ea typeface="Times New Roman" pitchFamily="18" charset="0"/>
                <a:cs typeface="Arial" pitchFamily="34" charset="0"/>
              </a:rPr>
              <a:t>Якісними дорогами слід правильно користуватись</a:t>
            </a:r>
            <a:r>
              <a:rPr lang="en-GB" sz="2800" b="1" dirty="0">
                <a:solidFill>
                  <a:srgbClr val="93AC00"/>
                </a:solidFill>
                <a:latin typeface="+mj-lt"/>
                <a:ea typeface="Times New Roman" pitchFamily="18" charset="0"/>
                <a:cs typeface="Arial" pitchFamily="34" charset="0"/>
              </a:rPr>
              <a:t>…</a:t>
            </a:r>
          </a:p>
          <a:p>
            <a:pPr>
              <a:buClr>
                <a:srgbClr val="92D050"/>
              </a:buClr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32" name="Tytuł 31"/>
          <p:cNvSpPr>
            <a:spLocks noGrp="1"/>
          </p:cNvSpPr>
          <p:nvPr>
            <p:ph type="title"/>
          </p:nvPr>
        </p:nvSpPr>
        <p:spPr>
          <a:xfrm>
            <a:off x="302840" y="557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dirty="0"/>
              <a:t>Більш безпечні дороги через:</a:t>
            </a:r>
            <a:endParaRPr lang="pl-PL" dirty="0"/>
          </a:p>
        </p:txBody>
      </p:sp>
      <p:cxnSp>
        <p:nvCxnSpPr>
          <p:cNvPr id="44" name="Łącznik prosty 43"/>
          <p:cNvCxnSpPr/>
          <p:nvPr/>
        </p:nvCxnSpPr>
        <p:spPr>
          <a:xfrm>
            <a:off x="395536" y="1484784"/>
            <a:ext cx="777686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18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15" descr="Укравтодор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95535" y="836712"/>
            <a:ext cx="8424935" cy="6445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uk-UA" sz="3200" b="0" dirty="0"/>
              <a:t>ПОПЕРЕДЖЕННЯ ТРАВМУВАНЬ ПІД ЧАС </a:t>
            </a:r>
            <a:r>
              <a:rPr lang="uk-UA" sz="3200" b="0" dirty="0" err="1"/>
              <a:t>дтп</a:t>
            </a:r>
            <a:endParaRPr lang="en-GB" sz="3200" b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5576" y="1484784"/>
            <a:ext cx="7920880" cy="648072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uk-UA" sz="2400" b="1" spc="10" dirty="0">
                <a:solidFill>
                  <a:srgbClr val="595959"/>
                </a:solidFill>
                <a:latin typeface="Arial" charset="0"/>
                <a:cs typeface="Arial" charset="0"/>
              </a:rPr>
              <a:t>Фактори</a:t>
            </a:r>
            <a:r>
              <a:rPr lang="uk-UA" sz="2400" spc="10" dirty="0">
                <a:solidFill>
                  <a:srgbClr val="595959"/>
                </a:solidFill>
                <a:latin typeface="Arial" charset="0"/>
                <a:cs typeface="Arial" charset="0"/>
              </a:rPr>
              <a:t>, що впливають на травмування під час ДТП</a:t>
            </a:r>
            <a:endParaRPr lang="en-GB" sz="2200" b="1" dirty="0">
              <a:solidFill>
                <a:srgbClr val="00680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200" b="1" i="0" u="none" strike="noStrike" kern="1200" cap="none" spc="0" normalizeH="0" baseline="0" dirty="0">
              <a:ln>
                <a:noFill/>
              </a:ln>
              <a:solidFill>
                <a:srgbClr val="0068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467544" y="1484784"/>
            <a:ext cx="81369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screen"/>
          <a:srcRect b="4971"/>
          <a:stretch>
            <a:fillRect/>
          </a:stretch>
        </p:blipFill>
        <p:spPr bwMode="auto">
          <a:xfrm>
            <a:off x="1610766" y="2132856"/>
            <a:ext cx="22472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D:\KathleenElsig\Communications\photos\road_crash_moree_2005_large.jpg"/>
          <p:cNvPicPr>
            <a:picLocks noChangeAspect="1" noChangeArrowheads="1"/>
          </p:cNvPicPr>
          <p:nvPr/>
        </p:nvPicPr>
        <p:blipFill>
          <a:blip r:embed="rId3" cstate="screen"/>
          <a:srcRect t="3603"/>
          <a:stretch>
            <a:fillRect/>
          </a:stretch>
        </p:blipFill>
        <p:spPr bwMode="auto">
          <a:xfrm>
            <a:off x="4240593" y="4437428"/>
            <a:ext cx="2122702" cy="192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stokąt 17"/>
          <p:cNvSpPr>
            <a:spLocks noChangeArrowheads="1"/>
          </p:cNvSpPr>
          <p:nvPr/>
        </p:nvSpPr>
        <p:spPr bwMode="auto">
          <a:xfrm>
            <a:off x="627253" y="3754134"/>
            <a:ext cx="9525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700" b="1" dirty="0">
                <a:solidFill>
                  <a:srgbClr val="595959"/>
                </a:solidFill>
                <a:latin typeface="Arial" charset="0"/>
                <a:cs typeface="Arial" charset="0"/>
              </a:rPr>
              <a:t>дороги</a:t>
            </a:r>
            <a:endParaRPr lang="en-GB" sz="1700" b="1" dirty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Prostokąt 18"/>
          <p:cNvSpPr>
            <a:spLocks noChangeArrowheads="1"/>
          </p:cNvSpPr>
          <p:nvPr/>
        </p:nvSpPr>
        <p:spPr bwMode="auto">
          <a:xfrm>
            <a:off x="0" y="5582806"/>
            <a:ext cx="157975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700" b="1" dirty="0">
                <a:solidFill>
                  <a:srgbClr val="595959"/>
                </a:solidFill>
                <a:latin typeface="Arial" charset="0"/>
                <a:cs typeface="Arial" charset="0"/>
              </a:rPr>
              <a:t>Транспортні засоби</a:t>
            </a:r>
            <a:endParaRPr lang="en-GB" sz="1700" b="1" dirty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Prostokąt 19"/>
          <p:cNvSpPr>
            <a:spLocks noChangeArrowheads="1"/>
          </p:cNvSpPr>
          <p:nvPr/>
        </p:nvSpPr>
        <p:spPr bwMode="auto">
          <a:xfrm>
            <a:off x="6565573" y="5471542"/>
            <a:ext cx="17430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700" b="1" dirty="0">
                <a:solidFill>
                  <a:srgbClr val="595959"/>
                </a:solidFill>
                <a:latin typeface="Arial" charset="0"/>
                <a:cs typeface="Arial" charset="0"/>
              </a:rPr>
              <a:t>Медична допомога</a:t>
            </a:r>
            <a:endParaRPr lang="en-GB" sz="1700" b="1" dirty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Prostokąt 20"/>
          <p:cNvSpPr>
            <a:spLocks noChangeArrowheads="1"/>
          </p:cNvSpPr>
          <p:nvPr/>
        </p:nvSpPr>
        <p:spPr bwMode="auto">
          <a:xfrm>
            <a:off x="6419204" y="3573463"/>
            <a:ext cx="1671639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700" b="1" dirty="0">
                <a:solidFill>
                  <a:srgbClr val="595959"/>
                </a:solidFill>
                <a:latin typeface="Arial" charset="0"/>
                <a:cs typeface="Arial" charset="0"/>
              </a:rPr>
              <a:t>Учасники дорожнього руху</a:t>
            </a:r>
            <a:endParaRPr lang="en-GB" sz="1700" b="1" dirty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6" descr="29000009624"/>
          <p:cNvPicPr>
            <a:picLocks noChangeAspect="1" noChangeArrowheads="1"/>
          </p:cNvPicPr>
          <p:nvPr/>
        </p:nvPicPr>
        <p:blipFill>
          <a:blip r:embed="rId4" cstate="print"/>
          <a:srcRect l="24784" t="3158" r="16326" b="-1072"/>
          <a:stretch>
            <a:fillRect/>
          </a:stretch>
        </p:blipFill>
        <p:spPr bwMode="auto">
          <a:xfrm>
            <a:off x="4203055" y="2132856"/>
            <a:ext cx="2232248" cy="2032054"/>
          </a:xfrm>
          <a:prstGeom prst="rect">
            <a:avLst/>
          </a:prstGeom>
          <a:noFill/>
        </p:spPr>
      </p:pic>
      <p:pic>
        <p:nvPicPr>
          <p:cNvPr id="4098" name="Picture 2" descr="http://www.socalpundit.com/blog/wp-content/uploads/car-daytime-running-lights.jpg"/>
          <p:cNvPicPr>
            <a:picLocks noChangeAspect="1" noChangeArrowheads="1"/>
          </p:cNvPicPr>
          <p:nvPr/>
        </p:nvPicPr>
        <p:blipFill>
          <a:blip r:embed="rId5" cstate="print"/>
          <a:srcRect t="-666" r="27273" b="5211"/>
          <a:stretch>
            <a:fillRect/>
          </a:stretch>
        </p:blipFill>
        <p:spPr bwMode="auto">
          <a:xfrm>
            <a:off x="1610767" y="4419575"/>
            <a:ext cx="2221961" cy="1944216"/>
          </a:xfrm>
          <a:prstGeom prst="rect">
            <a:avLst/>
          </a:prstGeom>
          <a:noFill/>
        </p:spPr>
      </p:pic>
      <p:sp>
        <p:nvSpPr>
          <p:cNvPr id="22" name="Objaśnienie ze strzałką w lewo 21"/>
          <p:cNvSpPr/>
          <p:nvPr/>
        </p:nvSpPr>
        <p:spPr>
          <a:xfrm>
            <a:off x="6780597" y="1933318"/>
            <a:ext cx="2169145" cy="1800200"/>
          </a:xfrm>
          <a:prstGeom prst="lef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" pitchFamily="34" charset="0"/>
                <a:cs typeface="Arial" pitchFamily="34" charset="0"/>
              </a:rPr>
              <a:t>Фактор людської поведінки є причиною </a:t>
            </a:r>
            <a:r>
              <a:rPr lang="pl-PL" dirty="0">
                <a:latin typeface="Arial" pitchFamily="34" charset="0"/>
                <a:cs typeface="Arial" pitchFamily="34" charset="0"/>
              </a:rPr>
              <a:t>8</a:t>
            </a:r>
            <a:r>
              <a:rPr lang="fr-CH" dirty="0">
                <a:latin typeface="Arial" pitchFamily="34" charset="0"/>
                <a:cs typeface="Arial" pitchFamily="34" charset="0"/>
              </a:rPr>
              <a:t>0</a:t>
            </a:r>
            <a:r>
              <a:rPr lang="pl-PL" dirty="0">
                <a:latin typeface="Arial" pitchFamily="34" charset="0"/>
                <a:cs typeface="Arial" pitchFamily="34" charset="0"/>
              </a:rPr>
              <a:t>-90</a:t>
            </a:r>
            <a:r>
              <a:rPr lang="fr-CH" dirty="0">
                <a:latin typeface="Arial" pitchFamily="34" charset="0"/>
                <a:cs typeface="Arial" pitchFamily="34" charset="0"/>
              </a:rPr>
              <a:t>% </a:t>
            </a:r>
            <a:r>
              <a:rPr lang="uk-UA" dirty="0">
                <a:latin typeface="Arial" pitchFamily="34" charset="0"/>
                <a:cs typeface="Arial" pitchFamily="34" charset="0"/>
              </a:rPr>
              <a:t>ДТП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374113" y="260648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Чому кампанія</a:t>
            </a:r>
            <a:r>
              <a:rPr kumimoji="0" lang="pl-PL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GB" sz="1900" b="0" i="0" u="none" strike="noStrike" kern="1200" cap="all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upa 6"/>
          <p:cNvGrpSpPr/>
          <p:nvPr/>
        </p:nvGrpSpPr>
        <p:grpSpPr>
          <a:xfrm>
            <a:off x="5759025" y="6381848"/>
            <a:ext cx="2917431" cy="431528"/>
            <a:chOff x="4202005" y="65389"/>
            <a:chExt cx="2917431" cy="431528"/>
          </a:xfrm>
        </p:grpSpPr>
        <p:pic>
          <p:nvPicPr>
            <p:cNvPr id="30" name="Obraz 29" descr="logo Civipo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31" name="Obraz 30" descr="B4_9_1_Egis_logo_col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32" name="Obraz 31" descr="Logo-expertise-franc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33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430433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4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35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Image 15" descr="Укравтодор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5496" y="1772817"/>
            <a:ext cx="88569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90488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uk-UA" sz="2800" b="1" spc="20" dirty="0">
                <a:solidFill>
                  <a:srgbClr val="595959"/>
                </a:solidFill>
                <a:latin typeface="+mj-lt"/>
                <a:cs typeface="Arial" charset="0"/>
              </a:rPr>
              <a:t>Фактори, які дуже часто впливають на виникнення та тяжкість дорожньо-транспортних пригод</a:t>
            </a:r>
            <a:r>
              <a:rPr lang="en-GB" sz="2800" b="1" spc="20" dirty="0">
                <a:solidFill>
                  <a:srgbClr val="595959"/>
                </a:solidFill>
                <a:latin typeface="+mj-lt"/>
                <a:cs typeface="Arial" charset="0"/>
              </a:rPr>
              <a:t>:</a:t>
            </a:r>
          </a:p>
          <a:p>
            <a:pPr marL="1435100" lvl="2" indent="-319088" defTabSz="0" eaLnBrk="0" fontAlgn="base" hangingPunct="0">
              <a:spcBef>
                <a:spcPts val="200"/>
              </a:spcBef>
              <a:spcAft>
                <a:spcPct val="0"/>
              </a:spcAft>
              <a:buClr>
                <a:srgbClr val="ABC100"/>
              </a:buClr>
              <a:buSzPct val="70000"/>
              <a:buFont typeface="Arial" charset="0"/>
              <a:buChar char="►"/>
            </a:pPr>
            <a:r>
              <a:rPr lang="uk-UA" sz="2800" b="1" spc="10" dirty="0">
                <a:solidFill>
                  <a:srgbClr val="595959"/>
                </a:solidFill>
                <a:latin typeface="+mj-lt"/>
                <a:cs typeface="Arial" charset="0"/>
              </a:rPr>
              <a:t>Перевищення швидкості</a:t>
            </a:r>
            <a:endParaRPr lang="en-GB" sz="2800" b="1" spc="10" dirty="0">
              <a:solidFill>
                <a:srgbClr val="595959"/>
              </a:solidFill>
              <a:latin typeface="+mj-lt"/>
              <a:cs typeface="Arial" charset="0"/>
            </a:endParaRPr>
          </a:p>
          <a:p>
            <a:pPr marL="1435100" lvl="2" indent="-319088" defTabSz="0" eaLnBrk="0" fontAlgn="base" hangingPunct="0">
              <a:spcAft>
                <a:spcPct val="0"/>
              </a:spcAft>
              <a:buClr>
                <a:srgbClr val="ABC100"/>
              </a:buClr>
              <a:buSzPct val="70000"/>
              <a:buFont typeface="Arial" charset="0"/>
              <a:buChar char="►"/>
            </a:pP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Кермування під впливом 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(</a:t>
            </a: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алкоголю, наркотиків, ліків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) </a:t>
            </a:r>
          </a:p>
          <a:p>
            <a:pPr marL="1435100" lvl="2" indent="-319088" defTabSz="0" eaLnBrk="0" fontAlgn="base" hangingPunct="0">
              <a:spcAft>
                <a:spcPct val="0"/>
              </a:spcAft>
              <a:buClr>
                <a:srgbClr val="ABC100"/>
              </a:buClr>
              <a:buSzPct val="70000"/>
              <a:buFont typeface="Arial" charset="0"/>
              <a:buChar char="►"/>
            </a:pP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Відсутність утримуючих систем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 (</a:t>
            </a: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пасків безпеки, дитячих крісел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)</a:t>
            </a:r>
          </a:p>
          <a:p>
            <a:pPr marL="1435100" lvl="2" indent="-319088" defTabSz="0" eaLnBrk="0" fontAlgn="base" hangingPunct="0">
              <a:spcAft>
                <a:spcPct val="0"/>
              </a:spcAft>
              <a:buClr>
                <a:srgbClr val="ABC100"/>
              </a:buClr>
              <a:buSzPct val="70000"/>
              <a:buFont typeface="Arial" charset="0"/>
              <a:buChar char="►"/>
            </a:pP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Відволікання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  (</a:t>
            </a: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використання мобільних телефонів, стомленість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) </a:t>
            </a:r>
          </a:p>
          <a:p>
            <a:pPr marL="1435100" lvl="2" indent="-319088" defTabSz="0" eaLnBrk="0" fontAlgn="base" hangingPunct="0">
              <a:spcAft>
                <a:spcPct val="0"/>
              </a:spcAft>
              <a:buClr>
                <a:srgbClr val="ABC100"/>
              </a:buClr>
              <a:buSzPct val="70000"/>
              <a:buFont typeface="Arial" charset="0"/>
              <a:buChar char="►"/>
            </a:pP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Захист уразливих учасників дорожнього руху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 (</a:t>
            </a: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пішоходів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,</a:t>
            </a: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 велосипедистів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,</a:t>
            </a: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 мотоциклістів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 – </a:t>
            </a: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видимість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, </a:t>
            </a:r>
            <a:r>
              <a:rPr lang="uk-UA" sz="2400" spc="10" dirty="0">
                <a:solidFill>
                  <a:srgbClr val="595959"/>
                </a:solidFill>
                <a:latin typeface="+mj-lt"/>
                <a:cs typeface="Arial" charset="0"/>
              </a:rPr>
              <a:t>захист голови</a:t>
            </a:r>
            <a:r>
              <a:rPr lang="en-GB" sz="2400" spc="10" dirty="0">
                <a:solidFill>
                  <a:srgbClr val="595959"/>
                </a:solidFill>
                <a:latin typeface="+mj-lt"/>
                <a:cs typeface="Arial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"/>
            </a:pPr>
            <a:endParaRPr lang="en-GB" sz="28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79920" y="908720"/>
            <a:ext cx="8612560" cy="6445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/>
            </a:pPr>
            <a:r>
              <a:rPr lang="uk-UA" sz="4000" dirty="0">
                <a:latin typeface="+mj-lt"/>
                <a:ea typeface="+mj-ea"/>
                <a:cs typeface="+mj-cs"/>
              </a:rPr>
              <a:t>Основні фактори ризику</a:t>
            </a:r>
            <a:endParaRPr lang="en-GB" sz="4000" dirty="0">
              <a:latin typeface="+mj-lt"/>
              <a:ea typeface="+mj-ea"/>
              <a:cs typeface="+mj-cs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323528" y="1556792"/>
            <a:ext cx="828092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/>
          <p:cNvSpPr txBox="1">
            <a:spLocks/>
          </p:cNvSpPr>
          <p:nvPr/>
        </p:nvSpPr>
        <p:spPr>
          <a:xfrm>
            <a:off x="518129" y="260648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ЧОМУ ШВИДКІСТЬ</a:t>
            </a:r>
            <a:r>
              <a:rPr kumimoji="0" lang="pl-PL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en-GB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3" name="Grupa 21"/>
          <p:cNvGrpSpPr/>
          <p:nvPr/>
        </p:nvGrpSpPr>
        <p:grpSpPr>
          <a:xfrm>
            <a:off x="5687017" y="6381848"/>
            <a:ext cx="2917431" cy="431528"/>
            <a:chOff x="4202005" y="65389"/>
            <a:chExt cx="2917431" cy="431528"/>
          </a:xfrm>
        </p:grpSpPr>
        <p:pic>
          <p:nvPicPr>
            <p:cNvPr id="23" name="Obraz 22" descr="logo Civipo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24" name="Obraz 23" descr="B4_9_1_Egis_logo_col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25" name="Obraz 24" descr="Logo-expertise-franc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26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7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22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15" descr="Укравтодор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79512" y="1628800"/>
            <a:ext cx="88569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90488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uk-UA" sz="2800" dirty="0"/>
              <a:t>Висока середня швидкість напряму пов'язана з</a:t>
            </a:r>
            <a:r>
              <a:rPr lang="en-GB" sz="2800" dirty="0"/>
              <a:t>:</a:t>
            </a:r>
          </a:p>
          <a:p>
            <a:pPr marL="449263" indent="-269875" eaLnBrk="0" hangingPunct="0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uk-UA" sz="2800" b="1" dirty="0"/>
              <a:t>імовірністю того, що станеться аварія</a:t>
            </a:r>
            <a:r>
              <a:rPr lang="en-GB" sz="2800" b="1" dirty="0"/>
              <a:t> </a:t>
            </a:r>
          </a:p>
          <a:p>
            <a:pPr marL="449263" indent="-269875" eaLnBrk="0" hangingPunct="0"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uk-UA" sz="2800" b="1" dirty="0"/>
              <a:t>тяжкістю наслідків аварії</a:t>
            </a:r>
            <a:endParaRPr lang="en-GB" sz="2800" b="1" spc="20" dirty="0">
              <a:solidFill>
                <a:srgbClr val="595959"/>
              </a:solidFill>
              <a:latin typeface="+mj-lt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GB" sz="28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79920" y="836712"/>
            <a:ext cx="8612560" cy="6445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/>
            </a:pPr>
            <a:r>
              <a:rPr lang="uk-UA" sz="4000" dirty="0">
                <a:latin typeface="+mj-lt"/>
                <a:ea typeface="+mj-ea"/>
                <a:cs typeface="+mj-cs"/>
              </a:rPr>
              <a:t>Швидкість</a:t>
            </a:r>
            <a:endParaRPr lang="en-GB" sz="4000" dirty="0">
              <a:latin typeface="+mj-lt"/>
              <a:ea typeface="+mj-ea"/>
              <a:cs typeface="+mj-cs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323528" y="1484784"/>
            <a:ext cx="828092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/>
          <p:cNvSpPr txBox="1">
            <a:spLocks/>
          </p:cNvSpPr>
          <p:nvPr/>
        </p:nvSpPr>
        <p:spPr>
          <a:xfrm>
            <a:off x="323528" y="260648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ЧОМУ ШВИДКІСТЬ</a:t>
            </a:r>
            <a:r>
              <a:rPr kumimoji="0" lang="pl-PL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en-GB" sz="1900" b="0" i="0" u="none" strike="noStrike" kern="1200" cap="all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3" name="Grupa 21"/>
          <p:cNvGrpSpPr/>
          <p:nvPr/>
        </p:nvGrpSpPr>
        <p:grpSpPr>
          <a:xfrm>
            <a:off x="5687017" y="6381848"/>
            <a:ext cx="2917431" cy="431528"/>
            <a:chOff x="4202005" y="65389"/>
            <a:chExt cx="2917431" cy="431528"/>
          </a:xfrm>
        </p:grpSpPr>
        <p:pic>
          <p:nvPicPr>
            <p:cNvPr id="23" name="Obraz 22" descr="logo Civipo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24" name="Obraz 23" descr="B4_9_1_Egis_logo_col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25" name="Obraz 24" descr="Logo-expertise-franc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26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Obraz 16" descr="pedestrian safety v spe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3429000"/>
            <a:ext cx="6247656" cy="2640003"/>
          </a:xfrm>
          <a:prstGeom prst="rect">
            <a:avLst/>
          </a:prstGeom>
        </p:spPr>
      </p:pic>
      <p:grpSp>
        <p:nvGrpSpPr>
          <p:cNvPr id="22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27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15" descr="Укравтодор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white">
          <a:xfrm>
            <a:off x="342428" y="4201035"/>
            <a:ext cx="5957764" cy="178754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80000"/>
              </a:lnSpc>
              <a:spcBef>
                <a:spcPts val="816"/>
              </a:spcBef>
              <a:buNone/>
              <a:tabLst/>
              <a:defRPr sz="7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dirty="0">
                <a:solidFill>
                  <a:prstClr val="white"/>
                </a:solidFill>
              </a:rPr>
              <a:t>Основні висновки за результатами досліджень</a:t>
            </a:r>
            <a:endParaRPr lang="en-GB" sz="48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8720"/>
            <a:ext cx="3074685" cy="3235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960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"/>
          <p:cNvGrpSpPr/>
          <p:nvPr/>
        </p:nvGrpSpPr>
        <p:grpSpPr>
          <a:xfrm>
            <a:off x="190499" y="598022"/>
            <a:ext cx="8701981" cy="4631178"/>
            <a:chOff x="330200" y="831850"/>
            <a:chExt cx="4935538" cy="2165557"/>
          </a:xfrm>
          <a:solidFill>
            <a:srgbClr val="FFC000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30200" y="1093789"/>
              <a:ext cx="4854575" cy="1903618"/>
            </a:xfrm>
            <a:custGeom>
              <a:avLst/>
              <a:gdLst>
                <a:gd name="T0" fmla="*/ 1039 w 3058"/>
                <a:gd name="T1" fmla="*/ 1134 h 1221"/>
                <a:gd name="T2" fmla="*/ 1289 w 3058"/>
                <a:gd name="T3" fmla="*/ 1089 h 1221"/>
                <a:gd name="T4" fmla="*/ 1419 w 3058"/>
                <a:gd name="T5" fmla="*/ 1061 h 1221"/>
                <a:gd name="T6" fmla="*/ 1552 w 3058"/>
                <a:gd name="T7" fmla="*/ 1029 h 1221"/>
                <a:gd name="T8" fmla="*/ 1688 w 3058"/>
                <a:gd name="T9" fmla="*/ 993 h 1221"/>
                <a:gd name="T10" fmla="*/ 1824 w 3058"/>
                <a:gd name="T11" fmla="*/ 951 h 1221"/>
                <a:gd name="T12" fmla="*/ 1961 w 3058"/>
                <a:gd name="T13" fmla="*/ 905 h 1221"/>
                <a:gd name="T14" fmla="*/ 2097 w 3058"/>
                <a:gd name="T15" fmla="*/ 854 h 1221"/>
                <a:gd name="T16" fmla="*/ 2231 w 3058"/>
                <a:gd name="T17" fmla="*/ 798 h 1221"/>
                <a:gd name="T18" fmla="*/ 2363 w 3058"/>
                <a:gd name="T19" fmla="*/ 736 h 1221"/>
                <a:gd name="T20" fmla="*/ 2492 w 3058"/>
                <a:gd name="T21" fmla="*/ 668 h 1221"/>
                <a:gd name="T22" fmla="*/ 2616 w 3058"/>
                <a:gd name="T23" fmla="*/ 594 h 1221"/>
                <a:gd name="T24" fmla="*/ 2735 w 3058"/>
                <a:gd name="T25" fmla="*/ 513 h 1221"/>
                <a:gd name="T26" fmla="*/ 2850 w 3058"/>
                <a:gd name="T27" fmla="*/ 425 h 1221"/>
                <a:gd name="T28" fmla="*/ 2957 w 3058"/>
                <a:gd name="T29" fmla="*/ 331 h 1221"/>
                <a:gd name="T30" fmla="*/ 3058 w 3058"/>
                <a:gd name="T31" fmla="*/ 229 h 1221"/>
                <a:gd name="T32" fmla="*/ 2695 w 3058"/>
                <a:gd name="T33" fmla="*/ 58 h 1221"/>
                <a:gd name="T34" fmla="*/ 2661 w 3058"/>
                <a:gd name="T35" fmla="*/ 104 h 1221"/>
                <a:gd name="T36" fmla="*/ 2586 w 3058"/>
                <a:gd name="T37" fmla="*/ 192 h 1221"/>
                <a:gd name="T38" fmla="*/ 2505 w 3058"/>
                <a:gd name="T39" fmla="*/ 277 h 1221"/>
                <a:gd name="T40" fmla="*/ 2418 w 3058"/>
                <a:gd name="T41" fmla="*/ 355 h 1221"/>
                <a:gd name="T42" fmla="*/ 2327 w 3058"/>
                <a:gd name="T43" fmla="*/ 429 h 1221"/>
                <a:gd name="T44" fmla="*/ 2230 w 3058"/>
                <a:gd name="T45" fmla="*/ 497 h 1221"/>
                <a:gd name="T46" fmla="*/ 2130 w 3058"/>
                <a:gd name="T47" fmla="*/ 560 h 1221"/>
                <a:gd name="T48" fmla="*/ 2027 w 3058"/>
                <a:gd name="T49" fmla="*/ 619 h 1221"/>
                <a:gd name="T50" fmla="*/ 1922 w 3058"/>
                <a:gd name="T51" fmla="*/ 674 h 1221"/>
                <a:gd name="T52" fmla="*/ 1815 w 3058"/>
                <a:gd name="T53" fmla="*/ 725 h 1221"/>
                <a:gd name="T54" fmla="*/ 1707 w 3058"/>
                <a:gd name="T55" fmla="*/ 772 h 1221"/>
                <a:gd name="T56" fmla="*/ 1600 w 3058"/>
                <a:gd name="T57" fmla="*/ 814 h 1221"/>
                <a:gd name="T58" fmla="*/ 1441 w 3058"/>
                <a:gd name="T59" fmla="*/ 872 h 1221"/>
                <a:gd name="T60" fmla="*/ 1234 w 3058"/>
                <a:gd name="T61" fmla="*/ 935 h 1221"/>
                <a:gd name="T62" fmla="*/ 1136 w 3058"/>
                <a:gd name="T63" fmla="*/ 962 h 1221"/>
                <a:gd name="T64" fmla="*/ 929 w 3058"/>
                <a:gd name="T65" fmla="*/ 1011 h 1221"/>
                <a:gd name="T66" fmla="*/ 737 w 3058"/>
                <a:gd name="T67" fmla="*/ 1050 h 1221"/>
                <a:gd name="T68" fmla="*/ 562 w 3058"/>
                <a:gd name="T69" fmla="*/ 1079 h 1221"/>
                <a:gd name="T70" fmla="*/ 410 w 3058"/>
                <a:gd name="T71" fmla="*/ 1100 h 1221"/>
                <a:gd name="T72" fmla="*/ 179 w 3058"/>
                <a:gd name="T73" fmla="*/ 1124 h 1221"/>
                <a:gd name="T74" fmla="*/ 82 w 3058"/>
                <a:gd name="T75" fmla="*/ 1134 h 1221"/>
                <a:gd name="T76" fmla="*/ 66 w 3058"/>
                <a:gd name="T77" fmla="*/ 1136 h 1221"/>
                <a:gd name="T78" fmla="*/ 44 w 3058"/>
                <a:gd name="T79" fmla="*/ 1143 h 1221"/>
                <a:gd name="T80" fmla="*/ 28 w 3058"/>
                <a:gd name="T81" fmla="*/ 1155 h 1221"/>
                <a:gd name="T82" fmla="*/ 17 w 3058"/>
                <a:gd name="T83" fmla="*/ 1169 h 1221"/>
                <a:gd name="T84" fmla="*/ 4 w 3058"/>
                <a:gd name="T85" fmla="*/ 1198 h 1221"/>
                <a:gd name="T86" fmla="*/ 0 w 3058"/>
                <a:gd name="T87" fmla="*/ 1221 h 1221"/>
                <a:gd name="T88" fmla="*/ 98 w 3058"/>
                <a:gd name="T89" fmla="*/ 1218 h 1221"/>
                <a:gd name="T90" fmla="*/ 327 w 3058"/>
                <a:gd name="T91" fmla="*/ 1209 h 1221"/>
                <a:gd name="T92" fmla="*/ 593 w 3058"/>
                <a:gd name="T93" fmla="*/ 1190 h 1221"/>
                <a:gd name="T94" fmla="*/ 811 w 3058"/>
                <a:gd name="T95" fmla="*/ 1166 h 1221"/>
                <a:gd name="T96" fmla="*/ 962 w 3058"/>
                <a:gd name="T97" fmla="*/ 1146 h 1221"/>
                <a:gd name="T98" fmla="*/ 1039 w 3058"/>
                <a:gd name="T99" fmla="*/ 1134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8" h="1221">
                  <a:moveTo>
                    <a:pt x="1039" y="1134"/>
                  </a:moveTo>
                  <a:lnTo>
                    <a:pt x="1039" y="1134"/>
                  </a:lnTo>
                  <a:lnTo>
                    <a:pt x="1161" y="1114"/>
                  </a:lnTo>
                  <a:lnTo>
                    <a:pt x="1289" y="1089"/>
                  </a:lnTo>
                  <a:lnTo>
                    <a:pt x="1354" y="1076"/>
                  </a:lnTo>
                  <a:lnTo>
                    <a:pt x="1419" y="1061"/>
                  </a:lnTo>
                  <a:lnTo>
                    <a:pt x="1487" y="1045"/>
                  </a:lnTo>
                  <a:lnTo>
                    <a:pt x="1552" y="1029"/>
                  </a:lnTo>
                  <a:lnTo>
                    <a:pt x="1621" y="1011"/>
                  </a:lnTo>
                  <a:lnTo>
                    <a:pt x="1688" y="993"/>
                  </a:lnTo>
                  <a:lnTo>
                    <a:pt x="1757" y="973"/>
                  </a:lnTo>
                  <a:lnTo>
                    <a:pt x="1824" y="951"/>
                  </a:lnTo>
                  <a:lnTo>
                    <a:pt x="1893" y="930"/>
                  </a:lnTo>
                  <a:lnTo>
                    <a:pt x="1961" y="905"/>
                  </a:lnTo>
                  <a:lnTo>
                    <a:pt x="2028" y="881"/>
                  </a:lnTo>
                  <a:lnTo>
                    <a:pt x="2097" y="854"/>
                  </a:lnTo>
                  <a:lnTo>
                    <a:pt x="2164" y="827"/>
                  </a:lnTo>
                  <a:lnTo>
                    <a:pt x="2231" y="798"/>
                  </a:lnTo>
                  <a:lnTo>
                    <a:pt x="2297" y="768"/>
                  </a:lnTo>
                  <a:lnTo>
                    <a:pt x="2363" y="736"/>
                  </a:lnTo>
                  <a:lnTo>
                    <a:pt x="2428" y="703"/>
                  </a:lnTo>
                  <a:lnTo>
                    <a:pt x="2492" y="668"/>
                  </a:lnTo>
                  <a:lnTo>
                    <a:pt x="2554" y="631"/>
                  </a:lnTo>
                  <a:lnTo>
                    <a:pt x="2616" y="594"/>
                  </a:lnTo>
                  <a:lnTo>
                    <a:pt x="2676" y="554"/>
                  </a:lnTo>
                  <a:lnTo>
                    <a:pt x="2735" y="513"/>
                  </a:lnTo>
                  <a:lnTo>
                    <a:pt x="2793" y="470"/>
                  </a:lnTo>
                  <a:lnTo>
                    <a:pt x="2850" y="425"/>
                  </a:lnTo>
                  <a:lnTo>
                    <a:pt x="2905" y="379"/>
                  </a:lnTo>
                  <a:lnTo>
                    <a:pt x="2957" y="331"/>
                  </a:lnTo>
                  <a:lnTo>
                    <a:pt x="3008" y="280"/>
                  </a:lnTo>
                  <a:lnTo>
                    <a:pt x="3058" y="229"/>
                  </a:lnTo>
                  <a:lnTo>
                    <a:pt x="2735" y="0"/>
                  </a:lnTo>
                  <a:lnTo>
                    <a:pt x="2695" y="58"/>
                  </a:lnTo>
                  <a:lnTo>
                    <a:pt x="2695" y="58"/>
                  </a:lnTo>
                  <a:lnTo>
                    <a:pt x="2661" y="104"/>
                  </a:lnTo>
                  <a:lnTo>
                    <a:pt x="2625" y="149"/>
                  </a:lnTo>
                  <a:lnTo>
                    <a:pt x="2586" y="192"/>
                  </a:lnTo>
                  <a:lnTo>
                    <a:pt x="2547" y="235"/>
                  </a:lnTo>
                  <a:lnTo>
                    <a:pt x="2505" y="277"/>
                  </a:lnTo>
                  <a:lnTo>
                    <a:pt x="2462" y="316"/>
                  </a:lnTo>
                  <a:lnTo>
                    <a:pt x="2418" y="355"/>
                  </a:lnTo>
                  <a:lnTo>
                    <a:pt x="2374" y="392"/>
                  </a:lnTo>
                  <a:lnTo>
                    <a:pt x="2327" y="429"/>
                  </a:lnTo>
                  <a:lnTo>
                    <a:pt x="2280" y="464"/>
                  </a:lnTo>
                  <a:lnTo>
                    <a:pt x="2230" y="497"/>
                  </a:lnTo>
                  <a:lnTo>
                    <a:pt x="2180" y="529"/>
                  </a:lnTo>
                  <a:lnTo>
                    <a:pt x="2130" y="560"/>
                  </a:lnTo>
                  <a:lnTo>
                    <a:pt x="2079" y="591"/>
                  </a:lnTo>
                  <a:lnTo>
                    <a:pt x="2027" y="619"/>
                  </a:lnTo>
                  <a:lnTo>
                    <a:pt x="1975" y="648"/>
                  </a:lnTo>
                  <a:lnTo>
                    <a:pt x="1922" y="674"/>
                  </a:lnTo>
                  <a:lnTo>
                    <a:pt x="1868" y="701"/>
                  </a:lnTo>
                  <a:lnTo>
                    <a:pt x="1815" y="725"/>
                  </a:lnTo>
                  <a:lnTo>
                    <a:pt x="1761" y="750"/>
                  </a:lnTo>
                  <a:lnTo>
                    <a:pt x="1707" y="772"/>
                  </a:lnTo>
                  <a:lnTo>
                    <a:pt x="1653" y="794"/>
                  </a:lnTo>
                  <a:lnTo>
                    <a:pt x="1600" y="814"/>
                  </a:lnTo>
                  <a:lnTo>
                    <a:pt x="1547" y="834"/>
                  </a:lnTo>
                  <a:lnTo>
                    <a:pt x="1441" y="872"/>
                  </a:lnTo>
                  <a:lnTo>
                    <a:pt x="1336" y="905"/>
                  </a:lnTo>
                  <a:lnTo>
                    <a:pt x="1234" y="935"/>
                  </a:lnTo>
                  <a:lnTo>
                    <a:pt x="1136" y="962"/>
                  </a:lnTo>
                  <a:lnTo>
                    <a:pt x="1136" y="962"/>
                  </a:lnTo>
                  <a:lnTo>
                    <a:pt x="1031" y="989"/>
                  </a:lnTo>
                  <a:lnTo>
                    <a:pt x="929" y="1011"/>
                  </a:lnTo>
                  <a:lnTo>
                    <a:pt x="831" y="1032"/>
                  </a:lnTo>
                  <a:lnTo>
                    <a:pt x="737" y="1050"/>
                  </a:lnTo>
                  <a:lnTo>
                    <a:pt x="647" y="1065"/>
                  </a:lnTo>
                  <a:lnTo>
                    <a:pt x="562" y="1079"/>
                  </a:lnTo>
                  <a:lnTo>
                    <a:pt x="484" y="1091"/>
                  </a:lnTo>
                  <a:lnTo>
                    <a:pt x="410" y="1100"/>
                  </a:lnTo>
                  <a:lnTo>
                    <a:pt x="281" y="1115"/>
                  </a:lnTo>
                  <a:lnTo>
                    <a:pt x="179" y="1124"/>
                  </a:lnTo>
                  <a:lnTo>
                    <a:pt x="106" y="1131"/>
                  </a:lnTo>
                  <a:lnTo>
                    <a:pt x="82" y="1134"/>
                  </a:lnTo>
                  <a:lnTo>
                    <a:pt x="66" y="1136"/>
                  </a:lnTo>
                  <a:lnTo>
                    <a:pt x="66" y="1136"/>
                  </a:lnTo>
                  <a:lnTo>
                    <a:pt x="54" y="1139"/>
                  </a:lnTo>
                  <a:lnTo>
                    <a:pt x="44" y="1143"/>
                  </a:lnTo>
                  <a:lnTo>
                    <a:pt x="36" y="1148"/>
                  </a:lnTo>
                  <a:lnTo>
                    <a:pt x="28" y="1155"/>
                  </a:lnTo>
                  <a:lnTo>
                    <a:pt x="23" y="1162"/>
                  </a:lnTo>
                  <a:lnTo>
                    <a:pt x="17" y="1169"/>
                  </a:lnTo>
                  <a:lnTo>
                    <a:pt x="9" y="1183"/>
                  </a:lnTo>
                  <a:lnTo>
                    <a:pt x="4" y="1198"/>
                  </a:lnTo>
                  <a:lnTo>
                    <a:pt x="1" y="1209"/>
                  </a:lnTo>
                  <a:lnTo>
                    <a:pt x="0" y="1221"/>
                  </a:lnTo>
                  <a:lnTo>
                    <a:pt x="0" y="1221"/>
                  </a:lnTo>
                  <a:lnTo>
                    <a:pt x="98" y="1218"/>
                  </a:lnTo>
                  <a:lnTo>
                    <a:pt x="207" y="1216"/>
                  </a:lnTo>
                  <a:lnTo>
                    <a:pt x="327" y="1209"/>
                  </a:lnTo>
                  <a:lnTo>
                    <a:pt x="456" y="1201"/>
                  </a:lnTo>
                  <a:lnTo>
                    <a:pt x="593" y="1190"/>
                  </a:lnTo>
                  <a:lnTo>
                    <a:pt x="735" y="1175"/>
                  </a:lnTo>
                  <a:lnTo>
                    <a:pt x="811" y="1166"/>
                  </a:lnTo>
                  <a:lnTo>
                    <a:pt x="886" y="1157"/>
                  </a:lnTo>
                  <a:lnTo>
                    <a:pt x="962" y="1146"/>
                  </a:lnTo>
                  <a:lnTo>
                    <a:pt x="1039" y="1134"/>
                  </a:lnTo>
                  <a:lnTo>
                    <a:pt x="1039" y="1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452938" y="831850"/>
              <a:ext cx="812800" cy="793750"/>
            </a:xfrm>
            <a:custGeom>
              <a:avLst/>
              <a:gdLst>
                <a:gd name="T0" fmla="*/ 512 w 512"/>
                <a:gd name="T1" fmla="*/ 500 h 500"/>
                <a:gd name="T2" fmla="*/ 0 w 512"/>
                <a:gd name="T3" fmla="*/ 165 h 500"/>
                <a:gd name="T4" fmla="*/ 484 w 512"/>
                <a:gd name="T5" fmla="*/ 0 h 500"/>
                <a:gd name="T6" fmla="*/ 512 w 512"/>
                <a:gd name="T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00">
                  <a:moveTo>
                    <a:pt x="512" y="500"/>
                  </a:moveTo>
                  <a:lnTo>
                    <a:pt x="0" y="165"/>
                  </a:lnTo>
                  <a:lnTo>
                    <a:pt x="484" y="0"/>
                  </a:lnTo>
                  <a:lnTo>
                    <a:pt x="512" y="5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" name="ZoneTexte 4"/>
          <p:cNvSpPr txBox="1"/>
          <p:nvPr/>
        </p:nvSpPr>
        <p:spPr>
          <a:xfrm>
            <a:off x="1876222" y="5316633"/>
            <a:ext cx="1134475" cy="3743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>
            <a:defPPr>
              <a:defRPr lang="fr-FR"/>
            </a:defPPr>
            <a:lvl1pPr algn="ctr">
              <a:defRPr sz="1600" b="1" kern="0">
                <a:solidFill>
                  <a:srgbClr val="FFFFFF"/>
                </a:solidFill>
              </a:defRPr>
            </a:lvl1pPr>
          </a:lstStyle>
          <a:p>
            <a:r>
              <a:rPr lang="uk-UA" sz="1200" dirty="0">
                <a:solidFill>
                  <a:schemeClr val="tx2"/>
                </a:solidFill>
              </a:rPr>
              <a:t>Мобільні за кермом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ZoneTexte 5"/>
          <p:cNvSpPr txBox="1"/>
          <p:nvPr/>
        </p:nvSpPr>
        <p:spPr>
          <a:xfrm>
            <a:off x="3556422" y="3415332"/>
            <a:ext cx="1658683" cy="59341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ru-RU" sz="1200" b="1" dirty="0" err="1">
                <a:solidFill>
                  <a:schemeClr val="tx2"/>
                </a:solidFill>
              </a:rPr>
              <a:t>Вживання</a:t>
            </a:r>
            <a:r>
              <a:rPr lang="ru-RU" sz="1200" b="1" dirty="0">
                <a:solidFill>
                  <a:schemeClr val="tx2"/>
                </a:solidFill>
              </a:rPr>
              <a:t> алкоголю за </a:t>
            </a:r>
            <a:r>
              <a:rPr lang="ru-RU" sz="1200" b="1" dirty="0" err="1">
                <a:solidFill>
                  <a:schemeClr val="tx2"/>
                </a:solidFill>
              </a:rPr>
              <a:t>кермом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ZoneTexte 6"/>
          <p:cNvSpPr txBox="1"/>
          <p:nvPr/>
        </p:nvSpPr>
        <p:spPr>
          <a:xfrm>
            <a:off x="5148064" y="933761"/>
            <a:ext cx="1756671" cy="105507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>
            <a:defPPr>
              <a:defRPr lang="fr-FR"/>
            </a:defPPr>
            <a:lvl1pPr algn="ctr">
              <a:defRPr sz="1600" b="1" kern="0">
                <a:solidFill>
                  <a:srgbClr val="FFFFFF"/>
                </a:solidFill>
              </a:defRPr>
            </a:lvl1pPr>
          </a:lstStyle>
          <a:p>
            <a:r>
              <a:rPr lang="uk-UA" sz="1400" dirty="0">
                <a:solidFill>
                  <a:schemeClr val="tx2"/>
                </a:solidFill>
              </a:rPr>
              <a:t>Недотримання режимів швидкості</a:t>
            </a:r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b="0" dirty="0">
                <a:solidFill>
                  <a:schemeClr val="tx2"/>
                </a:solidFill>
              </a:rPr>
              <a:t>(</a:t>
            </a:r>
            <a:r>
              <a:rPr lang="uk-UA" sz="1400" b="0" dirty="0">
                <a:solidFill>
                  <a:schemeClr val="tx2"/>
                </a:solidFill>
              </a:rPr>
              <a:t>перевищення швидкості</a:t>
            </a:r>
            <a:r>
              <a:rPr lang="en-US" sz="1400" b="0" dirty="0">
                <a:solidFill>
                  <a:schemeClr val="tx2"/>
                </a:solidFill>
              </a:rPr>
              <a:t>,  </a:t>
            </a:r>
            <a:r>
              <a:rPr lang="uk-UA" sz="1400" b="0" dirty="0">
                <a:solidFill>
                  <a:schemeClr val="tx2"/>
                </a:solidFill>
              </a:rPr>
              <a:t>необережне керування</a:t>
            </a:r>
            <a:r>
              <a:rPr lang="en-US" sz="1400" b="0" dirty="0">
                <a:solidFill>
                  <a:schemeClr val="tx2"/>
                </a:solidFill>
              </a:rPr>
              <a:t>)</a:t>
            </a:r>
            <a:endParaRPr lang="ru-RU" sz="1400" b="0" dirty="0">
              <a:solidFill>
                <a:schemeClr val="tx2"/>
              </a:solidFill>
            </a:endParaRPr>
          </a:p>
        </p:txBody>
      </p:sp>
      <p:sp>
        <p:nvSpPr>
          <p:cNvPr id="13" name="ZoneTexte 7"/>
          <p:cNvSpPr txBox="1"/>
          <p:nvPr/>
        </p:nvSpPr>
        <p:spPr>
          <a:xfrm>
            <a:off x="6612904" y="3748204"/>
            <a:ext cx="1559496" cy="176902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uk-UA" sz="1200" b="1" kern="0" dirty="0">
                <a:solidFill>
                  <a:schemeClr val="tx2"/>
                </a:solidFill>
              </a:rPr>
              <a:t>Недотримання ПДР водіями та пішоходами </a:t>
            </a:r>
            <a:r>
              <a:rPr lang="en-US" sz="1200" kern="0" dirty="0">
                <a:solidFill>
                  <a:schemeClr val="tx2"/>
                </a:solidFill>
              </a:rPr>
              <a:t>(</a:t>
            </a:r>
            <a:r>
              <a:rPr lang="uk-UA" sz="1200" kern="0" dirty="0">
                <a:solidFill>
                  <a:schemeClr val="tx2"/>
                </a:solidFill>
              </a:rPr>
              <a:t>недотримання червоного світла, </a:t>
            </a:r>
            <a:r>
              <a:rPr lang="uk-UA" sz="1200" kern="0" dirty="0" err="1">
                <a:solidFill>
                  <a:schemeClr val="tx2"/>
                </a:solidFill>
              </a:rPr>
              <a:t>непропускання</a:t>
            </a:r>
            <a:r>
              <a:rPr lang="uk-UA" sz="1200" kern="0" dirty="0">
                <a:solidFill>
                  <a:schemeClr val="tx2"/>
                </a:solidFill>
              </a:rPr>
              <a:t> пішоходів, перехід дороги у непризначеному для цього місці тощо</a:t>
            </a:r>
            <a:r>
              <a:rPr lang="en-US" sz="1200" kern="0" dirty="0">
                <a:solidFill>
                  <a:schemeClr val="tx2"/>
                </a:solidFill>
              </a:rPr>
              <a:t>)</a:t>
            </a:r>
            <a:endParaRPr lang="en-GB" sz="1200" kern="0" dirty="0">
              <a:solidFill>
                <a:schemeClr val="tx2"/>
              </a:solidFill>
            </a:endParaRPr>
          </a:p>
        </p:txBody>
      </p:sp>
      <p:sp>
        <p:nvSpPr>
          <p:cNvPr id="14" name="ZoneTexte 8"/>
          <p:cNvSpPr txBox="1"/>
          <p:nvPr/>
        </p:nvSpPr>
        <p:spPr>
          <a:xfrm>
            <a:off x="4174570" y="2160854"/>
            <a:ext cx="1977065" cy="118948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uk-UA" sz="1200" b="1" dirty="0">
                <a:solidFill>
                  <a:schemeClr val="tx2"/>
                </a:solidFill>
              </a:rPr>
              <a:t>Недостатньо контролю за дотриманням правил дорожнього руху та штрафів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5" name="ZoneTexte 9"/>
          <p:cNvSpPr txBox="1"/>
          <p:nvPr/>
        </p:nvSpPr>
        <p:spPr>
          <a:xfrm>
            <a:off x="4775568" y="4437112"/>
            <a:ext cx="1611018" cy="174772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>
            <a:defPPr>
              <a:defRPr lang="fr-FR"/>
            </a:defPPr>
            <a:lvl1pPr algn="ctr">
              <a:defRPr sz="1400" b="1" kern="0">
                <a:solidFill>
                  <a:srgbClr val="FFFFFF"/>
                </a:solidFill>
              </a:defRPr>
            </a:lvl1pPr>
          </a:lstStyle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uk-UA" sz="1200" dirty="0">
                <a:solidFill>
                  <a:schemeClr val="tx2"/>
                </a:solidFill>
              </a:rPr>
              <a:t>Неналежна якість </a:t>
            </a:r>
            <a:r>
              <a:rPr lang="uk-UA" sz="1200" dirty="0" err="1">
                <a:solidFill>
                  <a:schemeClr val="tx2"/>
                </a:solidFill>
              </a:rPr>
              <a:t>дор</a:t>
            </a:r>
            <a:r>
              <a:rPr lang="uk-UA" sz="1200" dirty="0">
                <a:solidFill>
                  <a:schemeClr val="tx2"/>
                </a:solidFill>
              </a:rPr>
              <a:t>. покриття, розмітки, синхронізації світлофорів на перехрестях, неякісні дорожні знаки, застарілі світлофори – не видно сигналу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Ellipse 10"/>
          <p:cNvSpPr/>
          <p:nvPr/>
        </p:nvSpPr>
        <p:spPr>
          <a:xfrm>
            <a:off x="1533731" y="4818855"/>
            <a:ext cx="297774" cy="326988"/>
          </a:xfrm>
          <a:prstGeom prst="ellipse">
            <a:avLst/>
          </a:prstGeom>
          <a:solidFill>
            <a:srgbClr val="E6E8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7" name="Ellipse 11"/>
          <p:cNvSpPr/>
          <p:nvPr/>
        </p:nvSpPr>
        <p:spPr>
          <a:xfrm>
            <a:off x="2892406" y="4557232"/>
            <a:ext cx="312934" cy="343635"/>
          </a:xfrm>
          <a:prstGeom prst="ellipse">
            <a:avLst/>
          </a:prstGeom>
          <a:solidFill>
            <a:srgbClr val="E6E8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8" name="Ellipse 12"/>
          <p:cNvSpPr/>
          <p:nvPr/>
        </p:nvSpPr>
        <p:spPr>
          <a:xfrm>
            <a:off x="4924426" y="3737522"/>
            <a:ext cx="498822" cy="516945"/>
          </a:xfrm>
          <a:prstGeom prst="ellipse">
            <a:avLst/>
          </a:prstGeom>
          <a:solidFill>
            <a:srgbClr val="E6E8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9" name="Ellipse 13"/>
          <p:cNvSpPr/>
          <p:nvPr/>
        </p:nvSpPr>
        <p:spPr>
          <a:xfrm>
            <a:off x="5560984" y="3364375"/>
            <a:ext cx="569018" cy="593893"/>
          </a:xfrm>
          <a:prstGeom prst="ellipse">
            <a:avLst/>
          </a:prstGeom>
          <a:solidFill>
            <a:srgbClr val="E6E8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0" name="Ellipse 14"/>
          <p:cNvSpPr/>
          <p:nvPr/>
        </p:nvSpPr>
        <p:spPr>
          <a:xfrm>
            <a:off x="6879652" y="2275153"/>
            <a:ext cx="716683" cy="786995"/>
          </a:xfrm>
          <a:prstGeom prst="ellipse">
            <a:avLst/>
          </a:prstGeom>
          <a:solidFill>
            <a:srgbClr val="E6E89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1" name="Ellipse 15"/>
          <p:cNvSpPr/>
          <p:nvPr/>
        </p:nvSpPr>
        <p:spPr>
          <a:xfrm>
            <a:off x="6213868" y="2952132"/>
            <a:ext cx="572741" cy="628931"/>
          </a:xfrm>
          <a:prstGeom prst="ellipse">
            <a:avLst/>
          </a:prstGeom>
          <a:solidFill>
            <a:srgbClr val="E6E8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2" name="Flèche droite 16"/>
          <p:cNvSpPr/>
          <p:nvPr/>
        </p:nvSpPr>
        <p:spPr>
          <a:xfrm rot="5400000">
            <a:off x="2292509" y="5039709"/>
            <a:ext cx="202156" cy="195916"/>
          </a:xfrm>
          <a:prstGeom prst="rightArrow">
            <a:avLst/>
          </a:prstGeom>
          <a:solidFill>
            <a:srgbClr val="E6E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0"/>
          <p:cNvSpPr/>
          <p:nvPr/>
        </p:nvSpPr>
        <p:spPr>
          <a:xfrm rot="14537225" flipH="1">
            <a:off x="6391683" y="3478819"/>
            <a:ext cx="426501" cy="255800"/>
          </a:xfrm>
          <a:prstGeom prst="rightArrow">
            <a:avLst/>
          </a:prstGeom>
          <a:solidFill>
            <a:srgbClr val="E6E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1"/>
          <p:cNvSpPr/>
          <p:nvPr/>
        </p:nvSpPr>
        <p:spPr>
          <a:xfrm rot="3949263" flipH="1">
            <a:off x="6765603" y="2129754"/>
            <a:ext cx="502659" cy="250081"/>
          </a:xfrm>
          <a:prstGeom prst="rightArrow">
            <a:avLst/>
          </a:prstGeom>
          <a:solidFill>
            <a:srgbClr val="E6E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8" name="ZoneTexte 4"/>
          <p:cNvSpPr txBox="1"/>
          <p:nvPr/>
        </p:nvSpPr>
        <p:spPr>
          <a:xfrm>
            <a:off x="641450" y="4161837"/>
            <a:ext cx="1530331" cy="50958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>
            <a:defPPr>
              <a:defRPr lang="fr-FR"/>
            </a:defPPr>
            <a:lvl1pPr algn="ctr">
              <a:defRPr sz="1600" b="1" kern="0">
                <a:solidFill>
                  <a:srgbClr val="FFFFFF"/>
                </a:solidFill>
              </a:defRPr>
            </a:lvl1pPr>
          </a:lstStyle>
          <a:p>
            <a:r>
              <a:rPr lang="uk-UA" sz="1200" dirty="0">
                <a:solidFill>
                  <a:schemeClr val="tx2"/>
                </a:solidFill>
              </a:rPr>
              <a:t>Невикористання ременів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uk-UA" sz="1200" dirty="0">
                <a:solidFill>
                  <a:schemeClr val="tx1"/>
                </a:solidFill>
              </a:rPr>
              <a:t>дитячих сидінь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Ellipse 12"/>
          <p:cNvSpPr/>
          <p:nvPr/>
        </p:nvSpPr>
        <p:spPr>
          <a:xfrm>
            <a:off x="4239734" y="4002026"/>
            <a:ext cx="498822" cy="516945"/>
          </a:xfrm>
          <a:prstGeom prst="ellipse">
            <a:avLst/>
          </a:prstGeom>
          <a:solidFill>
            <a:srgbClr val="E6E8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0" name="Flèche droite 19"/>
          <p:cNvSpPr/>
          <p:nvPr/>
        </p:nvSpPr>
        <p:spPr>
          <a:xfrm rot="4301427" flipH="1">
            <a:off x="4218989" y="3848878"/>
            <a:ext cx="331863" cy="210964"/>
          </a:xfrm>
          <a:prstGeom prst="rightArrow">
            <a:avLst/>
          </a:prstGeom>
          <a:solidFill>
            <a:srgbClr val="E6E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12"/>
          <p:cNvSpPr/>
          <p:nvPr/>
        </p:nvSpPr>
        <p:spPr>
          <a:xfrm>
            <a:off x="3585972" y="4285878"/>
            <a:ext cx="388373" cy="437793"/>
          </a:xfrm>
          <a:prstGeom prst="ellipse">
            <a:avLst/>
          </a:prstGeom>
          <a:solidFill>
            <a:srgbClr val="E6E8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32" name="Flèche droite 18"/>
          <p:cNvSpPr/>
          <p:nvPr/>
        </p:nvSpPr>
        <p:spPr>
          <a:xfrm rot="4383046">
            <a:off x="3700883" y="4717187"/>
            <a:ext cx="202681" cy="203335"/>
          </a:xfrm>
          <a:prstGeom prst="rightArrow">
            <a:avLst/>
          </a:prstGeom>
          <a:solidFill>
            <a:srgbClr val="E6E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11"/>
          <p:cNvSpPr/>
          <p:nvPr/>
        </p:nvSpPr>
        <p:spPr>
          <a:xfrm>
            <a:off x="2264724" y="4682397"/>
            <a:ext cx="312934" cy="343635"/>
          </a:xfrm>
          <a:prstGeom prst="ellipse">
            <a:avLst/>
          </a:prstGeom>
          <a:solidFill>
            <a:srgbClr val="E6E8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35" name="Flèche droite 17"/>
          <p:cNvSpPr/>
          <p:nvPr/>
        </p:nvSpPr>
        <p:spPr>
          <a:xfrm rot="4851110" flipH="1">
            <a:off x="1515579" y="4681339"/>
            <a:ext cx="224393" cy="154643"/>
          </a:xfrm>
          <a:prstGeom prst="rightArrow">
            <a:avLst/>
          </a:prstGeom>
          <a:solidFill>
            <a:srgbClr val="E6E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025273" y="3700971"/>
            <a:ext cx="1932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/>
              <a:t>Недостатня повага учасників ДР одне до одного</a:t>
            </a:r>
            <a:endParaRPr lang="en-US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3123694" y="4923858"/>
            <a:ext cx="1421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/>
              <a:t>Поведінка водіїв таксі, зупинка і паркування у неправильних місцях (на </a:t>
            </a:r>
            <a:r>
              <a:rPr lang="uk-UA" sz="1200" b="1" dirty="0" err="1"/>
              <a:t>піш</a:t>
            </a:r>
            <a:r>
              <a:rPr lang="uk-UA" sz="1200" b="1" dirty="0"/>
              <a:t>. переходах)</a:t>
            </a:r>
            <a:endParaRPr lang="en-US" sz="1200" b="1" dirty="0"/>
          </a:p>
        </p:txBody>
      </p:sp>
      <p:sp>
        <p:nvSpPr>
          <p:cNvPr id="37" name="Flèche droite 21"/>
          <p:cNvSpPr/>
          <p:nvPr/>
        </p:nvSpPr>
        <p:spPr>
          <a:xfrm rot="3520559" flipH="1">
            <a:off x="5436964" y="3254370"/>
            <a:ext cx="479871" cy="235623"/>
          </a:xfrm>
          <a:prstGeom prst="rightArrow">
            <a:avLst/>
          </a:prstGeom>
          <a:solidFill>
            <a:srgbClr val="E6E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3" name="Flèche droite 17"/>
          <p:cNvSpPr/>
          <p:nvPr/>
        </p:nvSpPr>
        <p:spPr>
          <a:xfrm rot="4851110" flipH="1">
            <a:off x="2898502" y="4403551"/>
            <a:ext cx="224393" cy="154643"/>
          </a:xfrm>
          <a:prstGeom prst="rightArrow">
            <a:avLst/>
          </a:prstGeom>
          <a:solidFill>
            <a:srgbClr val="E6E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20"/>
          <p:cNvSpPr/>
          <p:nvPr/>
        </p:nvSpPr>
        <p:spPr>
          <a:xfrm rot="14537225" flipH="1">
            <a:off x="5001855" y="4137689"/>
            <a:ext cx="426501" cy="255800"/>
          </a:xfrm>
          <a:prstGeom prst="rightArrow">
            <a:avLst/>
          </a:prstGeom>
          <a:solidFill>
            <a:srgbClr val="E6E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 Placeholder 4"/>
          <p:cNvSpPr txBox="1">
            <a:spLocks/>
          </p:cNvSpPr>
          <p:nvPr/>
        </p:nvSpPr>
        <p:spPr>
          <a:xfrm>
            <a:off x="251520" y="836712"/>
            <a:ext cx="6718167" cy="5608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900" b="0" cap="all" dirty="0">
                <a:solidFill>
                  <a:schemeClr val="accent1"/>
                </a:solidFill>
              </a:rPr>
              <a:t>Якісне дослідження</a:t>
            </a:r>
            <a:endParaRPr lang="en-GB" sz="1900" b="0" cap="all" dirty="0">
              <a:solidFill>
                <a:schemeClr val="accent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7498" y="977143"/>
            <a:ext cx="2064706" cy="9396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90995" y="1515796"/>
            <a:ext cx="4142880" cy="1107996"/>
          </a:xfrm>
        </p:spPr>
        <p:txBody>
          <a:bodyPr>
            <a:noAutofit/>
          </a:bodyPr>
          <a:lstStyle/>
          <a:p>
            <a:pPr algn="l"/>
            <a:r>
              <a:rPr lang="uk-UA" sz="2400" b="1" spc="20" dirty="0">
                <a:solidFill>
                  <a:srgbClr val="595959"/>
                </a:solidFill>
                <a:ea typeface="+mn-ea"/>
                <a:cs typeface="Arial" charset="0"/>
              </a:rPr>
              <a:t>Швидкість була визначена, як основна проблема БДР в Україні, за результатами якісного дослідження</a:t>
            </a:r>
            <a:endParaRPr lang="en-GB" sz="2400" b="1" spc="20" dirty="0">
              <a:solidFill>
                <a:srgbClr val="595959"/>
              </a:solidFill>
              <a:ea typeface="+mn-ea"/>
              <a:cs typeface="Arial" charset="0"/>
            </a:endParaRPr>
          </a:p>
        </p:txBody>
      </p:sp>
      <p:grpSp>
        <p:nvGrpSpPr>
          <p:cNvPr id="46" name="Grupa 21"/>
          <p:cNvGrpSpPr/>
          <p:nvPr/>
        </p:nvGrpSpPr>
        <p:grpSpPr>
          <a:xfrm>
            <a:off x="5975049" y="6381848"/>
            <a:ext cx="2917431" cy="431528"/>
            <a:chOff x="4202005" y="65389"/>
            <a:chExt cx="2917431" cy="431528"/>
          </a:xfrm>
        </p:grpSpPr>
        <p:pic>
          <p:nvPicPr>
            <p:cNvPr id="47" name="Obraz 46" descr="logo Civipo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0300" y="136162"/>
              <a:ext cx="909136" cy="289983"/>
            </a:xfrm>
            <a:prstGeom prst="rect">
              <a:avLst/>
            </a:prstGeom>
          </p:spPr>
        </p:pic>
        <p:pic>
          <p:nvPicPr>
            <p:cNvPr id="48" name="Obraz 47" descr="B4_9_1_Egis_logo_col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2005" y="109492"/>
              <a:ext cx="916348" cy="343323"/>
            </a:xfrm>
            <a:prstGeom prst="rect">
              <a:avLst/>
            </a:prstGeom>
          </p:spPr>
        </p:pic>
        <p:pic>
          <p:nvPicPr>
            <p:cNvPr id="49" name="Obraz 48" descr="Logo-expertise-franc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8563" y="65389"/>
              <a:ext cx="431528" cy="431528"/>
            </a:xfrm>
            <a:prstGeom prst="rect">
              <a:avLst/>
            </a:prstGeom>
          </p:spPr>
        </p:pic>
      </p:grpSp>
      <p:sp>
        <p:nvSpPr>
          <p:cNvPr id="50" name="Espace réservé du pied de page 4"/>
          <p:cNvSpPr txBox="1">
            <a:spLocks/>
          </p:cNvSpPr>
          <p:nvPr/>
        </p:nvSpPr>
        <p:spPr>
          <a:xfrm>
            <a:off x="358425" y="6525864"/>
            <a:ext cx="5230142" cy="27619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Модернізація та підвищення безпеки дорожньої мережі в Україні  - Технічна допомога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 Placeholder 5"/>
          <p:cNvSpPr txBox="1">
            <a:spLocks/>
          </p:cNvSpPr>
          <p:nvPr/>
        </p:nvSpPr>
        <p:spPr>
          <a:xfrm>
            <a:off x="251520" y="250035"/>
            <a:ext cx="6718167" cy="4426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 defTabSz="924282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1900" cap="all" dirty="0">
                <a:solidFill>
                  <a:srgbClr val="888B8D"/>
                </a:solidFill>
              </a:rPr>
              <a:t>Загальне ставлення до БДР</a:t>
            </a:r>
            <a:endParaRPr lang="en-GB" sz="1900" cap="all" dirty="0">
              <a:solidFill>
                <a:srgbClr val="888B8D"/>
              </a:solidFill>
            </a:endParaRPr>
          </a:p>
        </p:txBody>
      </p:sp>
      <p:pic>
        <p:nvPicPr>
          <p:cNvPr id="53" name="Obraz 52" descr="IPS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9096" y="5805264"/>
            <a:ext cx="2057400" cy="495300"/>
          </a:xfrm>
          <a:prstGeom prst="rect">
            <a:avLst/>
          </a:prstGeom>
        </p:spPr>
      </p:pic>
      <p:grpSp>
        <p:nvGrpSpPr>
          <p:cNvPr id="52" name="Группа 29"/>
          <p:cNvGrpSpPr/>
          <p:nvPr/>
        </p:nvGrpSpPr>
        <p:grpSpPr>
          <a:xfrm>
            <a:off x="4139952" y="227241"/>
            <a:ext cx="4680520" cy="258040"/>
            <a:chOff x="4139952" y="227241"/>
            <a:chExt cx="4680520" cy="258040"/>
          </a:xfrm>
        </p:grpSpPr>
        <p:pic>
          <p:nvPicPr>
            <p:cNvPr id="54" name="Image 11" descr="https://upload.wikimedia.org/wikipedia/commons/thumb/b/b7/Flag_of_Europe.svg/langfr-225px-Flag_of_Europe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 8" descr="https://upload.wikimedia.org/wikipedia/en/archive/9/92/20061101201627!Carpatho-ukraine_1939_fla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48249"/>
              <a:ext cx="32431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Image 12" descr="https://upload.wikimedia.org/wikipedia/commons/thumb/f/f5/Emblem_of_the_Ministry_of_Transport_and_Communications.png/180px-Emblem_of_the_Ministry_of_Transport_and_Communication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30247"/>
              <a:ext cx="252028" cy="25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Image 15" descr="Укравтодор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828" y="229939"/>
              <a:ext cx="252644" cy="2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7241"/>
              <a:ext cx="2067967" cy="258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22029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4599" y="6465"/>
            <a:ext cx="6718167" cy="590215"/>
          </a:xfrm>
        </p:spPr>
        <p:txBody>
          <a:bodyPr/>
          <a:lstStyle/>
          <a:p>
            <a:r>
              <a:rPr lang="uk-UA" dirty="0"/>
              <a:t>Перевищення швидкості</a:t>
            </a:r>
            <a:endParaRPr lang="en-GB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6217" y="1707005"/>
          <a:ext cx="4290323" cy="4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2557263"/>
              </p:ext>
            </p:extLst>
          </p:nvPr>
        </p:nvGraphicFramePr>
        <p:xfrm>
          <a:off x="0" y="1772816"/>
          <a:ext cx="2618936" cy="4002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8936">
                  <a:extLst>
                    <a:ext uri="{9D8B030D-6E8A-4147-A177-3AD203B41FA5}">
                      <a16:colId xmlns="" xmlns:a16="http://schemas.microsoft.com/office/drawing/2014/main" val="2090824439"/>
                    </a:ext>
                  </a:extLst>
                </a:gridCol>
              </a:tblGrid>
              <a:tr h="24735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нетверезі водії (водіння під впливом алкоголю)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34409206"/>
                  </a:ext>
                </a:extLst>
              </a:tr>
              <a:tr h="30106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порушення правил дорожнього руху, наприклад, проїзд на червоне світло, недотримання правил пріоритетності проїзду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6826853"/>
                  </a:ext>
                </a:extLst>
              </a:tr>
              <a:tr h="30106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 доріг (зокрема, якість дорожнього покриття, відсутність знаків, погана розмітка)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792757"/>
                  </a:ext>
                </a:extLst>
              </a:tr>
              <a:tr h="24735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перевищення швидкості руху у містах (населених пунктах)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5987792"/>
                  </a:ext>
                </a:extLst>
              </a:tr>
              <a:tr h="30106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неуважність (наприклад, використання мобільного телефону під час руху)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4521289"/>
                  </a:ext>
                </a:extLst>
              </a:tr>
              <a:tr h="247356"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водії-лихачі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2798129"/>
                  </a:ext>
                </a:extLst>
              </a:tr>
              <a:tr h="24735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водіння під впливом наркотичних засобів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44780148"/>
                  </a:ext>
                </a:extLst>
              </a:tr>
              <a:tr h="24735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пішоходи, що переходять дорогу у невстановлених місцях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425845"/>
                  </a:ext>
                </a:extLst>
              </a:tr>
              <a:tr h="247356"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недосвідчені водії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8731921"/>
                  </a:ext>
                </a:extLst>
              </a:tr>
              <a:tr h="30106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перевищення швидкості на автомагістралях (за межами населених пунктів)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2153953"/>
                  </a:ext>
                </a:extLst>
              </a:tr>
              <a:tr h="247356"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сонливість / втома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9497857"/>
                  </a:ext>
                </a:extLst>
              </a:tr>
              <a:tr h="247356"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погана погода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77429476"/>
                  </a:ext>
                </a:extLst>
              </a:tr>
              <a:tr h="247356"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недостатня помітність пішоходів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9726293"/>
                  </a:ext>
                </a:extLst>
              </a:tr>
              <a:tr h="247356"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присутність велосипедистів на дорогах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42629646"/>
                  </a:ext>
                </a:extLst>
              </a:tr>
              <a:tr h="247356"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інше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3971734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/>
          <p:nvPr>
            <p:extLst/>
          </p:nvPr>
        </p:nvGraphicFramePr>
        <p:xfrm>
          <a:off x="4604358" y="1676650"/>
          <a:ext cx="4290323" cy="4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7510695"/>
              </p:ext>
            </p:extLst>
          </p:nvPr>
        </p:nvGraphicFramePr>
        <p:xfrm>
          <a:off x="4374990" y="1977741"/>
          <a:ext cx="2821420" cy="3851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1420">
                  <a:extLst>
                    <a:ext uri="{9D8B030D-6E8A-4147-A177-3AD203B41FA5}">
                      <a16:colId xmlns="" xmlns:a16="http://schemas.microsoft.com/office/drawing/2014/main" val="1664228307"/>
                    </a:ext>
                  </a:extLst>
                </a:gridCol>
              </a:tblGrid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Водіння під впливом алкоголю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12512739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Перевищення швидкості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3487031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Проїзд на червоне світло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0960087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Агресивне водіння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0039853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Водіння у стані втоми чи сонливості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2999788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Телефонні розмови під час водіння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5036014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Перегони з іншими водіями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0068661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Поворот чи перестроювання у інший ряд, не вмикаючи сигнали повороту 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5369942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uk-UA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Невпорядковане маневрування, "слалом" 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0092146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Не надання переваги в русі пішоходам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67377555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Відправлення смс під час водіння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8731007"/>
                  </a:ext>
                </a:extLst>
              </a:tr>
              <a:tr h="32099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Не надання переваги в русі транспортним засобам 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27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6497754"/>
                  </a:ext>
                </a:extLst>
              </a:tr>
            </a:tbl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4598" y="652878"/>
            <a:ext cx="8646971" cy="886396"/>
          </a:xfrm>
        </p:spPr>
        <p:txBody>
          <a:bodyPr/>
          <a:lstStyle/>
          <a:p>
            <a:r>
              <a:rPr lang="uk-UA" sz="1600" dirty="0"/>
              <a:t>Перевищення швидкості відзначають серед основних причин ДТП (особливо цим стурбовані пішоходи, тобто не-водії) та вважають однією з двох найбільш ризикованих видів поведінки водіїв. </a:t>
            </a:r>
            <a:endParaRPr lang="en-GB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343" y="4033234"/>
            <a:ext cx="173761" cy="231681"/>
          </a:xfrm>
          <a:prstGeom prst="rect">
            <a:avLst/>
          </a:prstGeom>
        </p:spPr>
      </p:pic>
      <p:graphicFrame>
        <p:nvGraphicFramePr>
          <p:cNvPr id="22" name="Chart 21"/>
          <p:cNvGraphicFramePr/>
          <p:nvPr>
            <p:extLst>
              <p:ext uri="{D42A27DB-BD31-4B8C-83A1-F6EECF244321}">
                <p14:modId xmlns="" xmlns:p14="http://schemas.microsoft.com/office/powerpoint/2010/main" val="2922220522"/>
              </p:ext>
            </p:extLst>
          </p:nvPr>
        </p:nvGraphicFramePr>
        <p:xfrm>
          <a:off x="4539305" y="3611564"/>
          <a:ext cx="1085665" cy="76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5147477"/>
              </p:ext>
            </p:extLst>
          </p:nvPr>
        </p:nvGraphicFramePr>
        <p:xfrm>
          <a:off x="3621429" y="3737126"/>
          <a:ext cx="736323" cy="53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323">
                  <a:extLst>
                    <a:ext uri="{9D8B030D-6E8A-4147-A177-3AD203B41FA5}">
                      <a16:colId xmlns="" xmlns:a16="http://schemas.microsoft.com/office/drawing/2014/main" val="3520532318"/>
                    </a:ext>
                  </a:extLst>
                </a:gridCol>
              </a:tblGrid>
              <a:tr h="268555">
                <a:tc>
                  <a:txBody>
                    <a:bodyPr/>
                    <a:lstStyle/>
                    <a:p>
                      <a:pPr algn="r"/>
                      <a:r>
                        <a:rPr lang="uk-UA" sz="9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Водіїв</a:t>
                      </a: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60321720"/>
                  </a:ext>
                </a:extLst>
              </a:tr>
              <a:tr h="268555">
                <a:tc>
                  <a:txBody>
                    <a:bodyPr/>
                    <a:lstStyle/>
                    <a:p>
                      <a:pPr algn="r"/>
                      <a:r>
                        <a:rPr lang="uk-UA" sz="9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Не-водіїв</a:t>
                      </a: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8801971"/>
                  </a:ext>
                </a:extLst>
              </a:tr>
            </a:tbl>
          </a:graphicData>
        </a:graphic>
      </p:graphicFrame>
      <p:grpSp>
        <p:nvGrpSpPr>
          <p:cNvPr id="2" name="Group 131"/>
          <p:cNvGrpSpPr>
            <a:grpSpLocks noChangeAspect="1"/>
          </p:cNvGrpSpPr>
          <p:nvPr/>
        </p:nvGrpSpPr>
        <p:grpSpPr>
          <a:xfrm flipH="1">
            <a:off x="4309937" y="3753091"/>
            <a:ext cx="245970" cy="159011"/>
            <a:chOff x="5451476" y="2281238"/>
            <a:chExt cx="471488" cy="2286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5451476" y="2281238"/>
              <a:ext cx="471488" cy="185738"/>
            </a:xfrm>
            <a:custGeom>
              <a:avLst/>
              <a:gdLst/>
              <a:ahLst/>
              <a:cxnLst>
                <a:cxn ang="0">
                  <a:pos x="29" y="157"/>
                </a:cxn>
                <a:cxn ang="0">
                  <a:pos x="42" y="157"/>
                </a:cxn>
                <a:cxn ang="0">
                  <a:pos x="54" y="157"/>
                </a:cxn>
                <a:cxn ang="0">
                  <a:pos x="54" y="156"/>
                </a:cxn>
                <a:cxn ang="0">
                  <a:pos x="99" y="111"/>
                </a:cxn>
                <a:cxn ang="0">
                  <a:pos x="144" y="156"/>
                </a:cxn>
                <a:cxn ang="0">
                  <a:pos x="144" y="157"/>
                </a:cxn>
                <a:cxn ang="0">
                  <a:pos x="262" y="157"/>
                </a:cxn>
                <a:cxn ang="0">
                  <a:pos x="261" y="156"/>
                </a:cxn>
                <a:cxn ang="0">
                  <a:pos x="307" y="111"/>
                </a:cxn>
                <a:cxn ang="0">
                  <a:pos x="341" y="127"/>
                </a:cxn>
                <a:cxn ang="0">
                  <a:pos x="351" y="150"/>
                </a:cxn>
                <a:cxn ang="0">
                  <a:pos x="352" y="156"/>
                </a:cxn>
                <a:cxn ang="0">
                  <a:pos x="352" y="157"/>
                </a:cxn>
                <a:cxn ang="0">
                  <a:pos x="371" y="157"/>
                </a:cxn>
                <a:cxn ang="0">
                  <a:pos x="396" y="126"/>
                </a:cxn>
                <a:cxn ang="0">
                  <a:pos x="375" y="95"/>
                </a:cxn>
                <a:cxn ang="0">
                  <a:pos x="342" y="20"/>
                </a:cxn>
                <a:cxn ang="0">
                  <a:pos x="159" y="20"/>
                </a:cxn>
                <a:cxn ang="0">
                  <a:pos x="107" y="71"/>
                </a:cxn>
                <a:cxn ang="0">
                  <a:pos x="19" y="88"/>
                </a:cxn>
                <a:cxn ang="0">
                  <a:pos x="13" y="112"/>
                </a:cxn>
                <a:cxn ang="0">
                  <a:pos x="3" y="112"/>
                </a:cxn>
                <a:cxn ang="0">
                  <a:pos x="29" y="157"/>
                </a:cxn>
                <a:cxn ang="0">
                  <a:pos x="265" y="23"/>
                </a:cxn>
                <a:cxn ang="0">
                  <a:pos x="317" y="33"/>
                </a:cxn>
                <a:cxn ang="0">
                  <a:pos x="328" y="42"/>
                </a:cxn>
                <a:cxn ang="0">
                  <a:pos x="335" y="62"/>
                </a:cxn>
                <a:cxn ang="0">
                  <a:pos x="328" y="70"/>
                </a:cxn>
                <a:cxn ang="0">
                  <a:pos x="272" y="70"/>
                </a:cxn>
                <a:cxn ang="0">
                  <a:pos x="263" y="62"/>
                </a:cxn>
                <a:cxn ang="0">
                  <a:pos x="258" y="31"/>
                </a:cxn>
                <a:cxn ang="0">
                  <a:pos x="265" y="23"/>
                </a:cxn>
                <a:cxn ang="0">
                  <a:pos x="167" y="63"/>
                </a:cxn>
                <a:cxn ang="0">
                  <a:pos x="173" y="40"/>
                </a:cxn>
                <a:cxn ang="0">
                  <a:pos x="183" y="30"/>
                </a:cxn>
                <a:cxn ang="0">
                  <a:pos x="237" y="23"/>
                </a:cxn>
                <a:cxn ang="0">
                  <a:pos x="246" y="30"/>
                </a:cxn>
                <a:cxn ang="0">
                  <a:pos x="251" y="62"/>
                </a:cxn>
                <a:cxn ang="0">
                  <a:pos x="245" y="70"/>
                </a:cxn>
                <a:cxn ang="0">
                  <a:pos x="173" y="70"/>
                </a:cxn>
                <a:cxn ang="0">
                  <a:pos x="167" y="63"/>
                </a:cxn>
                <a:cxn ang="0">
                  <a:pos x="138" y="64"/>
                </a:cxn>
                <a:cxn ang="0">
                  <a:pos x="158" y="42"/>
                </a:cxn>
                <a:cxn ang="0">
                  <a:pos x="161" y="44"/>
                </a:cxn>
                <a:cxn ang="0">
                  <a:pos x="156" y="63"/>
                </a:cxn>
                <a:cxn ang="0">
                  <a:pos x="146" y="70"/>
                </a:cxn>
                <a:cxn ang="0">
                  <a:pos x="141" y="70"/>
                </a:cxn>
                <a:cxn ang="0">
                  <a:pos x="138" y="64"/>
                </a:cxn>
                <a:cxn ang="0">
                  <a:pos x="21" y="99"/>
                </a:cxn>
                <a:cxn ang="0">
                  <a:pos x="32" y="92"/>
                </a:cxn>
                <a:cxn ang="0">
                  <a:pos x="31" y="105"/>
                </a:cxn>
                <a:cxn ang="0">
                  <a:pos x="24" y="112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21" y="99"/>
                </a:cxn>
              </a:cxnLst>
              <a:rect l="0" t="0" r="r" b="b"/>
              <a:pathLst>
                <a:path w="396" h="157">
                  <a:moveTo>
                    <a:pt x="29" y="157"/>
                  </a:moveTo>
                  <a:cubicBezTo>
                    <a:pt x="42" y="157"/>
                    <a:pt x="42" y="157"/>
                    <a:pt x="42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4" y="131"/>
                    <a:pt x="74" y="111"/>
                    <a:pt x="99" y="111"/>
                  </a:cubicBezTo>
                  <a:cubicBezTo>
                    <a:pt x="124" y="111"/>
                    <a:pt x="144" y="131"/>
                    <a:pt x="144" y="156"/>
                  </a:cubicBezTo>
                  <a:cubicBezTo>
                    <a:pt x="144" y="156"/>
                    <a:pt x="144" y="156"/>
                    <a:pt x="144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2" y="156"/>
                    <a:pt x="261" y="156"/>
                    <a:pt x="261" y="156"/>
                  </a:cubicBezTo>
                  <a:cubicBezTo>
                    <a:pt x="261" y="131"/>
                    <a:pt x="282" y="111"/>
                    <a:pt x="307" y="111"/>
                  </a:cubicBezTo>
                  <a:cubicBezTo>
                    <a:pt x="320" y="111"/>
                    <a:pt x="333" y="117"/>
                    <a:pt x="341" y="127"/>
                  </a:cubicBezTo>
                  <a:cubicBezTo>
                    <a:pt x="346" y="134"/>
                    <a:pt x="350" y="141"/>
                    <a:pt x="351" y="150"/>
                  </a:cubicBezTo>
                  <a:cubicBezTo>
                    <a:pt x="351" y="152"/>
                    <a:pt x="352" y="154"/>
                    <a:pt x="352" y="156"/>
                  </a:cubicBezTo>
                  <a:cubicBezTo>
                    <a:pt x="352" y="156"/>
                    <a:pt x="352" y="156"/>
                    <a:pt x="352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85" y="157"/>
                    <a:pt x="396" y="143"/>
                    <a:pt x="396" y="126"/>
                  </a:cubicBezTo>
                  <a:cubicBezTo>
                    <a:pt x="396" y="110"/>
                    <a:pt x="387" y="97"/>
                    <a:pt x="375" y="95"/>
                  </a:cubicBezTo>
                  <a:cubicBezTo>
                    <a:pt x="379" y="61"/>
                    <a:pt x="350" y="20"/>
                    <a:pt x="342" y="20"/>
                  </a:cubicBezTo>
                  <a:cubicBezTo>
                    <a:pt x="281" y="0"/>
                    <a:pt x="220" y="0"/>
                    <a:pt x="159" y="20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7" y="71"/>
                    <a:pt x="27" y="83"/>
                    <a:pt x="19" y="88"/>
                  </a:cubicBezTo>
                  <a:cubicBezTo>
                    <a:pt x="11" y="94"/>
                    <a:pt x="13" y="109"/>
                    <a:pt x="13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0" y="132"/>
                    <a:pt x="10" y="148"/>
                    <a:pt x="29" y="157"/>
                  </a:cubicBezTo>
                  <a:close/>
                  <a:moveTo>
                    <a:pt x="265" y="23"/>
                  </a:moveTo>
                  <a:cubicBezTo>
                    <a:pt x="282" y="25"/>
                    <a:pt x="299" y="28"/>
                    <a:pt x="317" y="33"/>
                  </a:cubicBezTo>
                  <a:cubicBezTo>
                    <a:pt x="321" y="34"/>
                    <a:pt x="326" y="37"/>
                    <a:pt x="328" y="42"/>
                  </a:cubicBezTo>
                  <a:cubicBezTo>
                    <a:pt x="331" y="46"/>
                    <a:pt x="334" y="54"/>
                    <a:pt x="335" y="62"/>
                  </a:cubicBezTo>
                  <a:cubicBezTo>
                    <a:pt x="336" y="67"/>
                    <a:pt x="333" y="70"/>
                    <a:pt x="328" y="70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8" y="70"/>
                    <a:pt x="264" y="67"/>
                    <a:pt x="263" y="62"/>
                  </a:cubicBezTo>
                  <a:cubicBezTo>
                    <a:pt x="258" y="31"/>
                    <a:pt x="258" y="31"/>
                    <a:pt x="258" y="31"/>
                  </a:cubicBezTo>
                  <a:cubicBezTo>
                    <a:pt x="257" y="27"/>
                    <a:pt x="261" y="23"/>
                    <a:pt x="265" y="23"/>
                  </a:cubicBezTo>
                  <a:close/>
                  <a:moveTo>
                    <a:pt x="167" y="63"/>
                  </a:moveTo>
                  <a:cubicBezTo>
                    <a:pt x="173" y="40"/>
                    <a:pt x="173" y="40"/>
                    <a:pt x="173" y="40"/>
                  </a:cubicBezTo>
                  <a:cubicBezTo>
                    <a:pt x="174" y="35"/>
                    <a:pt x="178" y="31"/>
                    <a:pt x="183" y="30"/>
                  </a:cubicBezTo>
                  <a:cubicBezTo>
                    <a:pt x="201" y="26"/>
                    <a:pt x="219" y="23"/>
                    <a:pt x="237" y="23"/>
                  </a:cubicBezTo>
                  <a:cubicBezTo>
                    <a:pt x="242" y="22"/>
                    <a:pt x="246" y="26"/>
                    <a:pt x="246" y="30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2" y="67"/>
                    <a:pt x="249" y="70"/>
                    <a:pt x="245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69" y="70"/>
                    <a:pt x="166" y="66"/>
                    <a:pt x="167" y="63"/>
                  </a:cubicBezTo>
                  <a:close/>
                  <a:moveTo>
                    <a:pt x="138" y="64"/>
                  </a:moveTo>
                  <a:cubicBezTo>
                    <a:pt x="158" y="42"/>
                    <a:pt x="158" y="42"/>
                    <a:pt x="158" y="42"/>
                  </a:cubicBezTo>
                  <a:cubicBezTo>
                    <a:pt x="160" y="41"/>
                    <a:pt x="162" y="42"/>
                    <a:pt x="161" y="44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5" y="67"/>
                    <a:pt x="151" y="70"/>
                    <a:pt x="146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8" y="70"/>
                    <a:pt x="136" y="67"/>
                    <a:pt x="138" y="64"/>
                  </a:cubicBezTo>
                  <a:close/>
                  <a:moveTo>
                    <a:pt x="21" y="99"/>
                  </a:moveTo>
                  <a:cubicBezTo>
                    <a:pt x="24" y="93"/>
                    <a:pt x="29" y="90"/>
                    <a:pt x="32" y="92"/>
                  </a:cubicBezTo>
                  <a:cubicBezTo>
                    <a:pt x="35" y="94"/>
                    <a:pt x="35" y="100"/>
                    <a:pt x="31" y="105"/>
                  </a:cubicBezTo>
                  <a:cubicBezTo>
                    <a:pt x="29" y="108"/>
                    <a:pt x="27" y="111"/>
                    <a:pt x="24" y="112"/>
                  </a:cubicBezTo>
                  <a:cubicBezTo>
                    <a:pt x="23" y="112"/>
                    <a:pt x="21" y="113"/>
                    <a:pt x="2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7" y="110"/>
                    <a:pt x="17" y="104"/>
                    <a:pt x="21" y="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5527676" y="2424113"/>
              <a:ext cx="84138" cy="857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36" y="72"/>
                </a:cxn>
                <a:cxn ang="0">
                  <a:pos x="72" y="37"/>
                </a:cxn>
                <a:cxn ang="0">
                  <a:pos x="72" y="36"/>
                </a:cxn>
                <a:cxn ang="0">
                  <a:pos x="36" y="0"/>
                </a:cxn>
                <a:cxn ang="0">
                  <a:pos x="57" y="37"/>
                </a:cxn>
                <a:cxn ang="0">
                  <a:pos x="36" y="57"/>
                </a:cxn>
                <a:cxn ang="0">
                  <a:pos x="15" y="37"/>
                </a:cxn>
                <a:cxn ang="0">
                  <a:pos x="15" y="36"/>
                </a:cxn>
                <a:cxn ang="0">
                  <a:pos x="36" y="15"/>
                </a:cxn>
                <a:cxn ang="0">
                  <a:pos x="57" y="36"/>
                </a:cxn>
                <a:cxn ang="0">
                  <a:pos x="57" y="37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7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7"/>
                  </a:moveTo>
                  <a:cubicBezTo>
                    <a:pt x="56" y="48"/>
                    <a:pt x="47" y="57"/>
                    <a:pt x="36" y="57"/>
                  </a:cubicBezTo>
                  <a:cubicBezTo>
                    <a:pt x="25" y="57"/>
                    <a:pt x="16" y="48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25"/>
                    <a:pt x="25" y="15"/>
                    <a:pt x="36" y="15"/>
                  </a:cubicBezTo>
                  <a:cubicBezTo>
                    <a:pt x="47" y="15"/>
                    <a:pt x="57" y="25"/>
                    <a:pt x="57" y="36"/>
                  </a:cubicBezTo>
                  <a:cubicBezTo>
                    <a:pt x="57" y="36"/>
                    <a:pt x="57" y="36"/>
                    <a:pt x="57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5772151" y="2424113"/>
              <a:ext cx="87313" cy="85725"/>
            </a:xfrm>
            <a:custGeom>
              <a:avLst/>
              <a:gdLst/>
              <a:ahLst/>
              <a:cxnLst>
                <a:cxn ang="0">
                  <a:pos x="37" y="72"/>
                </a:cxn>
                <a:cxn ang="0">
                  <a:pos x="73" y="37"/>
                </a:cxn>
                <a:cxn ang="0">
                  <a:pos x="73" y="36"/>
                </a:cxn>
                <a:cxn ang="0">
                  <a:pos x="71" y="26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37" y="72"/>
                </a:cxn>
                <a:cxn ang="0">
                  <a:pos x="16" y="36"/>
                </a:cxn>
                <a:cxn ang="0">
                  <a:pos x="37" y="15"/>
                </a:cxn>
                <a:cxn ang="0">
                  <a:pos x="57" y="36"/>
                </a:cxn>
                <a:cxn ang="0">
                  <a:pos x="57" y="37"/>
                </a:cxn>
                <a:cxn ang="0">
                  <a:pos x="37" y="57"/>
                </a:cxn>
                <a:cxn ang="0">
                  <a:pos x="16" y="37"/>
                </a:cxn>
                <a:cxn ang="0">
                  <a:pos x="16" y="36"/>
                </a:cxn>
              </a:cxnLst>
              <a:rect l="0" t="0" r="r" b="b"/>
              <a:pathLst>
                <a:path w="73" h="72">
                  <a:moveTo>
                    <a:pt x="37" y="72"/>
                  </a:moveTo>
                  <a:cubicBezTo>
                    <a:pt x="56" y="72"/>
                    <a:pt x="72" y="56"/>
                    <a:pt x="73" y="3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3"/>
                    <a:pt x="72" y="29"/>
                    <a:pt x="71" y="26"/>
                  </a:cubicBezTo>
                  <a:cubicBezTo>
                    <a:pt x="67" y="11"/>
                    <a:pt x="53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1" y="56"/>
                    <a:pt x="17" y="72"/>
                    <a:pt x="37" y="72"/>
                  </a:cubicBezTo>
                  <a:close/>
                  <a:moveTo>
                    <a:pt x="16" y="36"/>
                  </a:moveTo>
                  <a:cubicBezTo>
                    <a:pt x="16" y="25"/>
                    <a:pt x="25" y="15"/>
                    <a:pt x="37" y="15"/>
                  </a:cubicBezTo>
                  <a:cubicBezTo>
                    <a:pt x="48" y="15"/>
                    <a:pt x="57" y="25"/>
                    <a:pt x="57" y="36"/>
                  </a:cubicBezTo>
                  <a:cubicBezTo>
                    <a:pt x="57" y="36"/>
                    <a:pt x="57" y="36"/>
                    <a:pt x="57" y="37"/>
                  </a:cubicBezTo>
                  <a:cubicBezTo>
                    <a:pt x="57" y="48"/>
                    <a:pt x="48" y="57"/>
                    <a:pt x="37" y="57"/>
                  </a:cubicBezTo>
                  <a:cubicBezTo>
                    <a:pt x="25" y="57"/>
                    <a:pt x="16" y="48"/>
                    <a:pt x="16" y="37"/>
                  </a:cubicBezTo>
                  <a:cubicBezTo>
                    <a:pt x="16" y="36"/>
                    <a:pt x="16" y="36"/>
                    <a:pt x="16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Isosceles Triangle 30"/>
          <p:cNvSpPr/>
          <p:nvPr/>
        </p:nvSpPr>
        <p:spPr>
          <a:xfrm>
            <a:off x="5500412" y="4114537"/>
            <a:ext cx="141797" cy="11176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 Placeholder 51"/>
          <p:cNvSpPr txBox="1">
            <a:spLocks/>
          </p:cNvSpPr>
          <p:nvPr/>
        </p:nvSpPr>
        <p:spPr>
          <a:xfrm>
            <a:off x="4105236" y="3449554"/>
            <a:ext cx="1429495" cy="253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cap="none" dirty="0">
                <a:solidFill>
                  <a:schemeClr val="bg1">
                    <a:lumMod val="65000"/>
                  </a:schemeClr>
                </a:solidFill>
              </a:rPr>
              <a:t>% ‘</a:t>
            </a:r>
            <a:r>
              <a:rPr lang="uk-UA" sz="900" i="1" cap="none" dirty="0">
                <a:solidFill>
                  <a:schemeClr val="bg1">
                    <a:lumMod val="65000"/>
                  </a:schemeClr>
                </a:solidFill>
              </a:rPr>
              <a:t>Перевищення швидкості</a:t>
            </a:r>
            <a:r>
              <a:rPr lang="en-US" sz="900" i="1" cap="none" dirty="0">
                <a:solidFill>
                  <a:schemeClr val="bg1">
                    <a:lumMod val="65000"/>
                  </a:schemeClr>
                </a:solidFill>
              </a:rPr>
              <a:t>’</a:t>
            </a:r>
            <a:endParaRPr lang="en-GB" sz="900" i="1" cap="non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Text Placeholder 51"/>
          <p:cNvSpPr txBox="1">
            <a:spLocks/>
          </p:cNvSpPr>
          <p:nvPr/>
        </p:nvSpPr>
        <p:spPr>
          <a:xfrm>
            <a:off x="3776727" y="3580392"/>
            <a:ext cx="967160" cy="253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800" i="1" cap="none">
                <a:solidFill>
                  <a:schemeClr val="bg1">
                    <a:lumMod val="65000"/>
                  </a:schemeClr>
                </a:solidFill>
              </a:rPr>
              <a:t>Серед</a:t>
            </a:r>
            <a:r>
              <a:rPr lang="en-US" sz="800" i="1" cap="none">
                <a:solidFill>
                  <a:schemeClr val="bg1">
                    <a:lumMod val="65000"/>
                  </a:schemeClr>
                </a:solidFill>
              </a:rPr>
              <a:t>: </a:t>
            </a:r>
            <a:endParaRPr lang="en-GB" sz="800" i="1" cap="non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83395" y="2275475"/>
            <a:ext cx="3303277" cy="3022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Rounded Rectangle 35"/>
          <p:cNvSpPr/>
          <p:nvPr/>
        </p:nvSpPr>
        <p:spPr>
          <a:xfrm>
            <a:off x="0" y="2780928"/>
            <a:ext cx="3995936" cy="2160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3670174" y="3285612"/>
            <a:ext cx="2034420" cy="101979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8" name="Straight Connector 37"/>
          <p:cNvCxnSpPr/>
          <p:nvPr/>
        </p:nvCxnSpPr>
        <p:spPr>
          <a:xfrm>
            <a:off x="3984801" y="3090595"/>
            <a:ext cx="0" cy="20615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" name="Text Placeholder 51"/>
          <p:cNvSpPr txBox="1">
            <a:spLocks/>
          </p:cNvSpPr>
          <p:nvPr/>
        </p:nvSpPr>
        <p:spPr>
          <a:xfrm>
            <a:off x="259661" y="1649213"/>
            <a:ext cx="2816914" cy="203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050" i="1" cap="none">
                <a:solidFill>
                  <a:schemeClr val="bg1">
                    <a:lumMod val="65000"/>
                  </a:schemeClr>
                </a:solidFill>
              </a:rPr>
              <a:t>ОСНОВНІ ПРИЧИНИ ДОРОЖНІХ ПРИГОД,  %</a:t>
            </a:r>
            <a:endParaRPr lang="en-GB" sz="1050" i="1" cap="non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Text Placeholder 51"/>
          <p:cNvSpPr txBox="1">
            <a:spLocks/>
          </p:cNvSpPr>
          <p:nvPr/>
        </p:nvSpPr>
        <p:spPr>
          <a:xfrm>
            <a:off x="4980407" y="1692301"/>
            <a:ext cx="2239700" cy="203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050" i="1" cap="none">
                <a:solidFill>
                  <a:schemeClr val="bg1">
                    <a:lumMod val="65000"/>
                  </a:schemeClr>
                </a:solidFill>
              </a:rPr>
              <a:t>НАЙБІЛЬШ РИЗИКОВАНІ ДІЇ  ВОДІЯ, %</a:t>
            </a:r>
            <a:endParaRPr lang="en-GB" sz="1050" i="1" cap="non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9" y="5906130"/>
            <a:ext cx="4101941" cy="275516"/>
          </a:xfrm>
        </p:spPr>
        <p:txBody>
          <a:bodyPr>
            <a:normAutofit fontScale="92500"/>
          </a:bodyPr>
          <a:lstStyle/>
          <a:p>
            <a:r>
              <a:rPr lang="en-US" sz="800" i="1">
                <a:solidFill>
                  <a:schemeClr val="bg1">
                    <a:lumMod val="65000"/>
                  </a:schemeClr>
                </a:solidFill>
              </a:rPr>
              <a:t>OV3A</a:t>
            </a: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.  </a:t>
            </a:r>
            <a:r>
              <a:rPr lang="ru-RU" sz="800" i="1">
                <a:solidFill>
                  <a:schemeClr val="bg1">
                    <a:lumMod val="65000"/>
                  </a:schemeClr>
                </a:solidFill>
              </a:rPr>
              <a:t>Які, на Вашу думку, основні причини дорожніх пригод? Назвіть 5 головних причин</a:t>
            </a:r>
            <a:endParaRPr lang="en-GB" sz="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4799432" y="5906130"/>
            <a:ext cx="3909252" cy="42438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i="1">
                <a:solidFill>
                  <a:schemeClr val="bg1">
                    <a:lumMod val="65000"/>
                  </a:schemeClr>
                </a:solidFill>
              </a:rPr>
              <a:t>OV3B. </a:t>
            </a:r>
            <a:r>
              <a:rPr lang="ru-RU" sz="800" i="1">
                <a:solidFill>
                  <a:schemeClr val="bg1">
                    <a:lumMod val="65000"/>
                  </a:schemeClr>
                </a:solidFill>
              </a:rPr>
              <a:t>На Вашу думку, які з наступних дій під час водіння автомобіля є найбільш ризикованими? Виберіть три найбільш ризикованих</a:t>
            </a:r>
            <a:endParaRPr lang="en-GB" sz="800" i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Text Placeholder 3"/>
          <p:cNvSpPr txBox="1">
            <a:spLocks/>
          </p:cNvSpPr>
          <p:nvPr/>
        </p:nvSpPr>
        <p:spPr>
          <a:xfrm>
            <a:off x="2963230" y="5639798"/>
            <a:ext cx="1724155" cy="1898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База: Національна вибірка (800)</a:t>
            </a:r>
            <a:endParaRPr lang="en-GB" sz="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7630480" y="5608035"/>
            <a:ext cx="1724155" cy="1898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95000"/>
              </a:lnSpc>
              <a:spcBef>
                <a:spcPts val="204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" i="1">
                <a:solidFill>
                  <a:schemeClr val="bg1">
                    <a:lumMod val="65000"/>
                  </a:schemeClr>
                </a:solidFill>
              </a:rPr>
              <a:t>База: Національна вибірка (800)</a:t>
            </a:r>
            <a:endParaRPr lang="en-GB" sz="8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3979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psosGlobalTemplate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=""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1520</Words>
  <Application>Microsoft Office PowerPoint</Application>
  <PresentationFormat>Pokaz na ekranie (4:3)</PresentationFormat>
  <Paragraphs>236</Paragraphs>
  <Slides>22</Slides>
  <Notes>7</Notes>
  <HiddenSlides>0</HiddenSlides>
  <MMClips>1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Motyw pakietu Office</vt:lpstr>
      <vt:lpstr>1_IpsosGlobalTemplate</vt:lpstr>
      <vt:lpstr>Інформаційні кампанії по основних факторах ризику у галузі БДР. Кампанія2016 року по швидкості ‘ВІЧ-НА-ВІЧ’ </vt:lpstr>
      <vt:lpstr>Консалтингова кампанія «Ежіс Інтернешнл» в рамках проекту Технічної допомоги «Модернізація та підвищення безпеки дорожньої мережі в Україні», ЄІБ -  TA2015013 UA EST для Міністерства Інфраструктури України розробила першу в Україні комплексну соціальну кампанію з безпеки дорожнього руху.</vt:lpstr>
      <vt:lpstr>Більш безпечні дороги через:</vt:lpstr>
      <vt:lpstr>ПОПЕРЕДЖЕННЯ ТРАВМУВАНЬ ПІД ЧАС дтп</vt:lpstr>
      <vt:lpstr>Slajd 5</vt:lpstr>
      <vt:lpstr>Slajd 6</vt:lpstr>
      <vt:lpstr>Slajd 7</vt:lpstr>
      <vt:lpstr>Швидкість була визначена, як основна проблема БДР в Україні, за результатами якісного дослідження</vt:lpstr>
      <vt:lpstr>Перевищення швидкості відзначають серед основних причин ДТП (особливо цим стурбовані пішоходи, тобто не-водії) та вважають однією з двох найбільш ризикованих видів поведінки водіїв. </vt:lpstr>
      <vt:lpstr>Водії та не-водії однаковою мірою підтримують більш високі стандарти та нові підходи в контролі швидкості на дорогах. </vt:lpstr>
      <vt:lpstr>Slajd 11</vt:lpstr>
      <vt:lpstr>Egis Ukraine планує провести кампанію з виховання громадської думки у галузі БДР в Україні</vt:lpstr>
      <vt:lpstr>Логотип, що має стати загальним для всіх кампаній у галузі БДР. Можна буде використовувати для інших заходів БДР у майбутньому: </vt:lpstr>
      <vt:lpstr>За результатами якісних та кількісних досліджень: Кампанію розробляла агенція Провід, тестувала компанія Ipsos. Цільова аудиторія чоловіки 30-45, водії, Заг. вибірка:  n=100 інтерв’ю. Було обрано концепцію:  </vt:lpstr>
      <vt:lpstr>Медіа-підхід 360◦</vt:lpstr>
      <vt:lpstr>Концепція:</vt:lpstr>
      <vt:lpstr>Озвучує радіо-ролик Фагот (ТНМК)  </vt:lpstr>
      <vt:lpstr>Концепція: кожен із героїв розказує про свої почуття до учасників ДТП</vt:lpstr>
      <vt:lpstr>Концепція: на кожному предметі – окремий слоган, що об’єднаний головною концепцією кампанії</vt:lpstr>
      <vt:lpstr>Організатори: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the campaign on speed  ‘face to face’</dc:title>
  <dc:creator>Marcin</dc:creator>
  <cp:lastModifiedBy>Marcin</cp:lastModifiedBy>
  <cp:revision>142</cp:revision>
  <cp:lastPrinted>2016-11-14T10:29:38Z</cp:lastPrinted>
  <dcterms:created xsi:type="dcterms:W3CDTF">2016-10-31T12:13:14Z</dcterms:created>
  <dcterms:modified xsi:type="dcterms:W3CDTF">2016-11-17T00:15:30Z</dcterms:modified>
</cp:coreProperties>
</file>