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2" r:id="rId12"/>
    <p:sldId id="333" r:id="rId13"/>
    <p:sldId id="257" r:id="rId14"/>
    <p:sldId id="260" r:id="rId15"/>
    <p:sldId id="261" r:id="rId16"/>
    <p:sldId id="262" r:id="rId17"/>
    <p:sldId id="263" r:id="rId18"/>
    <p:sldId id="264" r:id="rId19"/>
    <p:sldId id="265" r:id="rId20"/>
    <p:sldId id="334" r:id="rId21"/>
    <p:sldId id="283" r:id="rId22"/>
    <p:sldId id="271" r:id="rId23"/>
    <p:sldId id="310" r:id="rId24"/>
    <p:sldId id="311" r:id="rId25"/>
    <p:sldId id="267" r:id="rId26"/>
    <p:sldId id="299" r:id="rId27"/>
    <p:sldId id="297" r:id="rId28"/>
    <p:sldId id="296" r:id="rId29"/>
    <p:sldId id="277" r:id="rId30"/>
    <p:sldId id="335" r:id="rId31"/>
    <p:sldId id="282" r:id="rId32"/>
  </p:sldIdLst>
  <p:sldSz cx="9144000" cy="6858000" type="screen4x3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F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 з постраждалими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Лист1!$A$2:$A$22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43152</c:v>
                </c:pt>
                <c:pt idx="1">
                  <c:v>40088</c:v>
                </c:pt>
                <c:pt idx="2">
                  <c:v>37944</c:v>
                </c:pt>
                <c:pt idx="3">
                  <c:v>36299</c:v>
                </c:pt>
                <c:pt idx="4">
                  <c:v>34554</c:v>
                </c:pt>
                <c:pt idx="5">
                  <c:v>33339</c:v>
                </c:pt>
                <c:pt idx="6">
                  <c:v>34541</c:v>
                </c:pt>
                <c:pt idx="7">
                  <c:v>34488</c:v>
                </c:pt>
                <c:pt idx="8">
                  <c:v>42409</c:v>
                </c:pt>
                <c:pt idx="9">
                  <c:v>45593</c:v>
                </c:pt>
                <c:pt idx="10">
                  <c:v>46485</c:v>
                </c:pt>
                <c:pt idx="11">
                  <c:v>49491</c:v>
                </c:pt>
                <c:pt idx="12">
                  <c:v>63554</c:v>
                </c:pt>
                <c:pt idx="13">
                  <c:v>51279</c:v>
                </c:pt>
                <c:pt idx="14">
                  <c:v>37080</c:v>
                </c:pt>
                <c:pt idx="15">
                  <c:v>31915</c:v>
                </c:pt>
                <c:pt idx="16">
                  <c:v>31281</c:v>
                </c:pt>
                <c:pt idx="17">
                  <c:v>30699</c:v>
                </c:pt>
                <c:pt idx="18">
                  <c:v>30681</c:v>
                </c:pt>
                <c:pt idx="19">
                  <c:v>26194</c:v>
                </c:pt>
                <c:pt idx="20">
                  <c:v>25365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постраждалих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Лист1!$A$2:$A$22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Лист1!$C$2:$C$22</c:f>
              <c:numCache>
                <c:formatCode>General</c:formatCode>
                <c:ptCount val="21"/>
                <c:pt idx="0">
                  <c:v>54473</c:v>
                </c:pt>
                <c:pt idx="1">
                  <c:v>50732</c:v>
                </c:pt>
                <c:pt idx="2">
                  <c:v>47952</c:v>
                </c:pt>
                <c:pt idx="3">
                  <c:v>45696</c:v>
                </c:pt>
                <c:pt idx="4">
                  <c:v>43546</c:v>
                </c:pt>
                <c:pt idx="5">
                  <c:v>41821</c:v>
                </c:pt>
                <c:pt idx="6">
                  <c:v>44180</c:v>
                </c:pt>
                <c:pt idx="7">
                  <c:v>43898</c:v>
                </c:pt>
                <c:pt idx="8">
                  <c:v>54607</c:v>
                </c:pt>
                <c:pt idx="9">
                  <c:v>43602</c:v>
                </c:pt>
                <c:pt idx="10">
                  <c:v>63228</c:v>
                </c:pt>
                <c:pt idx="11">
                  <c:v>68615</c:v>
                </c:pt>
                <c:pt idx="12">
                  <c:v>88102</c:v>
                </c:pt>
                <c:pt idx="13">
                  <c:v>70972</c:v>
                </c:pt>
                <c:pt idx="14">
                  <c:v>51071</c:v>
                </c:pt>
                <c:pt idx="15">
                  <c:v>43851</c:v>
                </c:pt>
                <c:pt idx="16">
                  <c:v>43086</c:v>
                </c:pt>
                <c:pt idx="17">
                  <c:v>42650</c:v>
                </c:pt>
                <c:pt idx="18">
                  <c:v>42354</c:v>
                </c:pt>
                <c:pt idx="19">
                  <c:v>36878</c:v>
                </c:pt>
                <c:pt idx="20">
                  <c:v>35437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загиблих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Лист1!$A$2:$A$22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Лист1!$D$2:$D$22</c:f>
              <c:numCache>
                <c:formatCode>General</c:formatCode>
                <c:ptCount val="21"/>
                <c:pt idx="0">
                  <c:v>7530</c:v>
                </c:pt>
                <c:pt idx="1">
                  <c:v>6631</c:v>
                </c:pt>
                <c:pt idx="2">
                  <c:v>5988</c:v>
                </c:pt>
                <c:pt idx="3">
                  <c:v>5522</c:v>
                </c:pt>
                <c:pt idx="4">
                  <c:v>5269</c:v>
                </c:pt>
                <c:pt idx="5">
                  <c:v>5185</c:v>
                </c:pt>
                <c:pt idx="6">
                  <c:v>5984</c:v>
                </c:pt>
                <c:pt idx="7">
                  <c:v>5982</c:v>
                </c:pt>
                <c:pt idx="8">
                  <c:v>7149</c:v>
                </c:pt>
                <c:pt idx="9">
                  <c:v>6966</c:v>
                </c:pt>
                <c:pt idx="10">
                  <c:v>7229</c:v>
                </c:pt>
                <c:pt idx="11">
                  <c:v>7653</c:v>
                </c:pt>
                <c:pt idx="12">
                  <c:v>9589</c:v>
                </c:pt>
                <c:pt idx="13">
                  <c:v>7718</c:v>
                </c:pt>
                <c:pt idx="14">
                  <c:v>5355</c:v>
                </c:pt>
                <c:pt idx="15">
                  <c:v>4890</c:v>
                </c:pt>
                <c:pt idx="16">
                  <c:v>4908</c:v>
                </c:pt>
                <c:pt idx="17">
                  <c:v>5131</c:v>
                </c:pt>
                <c:pt idx="18">
                  <c:v>4833</c:v>
                </c:pt>
                <c:pt idx="19">
                  <c:v>4483</c:v>
                </c:pt>
                <c:pt idx="20">
                  <c:v>3970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9840"/>
        <c:axId val="213078016"/>
      </c:lineChart>
      <c:catAx>
        <c:axId val="21305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078016"/>
        <c:crosses val="autoZero"/>
        <c:auto val="1"/>
        <c:lblAlgn val="ctr"/>
        <c:lblOffset val="100"/>
        <c:noMultiLvlLbl val="0"/>
      </c:catAx>
      <c:valAx>
        <c:axId val="213078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0598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МВС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-1.5054572826496049E-3"/>
                  <c:y val="4.3491396465743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3.865901908066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109145652992097E-3"/>
                  <c:y val="6.0404717313533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5572339928450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43086</c:v>
                </c:pt>
                <c:pt idx="1">
                  <c:v>42650</c:v>
                </c:pt>
                <c:pt idx="2">
                  <c:v>42354</c:v>
                </c:pt>
                <c:pt idx="3">
                  <c:v>36878</c:v>
                </c:pt>
                <c:pt idx="4">
                  <c:v>35437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МОЗ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-1.5054572826496049E-3"/>
                  <c:y val="-4.5907585158285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1075207773202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109145652992097E-3"/>
                  <c:y val="-3.3826641695578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5907585158285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48675</c:v>
                </c:pt>
                <c:pt idx="1">
                  <c:v>49031</c:v>
                </c:pt>
                <c:pt idx="2">
                  <c:v>48484</c:v>
                </c:pt>
                <c:pt idx="3">
                  <c:v>42410</c:v>
                </c:pt>
                <c:pt idx="4">
                  <c:v>45544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720448"/>
        <c:axId val="213730432"/>
      </c:lineChart>
      <c:catAx>
        <c:axId val="21372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730432"/>
        <c:crosses val="autoZero"/>
        <c:auto val="1"/>
        <c:lblAlgn val="ctr"/>
        <c:lblOffset val="100"/>
        <c:noMultiLvlLbl val="0"/>
      </c:catAx>
      <c:valAx>
        <c:axId val="21373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7204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МВС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4.3491396465743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54572826496049E-3"/>
                  <c:y val="6.7653283391156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54572826496049E-3"/>
                  <c:y val="4.83237738508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109145652992097E-3"/>
                  <c:y val="4.832377385082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4908</c:v>
                </c:pt>
                <c:pt idx="1">
                  <c:v>5131</c:v>
                </c:pt>
                <c:pt idx="2">
                  <c:v>4833</c:v>
                </c:pt>
                <c:pt idx="3">
                  <c:v>4483</c:v>
                </c:pt>
                <c:pt idx="4">
                  <c:v>3970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МОЗ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-6.0218291305984195E-3"/>
                  <c:y val="-4.1075207773202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54572826496049E-3"/>
                  <c:y val="-3.1410453003037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54572826496049E-3"/>
                  <c:y val="-2.6578075617954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109145652992097E-3"/>
                  <c:y val="-6.7653283391156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6078</c:v>
                </c:pt>
                <c:pt idx="1">
                  <c:v>6285</c:v>
                </c:pt>
                <c:pt idx="2">
                  <c:v>5612</c:v>
                </c:pt>
                <c:pt idx="3">
                  <c:v>4870</c:v>
                </c:pt>
                <c:pt idx="4">
                  <c:v>4957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65728"/>
        <c:axId val="110667264"/>
      </c:lineChart>
      <c:catAx>
        <c:axId val="11066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667264"/>
        <c:crosses val="autoZero"/>
        <c:auto val="1"/>
        <c:lblAlgn val="ctr"/>
        <c:lblOffset val="100"/>
        <c:noMultiLvlLbl val="0"/>
      </c:catAx>
      <c:valAx>
        <c:axId val="11066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6657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016319986723527E-2"/>
          <c:y val="0.16188464240026848"/>
          <c:w val="0.84188004350415924"/>
          <c:h val="0.821843943889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numFmt formatCode="0.0%" sourceLinked="0"/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автомобільна</c:v>
                </c:pt>
                <c:pt idx="1">
                  <c:v>рейкова</c:v>
                </c:pt>
                <c:pt idx="2">
                  <c:v>мотоциклетна</c:v>
                </c:pt>
                <c:pt idx="3">
                  <c:v>велосипедна</c:v>
                </c:pt>
                <c:pt idx="4">
                  <c:v>авіаційна</c:v>
                </c:pt>
                <c:pt idx="5">
                  <c:v>на с\г транспорті</c:v>
                </c:pt>
                <c:pt idx="6">
                  <c:v>на водному транспорті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3751</c:v>
                </c:pt>
                <c:pt idx="1">
                  <c:v>434</c:v>
                </c:pt>
                <c:pt idx="2">
                  <c:v>167</c:v>
                </c:pt>
                <c:pt idx="3">
                  <c:v>519</c:v>
                </c:pt>
                <c:pt idx="4">
                  <c:v>10</c:v>
                </c:pt>
                <c:pt idx="5">
                  <c:v>73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місце ДТП</c:v>
                </c:pt>
              </c:strCache>
            </c:strRef>
          </c:tx>
          <c:explosion val="25"/>
          <c:dLbls>
            <c:numFmt formatCode="0.0%" sourceLinked="0"/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столиця </c:v>
                </c:pt>
                <c:pt idx="1">
                  <c:v>обласні центри</c:v>
                </c:pt>
                <c:pt idx="2">
                  <c:v>районні центри</c:v>
                </c:pt>
                <c:pt idx="3">
                  <c:v>інші міста</c:v>
                </c:pt>
                <c:pt idx="4">
                  <c:v>інші населені пункти</c:v>
                </c:pt>
                <c:pt idx="5">
                  <c:v>дороги державного значення</c:v>
                </c:pt>
                <c:pt idx="6">
                  <c:v>інші дороги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2113</c:v>
                </c:pt>
                <c:pt idx="1">
                  <c:v>6717</c:v>
                </c:pt>
                <c:pt idx="2">
                  <c:v>4129</c:v>
                </c:pt>
                <c:pt idx="3">
                  <c:v>1922</c:v>
                </c:pt>
                <c:pt idx="4">
                  <c:v>4064</c:v>
                </c:pt>
                <c:pt idx="5">
                  <c:v>4369</c:v>
                </c:pt>
                <c:pt idx="6">
                  <c:v>2047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545356393797967E-2"/>
          <c:y val="2.0419550334628351E-2"/>
          <c:w val="0.97513572742416965"/>
          <c:h val="0.94152411172254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1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uk-UA" sz="1800" b="1" i="0" baseline="0" dirty="0" smtClean="0">
                        <a:effectLst/>
                      </a:rPr>
                      <a:t>відсутні</a:t>
                    </a:r>
                    <a:br>
                      <a:rPr lang="uk-UA" sz="1800" b="1" i="0" baseline="0" dirty="0" smtClean="0">
                        <a:effectLst/>
                      </a:rPr>
                    </a:br>
                    <a:r>
                      <a:rPr lang="uk-UA" sz="1800" b="1" i="0" baseline="0" dirty="0" smtClean="0">
                        <a:effectLst/>
                      </a:rPr>
                      <a:t>24,9%</a:t>
                    </a:r>
                    <a:endParaRPr lang="uk-UA" dirty="0" smtClean="0">
                      <a:effectLst/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3359912286127718"/>
                  <c:y val="-0.175015375635097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410819639249845"/>
                  <c:y val="-0.341596369633297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8548678347827333"/>
                  <c:y val="3.31737532606950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uk-UA" sz="2000" b="1">
                        <a:latin typeface="+mn-lt"/>
                        <a:cs typeface="Arial" pitchFamily="34" charset="0"/>
                      </a:rPr>
                      <a:t>на водному транспорті
</a:t>
                    </a:r>
                    <a:r>
                      <a:rPr lang="uk-UA" sz="2000" b="1" smtClean="0">
                        <a:latin typeface="+mn-lt"/>
                        <a:cs typeface="Arial" pitchFamily="34" charset="0"/>
                      </a:rPr>
                      <a:t>0,04%</a:t>
                    </a:r>
                    <a:endParaRPr lang="uk-UA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2000" b="1">
                    <a:latin typeface="+mn-lt"/>
                    <a:cs typeface="Arial" pitchFamily="34" charset="0"/>
                  </a:defRPr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відсутні</c:v>
                </c:pt>
                <c:pt idx="1">
                  <c:v>до 5 років</c:v>
                </c:pt>
                <c:pt idx="2">
                  <c:v>5-10 років</c:v>
                </c:pt>
                <c:pt idx="3">
                  <c:v>понад 10 років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">
                  <c:v>1080</c:v>
                </c:pt>
                <c:pt idx="1">
                  <c:v>1741</c:v>
                </c:pt>
                <c:pt idx="2">
                  <c:v>719</c:v>
                </c:pt>
                <c:pt idx="3">
                  <c:v>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545356393797967E-2"/>
          <c:y val="1.1810709521178939E-3"/>
          <c:w val="0.98945464360620206"/>
          <c:h val="0.960762591105056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</c:spPr>
          </c:dPt>
          <c:dPt>
            <c:idx val="1"/>
            <c:bubble3D val="0"/>
            <c:spPr>
              <a:solidFill>
                <a:srgbClr val="EEECE1">
                  <a:lumMod val="50000"/>
                </a:srgbClr>
              </a:solidFill>
            </c:spPr>
          </c:dPt>
          <c:dPt>
            <c:idx val="2"/>
            <c:bubble3D val="0"/>
            <c:spPr>
              <a:solidFill>
                <a:srgbClr val="6EFD03"/>
              </a:solidFill>
            </c:spPr>
          </c:dPt>
          <c:dPt>
            <c:idx val="3"/>
            <c:bubble3D val="0"/>
            <c:spPr>
              <a:solidFill>
                <a:srgbClr val="8064A2">
                  <a:lumMod val="60000"/>
                  <a:lumOff val="40000"/>
                </a:srgbClr>
              </a:solidFill>
            </c:spPr>
          </c:dPt>
          <c:dLbls>
            <c:dLbl>
              <c:idx val="1"/>
              <c:layout>
                <c:manualLayout>
                  <c:x val="4.3622764631646008E-2"/>
                  <c:y val="2.02483848504578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9311508217982514E-2"/>
                  <c:y val="-0.396105394550410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5393084980903787E-2"/>
                  <c:y val="-1.92205624145624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uk-UA" sz="2000"/>
                      <a:t>на водному транспорті
</a:t>
                    </a:r>
                    <a:r>
                      <a:rPr lang="uk-UA" sz="2000" smtClean="0"/>
                      <a:t>0,04%</a:t>
                    </a:r>
                    <a:endParaRPr lang="uk-UA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відсутні</c:v>
                </c:pt>
                <c:pt idx="1">
                  <c:v>підлягають капітальному ремонту</c:v>
                </c:pt>
                <c:pt idx="2">
                  <c:v>решта наявні</c:v>
                </c:pt>
                <c:pt idx="3">
                  <c:v>підлягають списанню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">
                  <c:v>1080</c:v>
                </c:pt>
                <c:pt idx="1">
                  <c:v>387</c:v>
                </c:pt>
                <c:pt idx="2">
                  <c:v>2433</c:v>
                </c:pt>
                <c:pt idx="3" formatCode="0">
                  <c:v>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3225569434239475E-2"/>
                  <c:y val="-3.5273368606701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 прибуття бригади ЕМД</c:v>
                </c:pt>
                <c:pt idx="1">
                  <c:v>В присутнорсті бригади ЕМД</c:v>
                </c:pt>
                <c:pt idx="2">
                  <c:v>В закладах охорони здоровя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2402</c:v>
                </c:pt>
                <c:pt idx="1">
                  <c:v>196</c:v>
                </c:pt>
                <c:pt idx="2">
                  <c:v>2373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5.8780308596620128E-3"/>
                  <c:y val="-2.3515579071134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 прибуття бригади ЕМД</c:v>
                </c:pt>
                <c:pt idx="1">
                  <c:v>В присутнорсті бригади ЕМД</c:v>
                </c:pt>
                <c:pt idx="2">
                  <c:v>В закладах охорони здоровя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2344</c:v>
                </c:pt>
                <c:pt idx="1">
                  <c:v>182</c:v>
                </c:pt>
                <c:pt idx="2">
                  <c:v>2330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364800"/>
        <c:axId val="118593792"/>
        <c:axId val="118755328"/>
      </c:bar3DChart>
      <c:catAx>
        <c:axId val="118364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8593792"/>
        <c:crosses val="autoZero"/>
        <c:auto val="1"/>
        <c:lblAlgn val="ctr"/>
        <c:lblOffset val="100"/>
        <c:noMultiLvlLbl val="0"/>
      </c:catAx>
      <c:valAx>
        <c:axId val="11859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364800"/>
        <c:crosses val="autoZero"/>
        <c:crossBetween val="between"/>
      </c:valAx>
      <c:serAx>
        <c:axId val="118755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1859379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7A5868-44CC-4364-8B91-C63FCC59B38D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64DA7DE-8624-41BB-9713-52E94A2E5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51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2168DE-887E-4126-A208-ADB74DD03F00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D55E0A-7498-4F4D-8869-38C559586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60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55E0A-7498-4F4D-8869-38C55958631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0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55E0A-7498-4F4D-8869-38C55958631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0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55E0A-7498-4F4D-8869-38C55958631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0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D55E0A-7498-4F4D-8869-38C559586310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2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8284-4A56-428D-AF57-BD8080E4E5EF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84C7F-8EF5-42CB-A4DF-59993C58A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31B2-58A6-4BD3-AB3B-A5A3657B8A82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4E6FC-9553-41B4-A6CB-3B3F452BC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D878-B9C7-492D-B96C-B752A362F235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2DB9F-3B68-4E98-B4F4-A1FC94279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06B13-C622-4797-ABC2-FBC748FA7EAC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4C52-A560-4340-A995-53C8D9891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E362-92A0-482E-BFA7-4A5AE4275103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715BB-56CC-4F1C-BA79-B81849DB2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EB9A-AF26-45D2-8ED9-724A0CFFCFB7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AA903-CE85-4B9D-9CF6-4515DBED8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AB95-84A1-4EA0-A970-43C6DB56CFF1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EB38-A3E3-4850-AC00-0FF74FC3E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CE85-0003-4533-9558-6261510639C9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32079-B05D-4427-81E2-8DF3A251A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368C3-A2A0-4B5C-8A05-98EBFA8652A9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8E67D-0F46-40CE-BE36-530B3F04C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55C28-90FA-4865-A204-6A7F9E56F833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C54E-F973-4D9D-8D90-6F80731AA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F6CA2-5CDC-4A47-B565-E58838E87007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8477-CF88-4930-817E-E7506B713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F8015CA-9E28-4804-9678-5003AD1FD0C1}" type="datetimeFigureOut">
              <a:rPr lang="ru-RU"/>
              <a:pPr>
                <a:defRPr/>
              </a:pPr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E6CB4E2-A87B-45D7-9738-FA0BBDCCC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.gov.ua/ua/ua/static/21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424936" cy="2520280"/>
          </a:xfrm>
          <a:extLst/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uk-UA" sz="3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НАДАННЯ  екстреної  медичної допомоги  при  дорожньо-транспортних  пригодах  в Україні</a:t>
            </a:r>
            <a:endParaRPr lang="ru-RU" sz="32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4725144"/>
            <a:ext cx="6624736" cy="1296144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Є.Д. Мороз, С.О. Гур’єв, М.Д. Близнюк, С.П. Сацик, В.А. Кушнір, Р.О. </a:t>
            </a:r>
            <a:r>
              <a:rPr lang="uk-UA" b="1" dirty="0" err="1" smtClean="0">
                <a:solidFill>
                  <a:schemeClr val="tx1"/>
                </a:solidFill>
                <a:latin typeface="Monotype Corsiva" pitchFamily="66" charset="0"/>
              </a:rPr>
              <a:t>Нацевич</a:t>
            </a:r>
            <a:endParaRPr lang="ru-RU" sz="18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750" y="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32656"/>
            <a:ext cx="8568952" cy="1296144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Державний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 Заклад 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ea typeface="+mj-ea"/>
              <a:cs typeface="+mj-cs"/>
            </a:endParaRPr>
          </a:p>
          <a:p>
            <a:pPr algn="ctr" defTabSz="914400" fontAlgn="auto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«український 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науково-практичний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 центр  екстреної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медичної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 допомоги  та  медицини  катастроф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міністерства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 охорони  </a:t>
            </a:r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здоров’я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+mj-ea"/>
                <a:cs typeface="+mj-cs"/>
              </a:rPr>
              <a:t> України»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247" y="4558921"/>
            <a:ext cx="20955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473239"/>
              </p:ext>
            </p:extLst>
          </p:nvPr>
        </p:nvGraphicFramePr>
        <p:xfrm>
          <a:off x="457200" y="1341438"/>
          <a:ext cx="8435975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592" y="54868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Місце ДТП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016" y="6381328"/>
            <a:ext cx="896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Київ та обласні центри –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34,8%.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Міста України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– 58,7%.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Поза населеними пунктами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– 25,3%.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8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Постраждалих на 100 000 населення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Харківська обл.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238,4 (212,8)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Київська обл.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187,8  (181,0)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м. Київ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187,2  (154,5)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Миколаївська обл.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72,2  (71,8)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Тернопільська обл. – 71,9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(75,8)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Сумська обл. – 71,4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(79,5)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 Україні –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106,5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(104,6)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Загиблих </a:t>
            </a: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100 000 населення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Київська обл.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27,9  (27,0)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Рівненська обл. – 17,9  (16,7)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Житомирська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обл.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17,2  (17,4)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Тернопільська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9,0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(8,5)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м. Київ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8,3  (8,6)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Сумська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8,0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(10,5)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 Україні –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11,6  (12,2)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4293096"/>
            <a:ext cx="2666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Європейському регіоні –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,3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Німеччині – 4,3</a:t>
            </a:r>
            <a:endParaRPr lang="uk-UA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Швеції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2,8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942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0" descr="D:\Мои документы\Презентации\Для презентации\Слайди, картинки\фото ДТП, ЧАЕС\1\__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4437063"/>
            <a:ext cx="46085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D:\Мои документы\Презентации\Для презентации\Слайди, картинки\фото ДТП, ЧАЕС\слайди 3\1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30425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8569325" cy="5184775"/>
          </a:xfrm>
        </p:spPr>
        <p:txBody>
          <a:bodyPr rtlCol="0">
            <a:noAutofit/>
          </a:bodyPr>
          <a:lstStyle/>
          <a:p>
            <a:pPr marL="0" indent="0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latin typeface="Georgia" pitchFamily="18" charset="0"/>
              </a:rPr>
              <a:t>   </a:t>
            </a:r>
          </a:p>
          <a:p>
            <a:pPr marL="0" indent="0" algn="ctr" defTabSz="9144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 набранням чинності</a:t>
            </a:r>
          </a:p>
          <a:p>
            <a:pPr marL="0" indent="0" algn="ctr" defTabSz="9144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  <a:latin typeface="Georgia" pitchFamily="18" charset="0"/>
              </a:rPr>
              <a:t>Закону </a:t>
            </a:r>
            <a:r>
              <a:rPr lang="uk-UA" sz="4000" b="1" dirty="0">
                <a:solidFill>
                  <a:srgbClr val="002060"/>
                </a:solidFill>
                <a:latin typeface="Georgia" pitchFamily="18" charset="0"/>
              </a:rPr>
              <a:t>України </a:t>
            </a:r>
          </a:p>
          <a:p>
            <a:pPr marL="0" indent="0" algn="ctr" defTabSz="9144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uk-UA" sz="4000" b="1" dirty="0">
                <a:solidFill>
                  <a:srgbClr val="C00000"/>
                </a:solidFill>
                <a:latin typeface="Georgia" pitchFamily="18" charset="0"/>
              </a:rPr>
              <a:t>Про екстрену медичну допомогу»</a:t>
            </a:r>
          </a:p>
          <a:p>
            <a:pPr marL="0" indent="0" algn="ctr" defTabSz="9144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пройшло 3 роки …</a:t>
            </a:r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marL="342900" defTabSz="9144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23850" y="1989138"/>
            <a:ext cx="8640763" cy="40322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Станом на 01 січня 2016 року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 Україні функціонує – </a:t>
            </a:r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центрів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(в 2014 році - 24)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 усіх регіонах України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8640763" cy="5256212"/>
          </a:xfrm>
        </p:spPr>
        <p:txBody>
          <a:bodyPr rtlCol="0">
            <a:normAutofit/>
          </a:bodyPr>
          <a:lstStyle/>
          <a:p>
            <a:pPr marL="0" indent="447675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Станцій екстреної медичної допомоги –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106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(в 2014 році - 132).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Пунктів постійного базування –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781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(в 2014 році - 789).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Пунктів тимчасового базування –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244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(в 2014 році - 188).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ctr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Підстанцій –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(в 2014 році - 466).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marL="0" indent="446088" algn="ctr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446088" algn="just" eaLnBrk="1" hangingPunct="1">
              <a:buFont typeface="Arial" charset="0"/>
              <a:buNone/>
            </a:pPr>
            <a:endParaRPr lang="ru-RU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Содержимое 2"/>
          <p:cNvSpPr txBox="1">
            <a:spLocks/>
          </p:cNvSpPr>
          <p:nvPr/>
        </p:nvSpPr>
        <p:spPr bwMode="auto">
          <a:xfrm>
            <a:off x="323850" y="1196975"/>
            <a:ext cx="84963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46088" algn="just">
              <a:spcBef>
                <a:spcPct val="20000"/>
              </a:spcBef>
            </a:pPr>
            <a:r>
              <a:rPr lang="uk-UA" sz="3300" dirty="0">
                <a:latin typeface="Times New Roman" pitchFamily="18" charset="0"/>
              </a:rPr>
              <a:t>За досвідом останніх 3 років після прийняття Закону України </a:t>
            </a:r>
            <a:r>
              <a:rPr lang="uk-UA" sz="3300" dirty="0" smtClean="0">
                <a:latin typeface="Times New Roman" pitchFamily="18" charset="0"/>
              </a:rPr>
              <a:t>«Про </a:t>
            </a:r>
            <a:r>
              <a:rPr lang="uk-UA" sz="3300" dirty="0">
                <a:latin typeface="Times New Roman" pitchFamily="18" charset="0"/>
              </a:rPr>
              <a:t>екстрену медичну </a:t>
            </a:r>
            <a:r>
              <a:rPr lang="uk-UA" sz="3300" dirty="0" smtClean="0">
                <a:latin typeface="Times New Roman" pitchFamily="18" charset="0"/>
              </a:rPr>
              <a:t>допомогу» </a:t>
            </a:r>
            <a:r>
              <a:rPr lang="uk-UA" sz="3300" dirty="0">
                <a:latin typeface="Times New Roman" pitchFamily="18" charset="0"/>
              </a:rPr>
              <a:t>очевидно, що одним із головних завдань системи екстреної медичної допомоги є </a:t>
            </a:r>
            <a:r>
              <a:rPr lang="uk-UA" sz="3300" b="1" i="1" dirty="0">
                <a:solidFill>
                  <a:srgbClr val="0070C0"/>
                </a:solidFill>
                <a:latin typeface="Times New Roman" pitchFamily="18" charset="0"/>
              </a:rPr>
              <a:t>створення оперативно-диспетчерської служби </a:t>
            </a:r>
            <a:r>
              <a:rPr lang="uk-UA" sz="3300" dirty="0">
                <a:latin typeface="Times New Roman" pitchFamily="18" charset="0"/>
              </a:rPr>
              <a:t>центрів екстреної медичної допомоги та медицини катастроф. </a:t>
            </a:r>
          </a:p>
          <a:p>
            <a:pPr indent="446088" algn="just">
              <a:spcBef>
                <a:spcPct val="20000"/>
              </a:spcBef>
            </a:pPr>
            <a:r>
              <a:rPr lang="uk-UA" sz="3300" dirty="0">
                <a:latin typeface="Times New Roman" pitchFamily="18" charset="0"/>
                <a:cs typeface="Times New Roman" pitchFamily="18" charset="0"/>
              </a:rPr>
              <a:t>Досвід регіонів в яких створено оперативно-диспетчерську службу переконливо доказує її переваги.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313" y="1484313"/>
            <a:ext cx="6265862" cy="4968875"/>
          </a:xfrm>
        </p:spPr>
        <p:txBody>
          <a:bodyPr rtlCol="0">
            <a:normAutofit/>
          </a:bodyPr>
          <a:lstStyle/>
          <a:p>
            <a:pPr marL="0" indent="441325" algn="just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2014 році функціонували 2 оперативно-диспетчерські служби в м. Києві та в м. Харкові.</a:t>
            </a:r>
          </a:p>
          <a:p>
            <a:pPr marL="0" indent="447675" algn="just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2015 рік відкрились та працюють оперативно-диспетчерські служби в територіальних Центрах Дніпропетровська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Херсонська області.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7675" algn="just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Pictures\Українська тематика\20131024144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237626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8640763" cy="5256212"/>
          </a:xfrm>
        </p:spPr>
        <p:txBody>
          <a:bodyPr/>
          <a:lstStyle/>
          <a:p>
            <a:pPr marL="0" indent="446088" algn="ctr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446088" algn="just" eaLnBrk="1" hangingPunct="1">
              <a:buFont typeface="Arial" charset="0"/>
              <a:buNone/>
            </a:pPr>
            <a:endParaRPr lang="ru-RU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468313" y="1484313"/>
            <a:ext cx="8280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6088" algn="just"/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2016 рік,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як пілотні регіони по введенню в дію оперативно-диспетчерських служб визначені   територіальні центри екстреної медичної допомоги та медицини катастроф: </a:t>
            </a:r>
            <a:r>
              <a:rPr lang="uk-UA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Вінницька, Полтавська, Сумська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Чернігівська області.</a:t>
            </a:r>
          </a:p>
          <a:p>
            <a:pPr indent="446088"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Pictures\Українська тематика\volyn_ekstrenk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869160"/>
            <a:ext cx="258421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395288" y="1349375"/>
            <a:ext cx="83534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6088" algn="just"/>
            <a:r>
              <a:rPr lang="uk-UA" sz="3200">
                <a:latin typeface="Times New Roman" pitchFamily="18" charset="0"/>
                <a:cs typeface="Times New Roman" pitchFamily="18" charset="0"/>
              </a:rPr>
              <a:t>Приміщення для оперативно-диспетчерських служб виділені в 23 Центрах України, крім </a:t>
            </a:r>
            <a:r>
              <a:rPr lang="uk-UA" sz="3200" i="1">
                <a:latin typeface="Times New Roman" pitchFamily="18" charset="0"/>
                <a:cs typeface="Times New Roman" pitchFamily="18" charset="0"/>
              </a:rPr>
              <a:t>Черкаської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3200" i="1">
                <a:latin typeface="Times New Roman" pitchFamily="18" charset="0"/>
                <a:cs typeface="Times New Roman" pitchFamily="18" charset="0"/>
              </a:rPr>
              <a:t>Луганської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i="1">
                <a:latin typeface="Times New Roman" pitchFamily="18" charset="0"/>
                <a:cs typeface="Times New Roman" pitchFamily="18" charset="0"/>
              </a:rPr>
              <a:t>областях.</a:t>
            </a:r>
            <a:r>
              <a:rPr lang="uk-UA" sz="3200">
                <a:latin typeface="Times New Roman" pitchFamily="18" charset="0"/>
                <a:cs typeface="Times New Roman" pitchFamily="18" charset="0"/>
              </a:rPr>
              <a:t> За відсутності коштів не відремонтовані в: </a:t>
            </a:r>
            <a:r>
              <a:rPr lang="uk-UA" sz="3200" i="1">
                <a:latin typeface="Times New Roman" pitchFamily="18" charset="0"/>
                <a:cs typeface="Times New Roman" pitchFamily="18" charset="0"/>
              </a:rPr>
              <a:t>Волинській, Донецькій, Житомирській, Кіровоградській, Луганській, Одеській областях.</a:t>
            </a:r>
            <a:endParaRPr lang="uk-UA" sz="3600" i="1">
              <a:latin typeface="Times New Roman" pitchFamily="18" charset="0"/>
              <a:cs typeface="Times New Roman" pitchFamily="18" charset="0"/>
            </a:endParaRPr>
          </a:p>
          <a:p>
            <a:pPr indent="446088" algn="just"/>
            <a:r>
              <a:rPr lang="uk-UA" sz="3200">
                <a:latin typeface="Times New Roman" pitchFamily="18" charset="0"/>
                <a:cs typeface="Times New Roman" pitchFamily="18" charset="0"/>
              </a:rPr>
              <a:t>Не має оснащення для оперативно-диспетчерських служб в 21 Центрі екстреної медичної допомоги та медицини катастроф.</a:t>
            </a:r>
          </a:p>
          <a:p>
            <a:pPr indent="446088" algn="just"/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435975" cy="4897437"/>
          </a:xfrm>
        </p:spPr>
        <p:txBody>
          <a:bodyPr/>
          <a:lstStyle/>
          <a:p>
            <a:pPr algn="just"/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Резолюцією Генеральної Асамблеї ООН № 64/255 2011-2020 роки проголошені Десятиліттям дій із забезпечення безпеки дорожнього руху, офіційний старт якому дано 11 травня 2011 року.</a:t>
            </a:r>
          </a:p>
          <a:p>
            <a:pPr algn="just"/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Мета Десятиліття (2011–2020 рр.) – стабілізація, а в подальшому зниження смертності внаслідок дорожньо-транспортних пригод. За прогнозами за десятиліття можна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зберегти 5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мільйонів життів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11750"/>
          </a:xfrm>
        </p:spPr>
        <p:txBody>
          <a:bodyPr/>
          <a:lstStyle/>
          <a:p>
            <a:pPr marL="1588" indent="446088" algn="just">
              <a:buFont typeface="Arial" charset="0"/>
              <a:buNone/>
              <a:defRPr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Укомплектованість працівників системи екстреної медичної допомоги в 2015 році складає </a:t>
            </a:r>
            <a:r>
              <a:rPr lang="uk-UA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87,6%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, з них: </a:t>
            </a:r>
          </a:p>
          <a:p>
            <a:pPr marL="180975" indent="446088" algn="just">
              <a:buFont typeface="Arial" charset="0"/>
              <a:buBlip>
                <a:blip r:embed="rId3"/>
              </a:buBlip>
              <a:defRPr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лікарі – 74%;</a:t>
            </a:r>
          </a:p>
          <a:p>
            <a:pPr marL="180975" indent="446088" algn="just">
              <a:buFont typeface="Arial" charset="0"/>
              <a:buBlip>
                <a:blip r:embed="rId3"/>
              </a:buBlip>
              <a:defRPr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молодші спеціалісти з медичною освітою – 91%;</a:t>
            </a:r>
          </a:p>
          <a:p>
            <a:pPr marL="180975" indent="446088" algn="just">
              <a:buFont typeface="Arial" charset="0"/>
              <a:buBlip>
                <a:blip r:embed="rId3"/>
              </a:buBlip>
              <a:defRPr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молодший медичний персонал – 88,5%;</a:t>
            </a:r>
          </a:p>
          <a:p>
            <a:pPr marL="180975" indent="446088" algn="just">
              <a:buFont typeface="Arial" charset="0"/>
              <a:buBlip>
                <a:blip r:embed="rId3"/>
              </a:buBlip>
              <a:defRPr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інший персонал – 89,5%.</a:t>
            </a:r>
          </a:p>
          <a:p>
            <a:pPr marL="180975" indent="0" algn="just">
              <a:buNone/>
              <a:defRPr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Осіб пенсійного віку всього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16,5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(2014 р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. – 16%), в тому числі лікарів – 28,8%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(2014 р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. – 20%).</a:t>
            </a:r>
            <a:endParaRPr lang="uk-UA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468313" y="1412875"/>
            <a:ext cx="8280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6088" algn="just">
              <a:defRPr/>
            </a:pP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Станом на 01 січня 2016 року екстрену медичну допомогу в Україні надають </a:t>
            </a:r>
            <a:r>
              <a:rPr lang="uk-UA" sz="3200" b="1" kern="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uk-UA" sz="3200" b="1" kern="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920 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бригад (в 2014 році – </a:t>
            </a:r>
            <a:r>
              <a:rPr lang="uk-UA" sz="3200" b="1" kern="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2 955 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бригад (</a:t>
            </a:r>
            <a:r>
              <a:rPr lang="uk-UA" sz="3200" b="1" kern="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3200" b="1" kern="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з них: </a:t>
            </a:r>
            <a:br>
              <a:rPr lang="uk-UA" sz="3200" kern="1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200" b="1" i="1" kern="100" dirty="0">
                <a:latin typeface="Times New Roman" pitchFamily="18" charset="0"/>
                <a:cs typeface="Times New Roman" pitchFamily="18" charset="0"/>
              </a:rPr>
              <a:t>лікарських загальнопрофільних 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200" b="1" kern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991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kern="100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kern="100" dirty="0">
                <a:latin typeface="Times New Roman" pitchFamily="18" charset="0"/>
                <a:cs typeface="Times New Roman" pitchFamily="18" charset="0"/>
              </a:rPr>
              <a:t>(в 2014 році – 1010), 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що становить 34%;</a:t>
            </a:r>
          </a:p>
          <a:p>
            <a:pPr indent="446088" algn="just">
              <a:defRPr/>
            </a:pPr>
            <a:r>
              <a:rPr lang="ru-RU" sz="3200" kern="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200" b="1" i="1" kern="100" dirty="0">
                <a:latin typeface="Times New Roman" pitchFamily="18" charset="0"/>
                <a:cs typeface="Times New Roman" pitchFamily="18" charset="0"/>
              </a:rPr>
              <a:t>лікарських спеціалізованих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200" b="1" kern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kern="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kern="100" dirty="0">
                <a:latin typeface="Times New Roman" pitchFamily="18" charset="0"/>
                <a:cs typeface="Times New Roman" pitchFamily="18" charset="0"/>
              </a:rPr>
              <a:t>в 2014 році – 149), 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що становить 5</a:t>
            </a:r>
            <a: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3200" kern="1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indent="446088" algn="just">
              <a:defRPr/>
            </a:pPr>
            <a:r>
              <a:rPr lang="uk-UA" sz="3200" b="1" i="1" kern="100" dirty="0" smtClean="0">
                <a:latin typeface="Times New Roman" pitchFamily="18" charset="0"/>
                <a:cs typeface="Times New Roman" pitchFamily="18" charset="0"/>
              </a:rPr>
              <a:t>	фельдшерських</a:t>
            </a:r>
            <a: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200" b="1" kern="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1790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kern="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kern="100" dirty="0">
                <a:latin typeface="Times New Roman" pitchFamily="18" charset="0"/>
                <a:cs typeface="Times New Roman" pitchFamily="18" charset="0"/>
              </a:rPr>
              <a:t>в 2014 році – </a:t>
            </a:r>
            <a:r>
              <a:rPr lang="uk-UA" sz="2800" kern="100" dirty="0" smtClean="0">
                <a:latin typeface="Times New Roman" pitchFamily="18" charset="0"/>
                <a:cs typeface="Times New Roman" pitchFamily="18" charset="0"/>
              </a:rPr>
              <a:t>1795)</a:t>
            </a:r>
            <a: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kern="100" dirty="0">
                <a:latin typeface="Times New Roman" pitchFamily="18" charset="0"/>
                <a:cs typeface="Times New Roman" pitchFamily="18" charset="0"/>
              </a:rPr>
              <a:t>що становить </a:t>
            </a:r>
            <a:r>
              <a:rPr lang="uk-UA" sz="3200" kern="100" dirty="0" smtClean="0">
                <a:latin typeface="Times New Roman" pitchFamily="18" charset="0"/>
                <a:cs typeface="Times New Roman" pitchFamily="18" charset="0"/>
              </a:rPr>
              <a:t>61%.</a:t>
            </a:r>
            <a:endParaRPr lang="uk-UA" sz="3200" kern="100" dirty="0">
              <a:latin typeface="Times New Roman" pitchFamily="18" charset="0"/>
              <a:cs typeface="Times New Roman" pitchFamily="18" charset="0"/>
            </a:endParaRPr>
          </a:p>
          <a:p>
            <a:pPr indent="446088" algn="just">
              <a:defRPr/>
            </a:pPr>
            <a:r>
              <a:rPr lang="ru-RU" sz="3200" kern="1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2" descr="C:\Users\User\Desktop\docto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359400"/>
            <a:ext cx="2570162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51521" y="1341438"/>
            <a:ext cx="8641654" cy="4784725"/>
          </a:xfrm>
        </p:spPr>
        <p:txBody>
          <a:bodyPr/>
          <a:lstStyle/>
          <a:p>
            <a:pPr marL="1588" indent="446088" eaLnBrk="1" hangingPunct="1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Забезпеченість автомобілями по Україні складає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3 259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(75,1%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від нормативу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), з них:</a:t>
            </a:r>
          </a:p>
          <a:p>
            <a:pPr marL="1588" indent="271463" algn="just" eaLnBrk="1" hangingPunct="1">
              <a:buFont typeface="Arial" charset="0"/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типу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«В»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3034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(83,7% від нормативу)</a:t>
            </a:r>
          </a:p>
          <a:p>
            <a:pPr marL="1588" indent="271463" algn="just" eaLnBrk="1" hangingPunct="1">
              <a:buFont typeface="Arial" charset="0"/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типу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«С»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225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(31,5% від нормативу)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 descr="C:\Users\User\Desktop\Merin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37287"/>
            <a:ext cx="32400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Merin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540250"/>
            <a:ext cx="3313112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User\Desktop\Merin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530725"/>
            <a:ext cx="3313112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5"/>
          <p:cNvSpPr>
            <a:spLocks noGrp="1"/>
          </p:cNvSpPr>
          <p:nvPr>
            <p:ph type="title"/>
          </p:nvPr>
        </p:nvSpPr>
        <p:spPr>
          <a:xfrm>
            <a:off x="0" y="260350"/>
            <a:ext cx="8459788" cy="1143000"/>
          </a:xfrm>
        </p:spPr>
        <p:txBody>
          <a:bodyPr/>
          <a:lstStyle/>
          <a:p>
            <a:pPr algn="l"/>
            <a:r>
              <a:rPr lang="uk-UA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ЗАБЕЗПЕЧЕНІСТЬ АВТОМОБІЛЯМИ</a:t>
            </a:r>
            <a:endParaRPr lang="ru-RU" sz="3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4" descr="http://www.ua.all.biz/img/ua/catalog/21365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3206"/>
            <a:ext cx="302577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350081"/>
              </p:ext>
            </p:extLst>
          </p:nvPr>
        </p:nvGraphicFramePr>
        <p:xfrm>
          <a:off x="209562" y="2862121"/>
          <a:ext cx="8724875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99792" y="161986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ТЕРМІН ЕКСПЛУАТАЦІЇ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5"/>
          <p:cNvSpPr>
            <a:spLocks noGrp="1"/>
          </p:cNvSpPr>
          <p:nvPr>
            <p:ph type="title"/>
          </p:nvPr>
        </p:nvSpPr>
        <p:spPr>
          <a:xfrm>
            <a:off x="0" y="260350"/>
            <a:ext cx="8459788" cy="1143000"/>
          </a:xfrm>
        </p:spPr>
        <p:txBody>
          <a:bodyPr/>
          <a:lstStyle/>
          <a:p>
            <a:pPr algn="l"/>
            <a:r>
              <a:rPr lang="uk-UA" sz="3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ЗАБЕЗПЕЧЕНІСТЬ АВТОМОБІЛЯМИ</a:t>
            </a:r>
            <a:endParaRPr lang="ru-RU" sz="3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4" descr="http://www.ua.all.biz/img/ua/catalog/21365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868863"/>
            <a:ext cx="302577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514897"/>
              </p:ext>
            </p:extLst>
          </p:nvPr>
        </p:nvGraphicFramePr>
        <p:xfrm>
          <a:off x="215106" y="1340768"/>
          <a:ext cx="8677373" cy="3888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6600" y="5373216"/>
            <a:ext cx="5759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ctr" eaLnBrk="1" hangingPunct="1">
              <a:buFont typeface="Arial" charset="0"/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Підлягають капітальному ремонту –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11,9%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наявних (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8,9%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 нормативу)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marL="1588" indent="-1588" algn="ctr" eaLnBrk="1" hangingPunct="1">
              <a:buFont typeface="Arial" charset="0"/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Списанню –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13,5%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наявних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10,1%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від нормативу)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2022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8569325" cy="5256212"/>
          </a:xfrm>
        </p:spPr>
        <p:txBody>
          <a:bodyPr rtlCol="0">
            <a:normAutofit fontScale="92500" lnSpcReduction="20000"/>
          </a:bodyPr>
          <a:lstStyle/>
          <a:p>
            <a:pPr marL="0" indent="447675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Укомплектованість бригад екстреної медичної допомоги медичними виробами різна (</a:t>
            </a:r>
            <a:r>
              <a:rPr lang="uk-UA" i="1" dirty="0" smtClean="0">
                <a:latin typeface="Times New Roman"/>
                <a:ea typeface="Calibri"/>
                <a:cs typeface="Times New Roman"/>
              </a:rPr>
              <a:t>за даними 2015 року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).</a:t>
            </a:r>
          </a:p>
          <a:p>
            <a:pPr marL="0" indent="447675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u="sng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Забезпеченість апаратами: </a:t>
            </a:r>
          </a:p>
          <a:p>
            <a:pPr marL="447675" indent="-1588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ЕКГ - 100%, </a:t>
            </a:r>
          </a:p>
          <a:p>
            <a:pPr marL="447675" indent="-1588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дефібриляторами – 81,2%; </a:t>
            </a:r>
          </a:p>
          <a:p>
            <a:pPr marL="447675" indent="-1588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комплектами дихальної апаратури – 86,7%;</a:t>
            </a:r>
          </a:p>
          <a:p>
            <a:pPr marL="447675" indent="-1588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відсмоктувачами – 78%;</a:t>
            </a:r>
          </a:p>
          <a:p>
            <a:pPr marL="447675" indent="-1588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інтубаційними наборами – 50,4%;</a:t>
            </a:r>
          </a:p>
          <a:p>
            <a:pPr marL="447675" indent="-1588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комплектами вакуумних шин – 88%.</a:t>
            </a:r>
            <a:endParaRPr lang="ru-RU" sz="2400" dirty="0" smtClean="0">
              <a:ea typeface="Calibri"/>
              <a:cs typeface="Times New Roman"/>
            </a:endParaRPr>
          </a:p>
          <a:p>
            <a:pPr marL="342900" defTabSz="9144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Заголовок 5"/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r>
              <a:rPr lang="uk-UA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ПРИБУТТЯ БРИГАД ЕМД НА ВИЇЗД</a:t>
            </a:r>
            <a:endParaRPr lang="ru-RU" sz="3600" b="1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557338"/>
            <a:ext cx="8712200" cy="4103687"/>
          </a:xfrm>
        </p:spPr>
        <p:txBody>
          <a:bodyPr/>
          <a:lstStyle/>
          <a:p>
            <a:pPr marL="1588" indent="446088" algn="just">
              <a:buFont typeface="Arial" charset="0"/>
              <a:buNone/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Відповідно до нормативу, що визначено Постановою Кабінету Міністрів України від 21 листопада 2012 року № 1119 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«Про норматив прибуття бригад екстреної (швидкої) медичної допомоги на місце події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588" indent="446088" algn="just">
              <a:buFont typeface="Arial" charset="0"/>
              <a:buNone/>
              <a:defRPr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26629" name="Picture 2" descr="C:\Users\User\Pictures\для презентации\Untitled-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5373688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Заголовок 5"/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r>
              <a:rPr lang="uk-UA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ПРИБУТТЯ БРИГАД ЕМД НА ВИЇЗД</a:t>
            </a:r>
            <a:endParaRPr lang="ru-RU" sz="3600" b="1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412875"/>
            <a:ext cx="8391525" cy="5184775"/>
          </a:xfrm>
        </p:spPr>
        <p:txBody>
          <a:bodyPr/>
          <a:lstStyle/>
          <a:p>
            <a:pPr marL="1588" indent="446088" algn="just">
              <a:buFont typeface="Arial" charset="0"/>
              <a:buNone/>
              <a:defRPr/>
            </a:pPr>
            <a:r>
              <a:rPr lang="uk-UA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10 хвилин</a:t>
            </a:r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моменту звернення по Україні у:</a:t>
            </a:r>
          </a:p>
          <a:p>
            <a:pPr marL="1588" indent="446088" algn="just">
              <a:buFont typeface="Arial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2014 році – 71,8%</a:t>
            </a:r>
          </a:p>
          <a:p>
            <a:pPr marL="1588" indent="446088" algn="just">
              <a:buFont typeface="Arial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2015 році – 70,5%</a:t>
            </a:r>
          </a:p>
          <a:p>
            <a:pPr marL="1588" indent="446088" algn="just">
              <a:buFont typeface="Arial" charset="0"/>
              <a:buNone/>
              <a:defRPr/>
            </a:pPr>
            <a:endParaRPr lang="uk-UA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8" indent="446088" algn="just">
              <a:buFont typeface="Arial" charset="0"/>
              <a:buNone/>
              <a:defRPr/>
            </a:pPr>
            <a:r>
              <a:rPr lang="uk-UA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20 хвилин:</a:t>
            </a:r>
            <a:endParaRPr lang="uk-UA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88" indent="446088" algn="just">
              <a:buFont typeface="Arial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2014 році – 89%</a:t>
            </a:r>
          </a:p>
          <a:p>
            <a:pPr marL="1588" indent="446088" algn="just">
              <a:buFont typeface="Arial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2015 році – 87,8%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61444" name="Picture 4" descr="C:\Users\User\Desktop\emd 12.06.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3361">
            <a:off x="4383592" y="2276325"/>
            <a:ext cx="2808312" cy="210623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42" name="Picture 2" descr="C:\Users\User\Desktop\630_360_1406289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2521">
            <a:off x="5177452" y="4147923"/>
            <a:ext cx="3852428" cy="220138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678660"/>
              </p:ext>
            </p:extLst>
          </p:nvPr>
        </p:nvGraphicFramePr>
        <p:xfrm>
          <a:off x="250825" y="1196752"/>
          <a:ext cx="8642350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362950" cy="4565650"/>
          </a:xfrm>
        </p:spPr>
        <p:txBody>
          <a:bodyPr rtlCol="0">
            <a:normAutofit fontScale="92500" lnSpcReduction="20000"/>
          </a:bodyPr>
          <a:lstStyle/>
          <a:p>
            <a:pPr marL="0" indent="447675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Про те, що реформа </a:t>
            </a:r>
            <a:r>
              <a:rPr lang="uk-UA" dirty="0" err="1" smtClean="0">
                <a:latin typeface="Times New Roman"/>
                <a:ea typeface="Calibri"/>
                <a:cs typeface="Times New Roman"/>
              </a:rPr>
              <a:t>ЕМД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 на вірному шляху, підтвердилась в умовах роботи екстреної медичної допомоги у зоні проведення АТО. Відсутність фінансування з обласного бюджету та управління ресурсом з єдиного центру, не дозволило б організувати роботу системи на територіях Донецької, Луганської областей.</a:t>
            </a:r>
          </a:p>
          <a:p>
            <a:pPr marL="0" indent="447675" algn="just" defTabSz="914400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90% усіх поранених у зоні проведення АТО було </a:t>
            </a:r>
            <a:r>
              <a:rPr lang="uk-UA" dirty="0" err="1" smtClean="0">
                <a:latin typeface="Times New Roman"/>
                <a:ea typeface="Calibri"/>
                <a:cs typeface="Times New Roman"/>
              </a:rPr>
              <a:t>евакуйовано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 саме бригадами екстреної медичної допомоги. </a:t>
            </a:r>
            <a:endParaRPr lang="ru-RU" sz="2400" dirty="0" smtClean="0">
              <a:ea typeface="Calibri"/>
              <a:cs typeface="Times New Roman"/>
            </a:endParaRPr>
          </a:p>
          <a:p>
            <a:pPr marL="1588" indent="447675" algn="just" defTabSz="91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34818" name="Picture 2" descr="D:\Мои документы\Презентации\Для презентации\Слайди, картинки\АТО\ato14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301208"/>
            <a:ext cx="1883702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435975" cy="5113039"/>
          </a:xfrm>
        </p:spPr>
        <p:txBody>
          <a:bodyPr/>
          <a:lstStyle/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Щорічно в світі внаслідок дорожньо-транспортних пригод гине 1,2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млн. чоловік і ця цифра з 2007 року залишилася практично незмінною, не дивлячись на збільшення кількості транспортних засобів (на 16% в період 2010-2013) і населення (на 4%), і прогнозоване зростання смертності. </a:t>
            </a:r>
          </a:p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Смертність від ДТП знаходиться на восьмому місці в списку провідних причин смертності в світі і є провідною причиною смерті серед молоді у віці від 15 до 29 років.</a:t>
            </a:r>
          </a:p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У віці 15-44 років ДТП є основною причиною смерті чоловіків та п’ятою серед причин смерті жінок. </a:t>
            </a:r>
          </a:p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Без здійснення невідкладних заходів ДТП можуть стати п'ятою причиною смертності до 2030 року </a:t>
            </a:r>
          </a:p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Витрати уряду становлять приблизно 3% від ВВП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ВООЗ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Доклад о состоянии безопасности дорожного движения в мире 2013, 2015</a:t>
            </a:r>
          </a:p>
          <a:p>
            <a:pPr marL="0" indent="0" algn="just">
              <a:buNone/>
            </a:pP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39552" y="6165304"/>
            <a:ext cx="84249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6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1" y="-15206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435975" cy="4897437"/>
          </a:xfrm>
        </p:spPr>
        <p:txBody>
          <a:bodyPr/>
          <a:lstStyle/>
          <a:p>
            <a:pPr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Підняття престижу професії медичного працівника та гідна оплата праці.</a:t>
            </a:r>
          </a:p>
          <a:p>
            <a:pPr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Створення оперативно-диспетчерської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служби центрів екстреної медичної допомоги та медицини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катастроф.</a:t>
            </a:r>
          </a:p>
          <a:p>
            <a:pPr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Формування мережі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пунктів постійного і тимчасового базування бригад ЕМД наближених до місць проживання населення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урахуванням характеру розселення та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забудови.</a:t>
            </a:r>
          </a:p>
          <a:p>
            <a:pPr lvl="0"/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Забезпечення системи ЕМД транспортними засобами відповідно нормативу.</a:t>
            </a:r>
          </a:p>
          <a:p>
            <a:pPr lvl="0"/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Забезпечення оснащення бригад ЕМД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62068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 НЕОБХІДНО?</a:t>
            </a:r>
            <a:endParaRPr lang="uk-UA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:\Users\User\Desktop\Medical_History_main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276475"/>
            <a:ext cx="7127875" cy="4248150"/>
          </a:xfrm>
        </p:spPr>
        <p:txBody>
          <a:bodyPr rtlCol="0">
            <a:normAutofit/>
          </a:bodyPr>
          <a:lstStyle/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uk-UA" sz="11500" b="1" dirty="0" smtClean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Georgia" pitchFamily="18" charset="0"/>
              </a:rPr>
              <a:t>Дякую </a:t>
            </a:r>
            <a:br>
              <a:rPr lang="uk-UA" sz="11500" b="1" dirty="0" smtClean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Georgia" pitchFamily="18" charset="0"/>
              </a:rPr>
            </a:br>
            <a:r>
              <a:rPr lang="uk-UA" sz="11500" b="1" dirty="0" smtClean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Georgia" pitchFamily="18" charset="0"/>
              </a:rPr>
              <a:t>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435975" cy="5113039"/>
          </a:xfrm>
        </p:spPr>
        <p:txBody>
          <a:bodyPr/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Щорічно в Європейському регіоні внаслідок дорожньо-транспортних пригод гине 92,5 тис. чоловік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Травми в результаті ДТП лишаються провідною причиною смерті серед молоді у віці від 15 до 29 років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Пішоходи, велосипедисти та водії двох-і триколісного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мототранспорту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є найбільш вразливими учасниками  дорожнього руху, та складають 43% від загиблих в результаті ДТП.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кожного загиблого внаслідок ДТП припадає 23 травмованих, які госпіталізуються і 112 осіб, які звертаються за медичною допомогою. Це створює величезне навантаження на заклади охорони здоров'я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Европейские факты и доклад о состоянии безопасности дорожного движения в мире 2013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39552" y="6165304"/>
            <a:ext cx="84249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7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435975" cy="5256584"/>
          </a:xfrm>
        </p:spPr>
        <p:txBody>
          <a:bodyPr/>
          <a:lstStyle/>
          <a:p>
            <a:pPr algn="just">
              <a:defRPr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За даними </a:t>
            </a: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Управління безпеки дорожнього руху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Департаменту превентивної діяльності </a:t>
            </a: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Національної поліції України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за останні 5 років (2011-2015) в Україні зареєстровано 144,22 тис. ДТП з постраждалими, в яких загинуло 23,3 тис. і травмовано понад 177,7 тис. осіб. </a:t>
            </a:r>
          </a:p>
          <a:p>
            <a:pPr algn="just">
              <a:defRPr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Тобто щорічно в ДТП гине 4665 осіб і отримують травми різного ступеня тяжкості 41,8 тис. осіб.</a:t>
            </a:r>
          </a:p>
          <a:p>
            <a:pPr marL="0" indent="0" algn="r"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://www.sai.gov.ua/ua//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ua/static/21.htm</a:t>
            </a:r>
            <a:endParaRPr lang="uk-UA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39552" y="6093296"/>
            <a:ext cx="84249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00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784947"/>
              </p:ext>
            </p:extLst>
          </p:nvPr>
        </p:nvGraphicFramePr>
        <p:xfrm>
          <a:off x="457200" y="1341438"/>
          <a:ext cx="8435975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39247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Динаміка кількості ДТП</a:t>
            </a:r>
          </a:p>
        </p:txBody>
      </p:sp>
    </p:spTree>
    <p:extLst>
      <p:ext uri="{BB962C8B-B14F-4D97-AF65-F5344CB8AC3E}">
        <p14:creationId xmlns:p14="http://schemas.microsoft.com/office/powerpoint/2010/main" val="20637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560620"/>
              </p:ext>
            </p:extLst>
          </p:nvPr>
        </p:nvGraphicFramePr>
        <p:xfrm>
          <a:off x="457200" y="1341438"/>
          <a:ext cx="8435975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47667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Динаміка кількості постраждалих</a:t>
            </a:r>
          </a:p>
        </p:txBody>
      </p:sp>
    </p:spTree>
    <p:extLst>
      <p:ext uri="{BB962C8B-B14F-4D97-AF65-F5344CB8AC3E}">
        <p14:creationId xmlns:p14="http://schemas.microsoft.com/office/powerpoint/2010/main" val="40717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047247"/>
              </p:ext>
            </p:extLst>
          </p:nvPr>
        </p:nvGraphicFramePr>
        <p:xfrm>
          <a:off x="457200" y="1341438"/>
          <a:ext cx="8435975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5486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Динаміка кількості загиблих</a:t>
            </a:r>
          </a:p>
        </p:txBody>
      </p:sp>
    </p:spTree>
    <p:extLst>
      <p:ext uri="{BB962C8B-B14F-4D97-AF65-F5344CB8AC3E}">
        <p14:creationId xmlns:p14="http://schemas.microsoft.com/office/powerpoint/2010/main" val="28006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First_Aid_Slide_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350582"/>
              </p:ext>
            </p:extLst>
          </p:nvPr>
        </p:nvGraphicFramePr>
        <p:xfrm>
          <a:off x="457200" y="1341438"/>
          <a:ext cx="8435975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8864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травми серед загиблих </a:t>
            </a:r>
            <a:b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 даними СМЕ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2015)</a:t>
            </a:r>
            <a:endParaRPr lang="uk-UA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1164</Words>
  <Application>Microsoft Office PowerPoint</Application>
  <PresentationFormat>Экран (4:3)</PresentationFormat>
  <Paragraphs>148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НАДАННЯ  екстреної  медичної допомоги  при  дорожньо-транспортних  пригодах 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ЗАБЕЗПЕЧЕНІСТЬ АВТОМОБІЛЯМИ</vt:lpstr>
      <vt:lpstr>ЗАБЕЗПЕЧЕНІСТЬ АВТОМОБІЛЯМИ</vt:lpstr>
      <vt:lpstr>Презентация PowerPoint</vt:lpstr>
      <vt:lpstr>ПРИБУТТЯ БРИГАД ЕМД НА ВИЇЗД</vt:lpstr>
      <vt:lpstr>ПРИБУТТЯ БРИГАД ЕМД НА ВИЇЗД</vt:lpstr>
      <vt:lpstr>Презентация PowerPoint</vt:lpstr>
      <vt:lpstr>Презентация PowerPoint</vt:lpstr>
      <vt:lpstr>Презентация PowerPoint</vt:lpstr>
      <vt:lpstr>Дякую 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Катюня</dc:creator>
  <cp:lastModifiedBy>Сацик</cp:lastModifiedBy>
  <cp:revision>119</cp:revision>
  <dcterms:created xsi:type="dcterms:W3CDTF">2016-02-16T07:57:23Z</dcterms:created>
  <dcterms:modified xsi:type="dcterms:W3CDTF">2016-11-14T09:48:03Z</dcterms:modified>
</cp:coreProperties>
</file>