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21"/>
  </p:notesMasterIdLst>
  <p:handoutMasterIdLst>
    <p:handoutMasterId r:id="rId22"/>
  </p:handoutMasterIdLst>
  <p:sldIdLst>
    <p:sldId id="375" r:id="rId2"/>
    <p:sldId id="453" r:id="rId3"/>
    <p:sldId id="457" r:id="rId4"/>
    <p:sldId id="527" r:id="rId5"/>
    <p:sldId id="528" r:id="rId6"/>
    <p:sldId id="507" r:id="rId7"/>
    <p:sldId id="500" r:id="rId8"/>
    <p:sldId id="521" r:id="rId9"/>
    <p:sldId id="530" r:id="rId10"/>
    <p:sldId id="529" r:id="rId11"/>
    <p:sldId id="534" r:id="rId12"/>
    <p:sldId id="538" r:id="rId13"/>
    <p:sldId id="535" r:id="rId14"/>
    <p:sldId id="512" r:id="rId15"/>
    <p:sldId id="536" r:id="rId16"/>
    <p:sldId id="537" r:id="rId17"/>
    <p:sldId id="522" r:id="rId18"/>
    <p:sldId id="523" r:id="rId19"/>
    <p:sldId id="526" r:id="rId20"/>
  </p:sldIdLst>
  <p:sldSz cx="9144000" cy="6858000" type="screen4x3"/>
  <p:notesSz cx="9947275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F2E"/>
    <a:srgbClr val="062A56"/>
    <a:srgbClr val="001746"/>
    <a:srgbClr val="000336"/>
    <a:srgbClr val="00FF00"/>
    <a:srgbClr val="FF3300"/>
    <a:srgbClr val="FFFF00"/>
    <a:srgbClr val="99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4" autoAdjust="0"/>
    <p:restoredTop sz="96797" autoAdjust="0"/>
  </p:normalViewPr>
  <p:slideViewPr>
    <p:cSldViewPr>
      <p:cViewPr varScale="1">
        <p:scale>
          <a:sx n="74" d="100"/>
          <a:sy n="74" d="100"/>
        </p:scale>
        <p:origin x="15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09526" cy="3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8" tIns="46210" rIns="92418" bIns="4621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5634550" y="0"/>
            <a:ext cx="4311126" cy="3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8" tIns="46210" rIns="92418" bIns="462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fld id="{0E42B496-F99E-412B-A4DC-2E965B057EBD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6513328"/>
            <a:ext cx="4309526" cy="3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8" tIns="46210" rIns="92418" bIns="4621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5634550" y="6513328"/>
            <a:ext cx="4311126" cy="3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8" tIns="46210" rIns="92418" bIns="462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fld id="{DB622FFF-B3E8-46DA-80A0-33863AC56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015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9526" cy="3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8" tIns="46210" rIns="92418" bIns="462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4550" y="0"/>
            <a:ext cx="4311126" cy="3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8" tIns="46210" rIns="92418" bIns="462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0725" y="514350"/>
            <a:ext cx="3427413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5368" y="3256664"/>
            <a:ext cx="7956540" cy="30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8" tIns="46210" rIns="92418" bIns="462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328"/>
            <a:ext cx="4309526" cy="3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8" tIns="46210" rIns="92418" bIns="462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4550" y="6513328"/>
            <a:ext cx="4311126" cy="3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8" tIns="46210" rIns="92418" bIns="462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BEE400E-9686-42E0-A241-25FB2212A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9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72889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13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572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960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68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561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963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780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975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619DB-B125-4FEA-853C-DB823E58F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32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48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98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66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56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25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15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43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62A56"/>
            </a:gs>
            <a:gs pos="74000">
              <a:srgbClr val="002060"/>
            </a:gs>
            <a:gs pos="83000">
              <a:srgbClr val="001746"/>
            </a:gs>
            <a:gs pos="100000">
              <a:srgbClr val="000F2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15D14D7-4FFA-4C1F-8E71-E48B17B90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16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62A56"/>
            </a:gs>
            <a:gs pos="74000">
              <a:srgbClr val="002060"/>
            </a:gs>
            <a:gs pos="83000">
              <a:srgbClr val="001746"/>
            </a:gs>
            <a:gs pos="100000">
              <a:srgbClr val="000F2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79513" y="188640"/>
            <a:ext cx="8784976" cy="6480720"/>
          </a:xfrm>
          <a:prstGeom prst="roundRect">
            <a:avLst>
              <a:gd name="adj" fmla="val 4142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6270275"/>
            <a:ext cx="9144000" cy="32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uk-UA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Київ 2016 - </a:t>
            </a:r>
            <a:endParaRPr lang="ru-RU" altLang="uk-U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4514850" y="4440594"/>
            <a:ext cx="4629150" cy="70788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uk-UA" altLang="uk-UA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д</a:t>
            </a:r>
            <a:r>
              <a:rPr lang="uk-UA" altLang="uk-U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.м.н</a:t>
            </a:r>
            <a:r>
              <a:rPr lang="uk-UA" alt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uk-UA" altLang="uk-U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Страфун</a:t>
            </a:r>
            <a:r>
              <a:rPr lang="uk-UA" alt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С.С., </a:t>
            </a:r>
          </a:p>
          <a:p>
            <a:pPr indent="457200">
              <a:defRPr/>
            </a:pPr>
            <a:r>
              <a:rPr lang="uk-UA" altLang="uk-U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к.м.н</a:t>
            </a:r>
            <a:r>
              <a:rPr lang="uk-UA" alt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Деркач Р.В.</a:t>
            </a:r>
            <a:endParaRPr lang="uk-UA" alt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5636" y="1412776"/>
            <a:ext cx="831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Організаційні</a:t>
            </a:r>
            <a:r>
              <a:rPr lang="ru-RU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проблеми</a:t>
            </a:r>
            <a:r>
              <a:rPr lang="ru-RU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надання</a:t>
            </a:r>
            <a:r>
              <a:rPr lang="ru-RU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допомоги</a:t>
            </a:r>
            <a:r>
              <a:rPr lang="ru-RU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постраждалим</a:t>
            </a:r>
            <a:r>
              <a:rPr lang="ru-RU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в ДТП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4"/>
            <a:ext cx="8928992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C000"/>
                </a:solidFill>
                <a:latin typeface="+mj-lt"/>
              </a:rPr>
              <a:t>Основні</a:t>
            </a:r>
            <a:r>
              <a:rPr lang="ru-RU" sz="28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latin typeface="+mj-lt"/>
              </a:rPr>
              <a:t>принципи</a:t>
            </a:r>
            <a:r>
              <a:rPr lang="ru-RU" sz="28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latin typeface="+mj-lt"/>
              </a:rPr>
              <a:t>функціонування</a:t>
            </a:r>
            <a:r>
              <a:rPr lang="ru-RU" sz="28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latin typeface="+mj-lt"/>
              </a:rPr>
              <a:t>системи</a:t>
            </a:r>
            <a:r>
              <a:rPr lang="ru-RU" sz="28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latin typeface="+mj-lt"/>
              </a:rPr>
              <a:t>травмацентрів</a:t>
            </a:r>
            <a:r>
              <a:rPr lang="ru-RU" sz="2800" b="1" dirty="0">
                <a:solidFill>
                  <a:srgbClr val="FFC000"/>
                </a:solidFill>
                <a:latin typeface="+mj-lt"/>
              </a:rPr>
              <a:t>:</a:t>
            </a:r>
          </a:p>
          <a:p>
            <a:endParaRPr lang="ru-RU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Наближення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спеціалізованої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допомоги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до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потерпілого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в ДТП шляхом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використання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реанімобілів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або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спеціальних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бригад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швидкої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допомоги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зі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спеціальним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оснащенням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, у тому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числі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для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забезпечення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госпіталізації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не в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найближчий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стаціонар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, а в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травмацентр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Концентрація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найбільш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важких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постраждалих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в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травмацентре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I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рівня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У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травмоцентрі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II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рівня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потерпілий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з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поєднаною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травмою повинен бути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виведений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з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травматичного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шоку.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Переведенню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в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травмацентр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I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рівня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підлягають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постраждалі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з тяжкими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поєднаними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пошкодженнями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з шоком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III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ступеня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, з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високим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ризиком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розвитку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інфекційних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ускладнень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, з тяжкою черепно-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мозковою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травмою,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гострою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масивною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крововтратою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двосторонньою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травмою грудей з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дихальною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недостатністю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і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пацієнти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які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потребують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вузькоспеціалізованої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допомоги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Перевід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постраждалих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з тяжкою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поєднаною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травмою в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травмацентр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I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рівня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повинен бути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раннім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і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здійснюватися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реанімобілем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що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забезпечує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всі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вітальні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функції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постраждалого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0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Навчання </a:t>
            </a:r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спеціалістів</a:t>
            </a:r>
          </a:p>
          <a:p>
            <a:pPr algn="ctr"/>
            <a:endPara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indent="-28575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uk-UA" sz="2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відсутність спеціалістів, що підготовлені для лікування найбільш важких постраждалих з </a:t>
            </a:r>
            <a:r>
              <a:rPr lang="uk-UA" sz="2800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політравмою</a:t>
            </a:r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;</a:t>
            </a:r>
          </a:p>
          <a:p>
            <a:pPr marL="285750" indent="-28575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чітко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не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визначено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місце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лікування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хворих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з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важкими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поєднаними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травмами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  <a:endParaRPr lang="ru-RU" sz="28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5750" indent="-28575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потерпілих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політравмою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лікують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хірургічних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або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травматологічних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стаціонарах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персонал 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яких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недостатньо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обізнаний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і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готовий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до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лікування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таких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хворих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 algn="ctr"/>
            <a:endParaRPr lang="uk-UA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11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Навчання </a:t>
            </a:r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спеціалістів</a:t>
            </a:r>
          </a:p>
          <a:p>
            <a:pPr lvl="0" algn="ctr"/>
            <a:endParaRPr lang="uk-UA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 </a:t>
            </a:r>
            <a:r>
              <a:rPr lang="uk-UA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більшості обласних лікарень відкриті тільки ортопедичні відділення і висококваліфіковані ортопеди відійшли від задачі допомоги при лікуванні травм;</a:t>
            </a:r>
          </a:p>
          <a:p>
            <a:pPr marL="285750" indent="-28575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uk-UA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після введення додаткового навчання лікарів по травматологічній хірургії  в Європі було   забезпечено зниження летальності </a:t>
            </a:r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від травм. Так, за </a:t>
            </a:r>
            <a:r>
              <a:rPr lang="uk-UA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період між 1970 і 1994 роком в федеральних землях Німеччини  </a:t>
            </a:r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летальність після </a:t>
            </a:r>
            <a:r>
              <a:rPr lang="uk-UA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транспортних нещасних випадків вдалося знизити на 50%;</a:t>
            </a:r>
          </a:p>
          <a:p>
            <a:pPr marL="285750" indent="-28575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обов’язковий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термін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відпрацювання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по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спеціальності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«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хірургія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нещасного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випадку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».</a:t>
            </a:r>
            <a:endParaRPr lang="uk-UA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02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FFC000"/>
                </a:solidFill>
                <a:latin typeface="+mj-lt"/>
              </a:rPr>
              <a:t> </a:t>
            </a:r>
            <a:r>
              <a:rPr lang="uk-UA" sz="2400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Необхідна поетапна підготовка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нових  фахівців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algn="ctr"/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457200" algn="just"/>
            <a:r>
              <a:rPr lang="uk-UA" sz="1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Перший етап - </a:t>
            </a:r>
            <a:r>
              <a:rPr lang="uk-UA" sz="1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необхідна робота головних спеціалістів по виділенню групи </a:t>
            </a:r>
            <a:r>
              <a:rPr lang="uk-UA" sz="1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з </a:t>
            </a:r>
            <a:r>
              <a:rPr lang="uk-UA" sz="1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числа молодих хірургів і ортопедів-травматологів для навчання за </a:t>
            </a:r>
            <a:r>
              <a:rPr lang="uk-UA" sz="1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кордоном. Паралельно </a:t>
            </a:r>
            <a:r>
              <a:rPr lang="uk-UA" sz="1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на кафедрах травматології і ортопедії закладів післядипломного навчання необхідно виділити  молодих, до 30 років,  викладачів і при допомозі МОЗ провести навчання по даній програмі в Німеччині або Австрії на базі подібних клінік. Термін навчання до 3-х місяців. Завдяки цьому можна отримати досвід  освоєння нової спеціальності  нашими фахівцями і бачення її розвитку. </a:t>
            </a:r>
            <a:endParaRPr lang="uk-UA" sz="180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indent="457200" algn="just"/>
            <a:endParaRPr lang="uk-UA" sz="1800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algn="just"/>
            <a:r>
              <a:rPr lang="uk-UA" sz="1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     Другим етапом необхідно виділити ті дві-три кафедри, фахівці яких здібні  займатися  подальшим навчанням – хірургічна робота співробітників, наявність на базі травматологічних і </a:t>
            </a:r>
            <a:r>
              <a:rPr lang="uk-UA" sz="18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політравматологічних</a:t>
            </a:r>
            <a:r>
              <a:rPr lang="uk-UA" sz="1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пацієнтів  і т.д. </a:t>
            </a:r>
            <a:r>
              <a:rPr lang="uk-UA" sz="1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На </a:t>
            </a:r>
            <a:r>
              <a:rPr lang="uk-UA" sz="1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протязі року необхідно створити на базі цих кафедри програми і почати навчання, в подальшому  розповсюдити цей досвід на інші кафедри (при необхідності).  </a:t>
            </a:r>
          </a:p>
        </p:txBody>
      </p:sp>
    </p:spTree>
    <p:extLst>
      <p:ext uri="{BB962C8B-B14F-4D97-AF65-F5344CB8AC3E}">
        <p14:creationId xmlns:p14="http://schemas.microsoft.com/office/powerpoint/2010/main" val="33422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3" y="188640"/>
            <a:ext cx="8784976" cy="6480720"/>
          </a:xfrm>
          <a:prstGeom prst="roundRect">
            <a:avLst>
              <a:gd name="adj" fmla="val 4142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395536" y="1800393"/>
            <a:ext cx="8352928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</a:pPr>
            <a:r>
              <a:rPr lang="uk-UA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Наявність у відділенні:</a:t>
            </a:r>
          </a:p>
          <a:p>
            <a:pPr marL="342900" indent="-342900" algn="just" defTabSz="4572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протишокової палати</a:t>
            </a:r>
            <a:endParaRPr lang="uk-UA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just" defTabSz="4572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</a:rPr>
              <a:t>ургентної </a:t>
            </a:r>
            <a:r>
              <a:rPr lang="uk-UA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операційної</a:t>
            </a:r>
            <a:endParaRPr lang="uk-UA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just" defTabSz="4572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</a:rPr>
              <a:t>лабораторного </a:t>
            </a:r>
            <a:r>
              <a:rPr lang="uk-UA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комплексу</a:t>
            </a:r>
          </a:p>
          <a:p>
            <a:pPr marL="342900" indent="-342900" algn="just" defTabSz="4572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банку крові</a:t>
            </a:r>
          </a:p>
          <a:p>
            <a:pPr marL="342900" indent="-342900" algn="just" defTabSz="4572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</a:rPr>
              <a:t>р</a:t>
            </a:r>
            <a:r>
              <a:rPr lang="uk-UA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ентген, УЗД, КТ, МРТ</a:t>
            </a:r>
            <a:endParaRPr lang="uk-UA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 defTabSz="4572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</a:pPr>
            <a:endParaRPr lang="uk-UA" sz="1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0" y="297407"/>
            <a:ext cx="9144000" cy="1115369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Створення</a:t>
            </a:r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сучасних</a:t>
            </a:r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приймальних</a:t>
            </a:r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відділень</a:t>
            </a:r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 (</a:t>
            </a:r>
            <a:r>
              <a:rPr lang="ru-RU" sz="3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відділення</a:t>
            </a:r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невідкладної</a:t>
            </a:r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допомоги</a:t>
            </a:r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77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20688"/>
            <a:ext cx="7416824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 defTabSz="4572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</a:pPr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Забезпечення протишокової палати:</a:t>
            </a:r>
            <a:r>
              <a:rPr lang="uk-U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uk-UA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defTabSz="4572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</a:pPr>
            <a:r>
              <a:rPr lang="uk-UA" sz="2000" dirty="0" smtClean="0">
                <a:solidFill>
                  <a:schemeClr val="bg1"/>
                </a:solidFill>
                <a:latin typeface="+mn-lt"/>
              </a:rPr>
              <a:t>набір </a:t>
            </a:r>
            <a:r>
              <a:rPr lang="uk-UA" sz="2000" dirty="0">
                <a:solidFill>
                  <a:schemeClr val="bg1"/>
                </a:solidFill>
                <a:latin typeface="+mn-lt"/>
              </a:rPr>
              <a:t>для </a:t>
            </a:r>
            <a:r>
              <a:rPr lang="uk-UA" sz="2000" dirty="0" err="1">
                <a:solidFill>
                  <a:schemeClr val="bg1"/>
                </a:solidFill>
                <a:latin typeface="+mn-lt"/>
              </a:rPr>
              <a:t>інтубації</a:t>
            </a:r>
            <a:r>
              <a:rPr lang="uk-UA" sz="2000" dirty="0">
                <a:solidFill>
                  <a:schemeClr val="bg1"/>
                </a:solidFill>
                <a:latin typeface="+mn-lt"/>
              </a:rPr>
              <a:t>, апарат ШВЛ, </a:t>
            </a:r>
            <a:r>
              <a:rPr lang="uk-UA" sz="2000" dirty="0" err="1">
                <a:solidFill>
                  <a:schemeClr val="bg1"/>
                </a:solidFill>
                <a:latin typeface="+mn-lt"/>
              </a:rPr>
              <a:t>пульсаксиметр</a:t>
            </a:r>
            <a:r>
              <a:rPr lang="uk-UA" sz="2000" dirty="0">
                <a:solidFill>
                  <a:schemeClr val="bg1"/>
                </a:solidFill>
                <a:latin typeface="+mn-lt"/>
              </a:rPr>
              <a:t>, к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атетери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 та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дренажі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, шины,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набори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 для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торакотомії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лапаротомії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зовнішні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фіксатори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/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тазові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+mn-lt"/>
              </a:rPr>
              <a:t>щипці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.</a:t>
            </a:r>
          </a:p>
          <a:p>
            <a:pPr algn="ctr" defTabSz="4572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</a:pP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Забезпечення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виконання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marL="285750" indent="-285750" algn="just" defTabSz="4572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</a:pPr>
            <a:r>
              <a:rPr lang="ru-RU" sz="2000" dirty="0" err="1">
                <a:solidFill>
                  <a:schemeClr val="bg1"/>
                </a:solidFill>
                <a:latin typeface="+mn-lt"/>
              </a:rPr>
              <a:t>з</a:t>
            </a:r>
            <a:r>
              <a:rPr lang="ru-RU" sz="2000" dirty="0" err="1" smtClean="0">
                <a:solidFill>
                  <a:schemeClr val="bg1"/>
                </a:solidFill>
                <a:latin typeface="+mn-lt"/>
              </a:rPr>
              <a:t>береження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або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 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відновлення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життєвих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функцій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 – контроль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серцево-судинної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діальності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штучне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дихання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інфузійна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 і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трансфузійна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+mn-lt"/>
              </a:rPr>
              <a:t>терапія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;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  <a:p>
            <a:pPr marL="285750" indent="-285750" algn="just" defTabSz="4572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</a:pPr>
            <a:r>
              <a:rPr lang="ru-RU" sz="2000" dirty="0" err="1">
                <a:solidFill>
                  <a:schemeClr val="bg1"/>
                </a:solidFill>
                <a:latin typeface="+mn-lt"/>
              </a:rPr>
              <a:t>п</a:t>
            </a:r>
            <a:r>
              <a:rPr lang="ru-RU" sz="2000" dirty="0" err="1" smtClean="0">
                <a:solidFill>
                  <a:schemeClr val="bg1"/>
                </a:solidFill>
                <a:latin typeface="+mn-lt"/>
              </a:rPr>
              <a:t>ервинна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діагностика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 –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рентгенографія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комп’ютерна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томографія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сонографія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ангіографія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лабораторна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+mn-lt"/>
              </a:rPr>
              <a:t>діагностика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;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  <a:p>
            <a:pPr marL="285750" indent="-285750" algn="just" defTabSz="4572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</a:pPr>
            <a:r>
              <a:rPr lang="ru-RU" sz="2000" dirty="0" err="1">
                <a:solidFill>
                  <a:schemeClr val="bg1"/>
                </a:solidFill>
                <a:latin typeface="+mn-lt"/>
              </a:rPr>
              <a:t>в</a:t>
            </a:r>
            <a:r>
              <a:rPr lang="ru-RU" sz="2000" dirty="0" err="1" smtClean="0">
                <a:solidFill>
                  <a:schemeClr val="bg1"/>
                </a:solidFill>
                <a:latin typeface="+mn-lt"/>
              </a:rPr>
              <a:t>иконання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зберігаючих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життя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операцій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 –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інтубація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дренування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плевральної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порожнини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венесекція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екстрена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торакотомія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трахеотомія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773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56895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C000"/>
                </a:solidFill>
                <a:latin typeface="+mj-lt"/>
              </a:rPr>
              <a:t>Змінити систему  підготовки молодих фахівців</a:t>
            </a:r>
            <a:r>
              <a:rPr lang="uk-UA" sz="2400" b="1" dirty="0" smtClean="0">
                <a:solidFill>
                  <a:srgbClr val="FFC000"/>
                </a:solidFill>
                <a:latin typeface="+mj-lt"/>
              </a:rPr>
              <a:t>.</a:t>
            </a:r>
          </a:p>
          <a:p>
            <a:pPr algn="ctr"/>
            <a:endParaRPr lang="uk-UA" sz="2400" b="1" dirty="0" smtClean="0">
              <a:solidFill>
                <a:srgbClr val="FFC000"/>
              </a:solidFill>
              <a:latin typeface="+mj-lt"/>
            </a:endParaRPr>
          </a:p>
          <a:p>
            <a:pPr marL="342900" indent="-342900" algn="just">
              <a:spcAft>
                <a:spcPts val="2400"/>
              </a:spcAft>
              <a:buFont typeface="Wingdings" pitchFamily="2" charset="2"/>
              <a:buChar char="§"/>
            </a:pPr>
            <a:r>
              <a:rPr lang="uk-UA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обов’язкове навчання надання допомоги при невідкладних станах 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uk-UA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в перші роки 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роботи; </a:t>
            </a:r>
          </a:p>
          <a:p>
            <a:pPr marL="342900" indent="-342900" algn="just">
              <a:spcAft>
                <a:spcPts val="2400"/>
              </a:spcAft>
              <a:buFont typeface="Wingdings" pitchFamily="2" charset="2"/>
              <a:buChar char="§"/>
            </a:pPr>
            <a:r>
              <a:rPr lang="uk-UA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навчання в клінічній ординатурі по цілому ряду хірургічних спеціальностей – нейрохірургія, травматологія, пластична хірургія, абдомінальна хірургія, </a:t>
            </a:r>
            <a:r>
              <a:rPr lang="uk-UA" sz="24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торакальна</a:t>
            </a:r>
            <a:r>
              <a:rPr lang="uk-UA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хірургія.   Клінічна ординатура може проводитись тільки на базі працюючих відділень при участі співробітників 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кафедр</a:t>
            </a:r>
            <a:r>
              <a:rPr lang="uk-UA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;</a:t>
            </a:r>
            <a:endParaRPr lang="uk-UA" sz="2400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marL="342900" indent="-342900" algn="just">
              <a:spcAft>
                <a:spcPts val="240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робота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на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базі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травматологічного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центра будь-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якого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рівня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;</a:t>
            </a:r>
            <a:endParaRPr lang="ru-RU" sz="2400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marL="342900" indent="-342900" algn="just">
              <a:spcAft>
                <a:spcPts val="2400"/>
              </a:spcAft>
              <a:buFont typeface="Wingdings" pitchFamily="2" charset="2"/>
              <a:buChar char="§"/>
            </a:pP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ч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ерез 3-5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років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отримати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спеціалізацію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ортопеда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чи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хірурга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вузького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профілю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– торакального,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абдомінального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, 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ендокринного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,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лапароскопічного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і т.д. </a:t>
            </a:r>
            <a:endParaRPr lang="uk-UA" sz="24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484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3" y="188640"/>
            <a:ext cx="8784976" cy="6480720"/>
          </a:xfrm>
          <a:prstGeom prst="roundRect">
            <a:avLst>
              <a:gd name="adj" fmla="val 4142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323528" y="1122393"/>
            <a:ext cx="84249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Створити </a:t>
            </a:r>
            <a:r>
              <a:rPr lang="uk-UA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єдиний керівний орган в сфері безпеки дорожнього руху </a:t>
            </a: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на найвищому політичному рівні, з функціями повного керування питаннями безпеки руху в області транспорту, охорони здоров`я, промисловості, координацію між усіма гілками влади на Державному та місцевому рівнях, розробку єдиної довгострокової концепції більш безпечної системи дорожнього руху, з поступовим зменшенням показників смертності в ДТП, забезпечення постійного фінансування на безпеку дорожнього руху та наукові дослідження в цьому напрямку</a:t>
            </a:r>
            <a:r>
              <a:rPr lang="uk-UA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Для </a:t>
            </a: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вдосконалення надання першої допомоги необхідно </a:t>
            </a:r>
            <a:r>
              <a:rPr lang="uk-UA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ввести на </a:t>
            </a:r>
            <a:r>
              <a:rPr lang="uk-UA" sz="2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Державному </a:t>
            </a:r>
            <a:r>
              <a:rPr lang="uk-UA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рівні обов'язкове навчання в організованих групах населення прийомам надання першої невідкладної медичної допомоги </a:t>
            </a: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по аналогії зарубіжних парамедиків (водії, співробітники поліції, пожежники, військовослужбовці МЗС і МНС, школярі старших класів навчання, студенти всіх рівнів навчання). Ввести обов’язковий залік з першої медичної допомоги перед екзаменом на отримання посвідчення водія любої категорії</a:t>
            </a:r>
            <a:r>
              <a:rPr lang="uk-UA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uk-UA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0" y="297407"/>
            <a:ext cx="9144000" cy="7912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ПРОПОЗИЦІЇ</a:t>
            </a: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: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9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3" y="188640"/>
            <a:ext cx="8784976" cy="6480720"/>
          </a:xfrm>
          <a:prstGeom prst="roundRect">
            <a:avLst>
              <a:gd name="adj" fmla="val 4142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Не </a:t>
            </a:r>
            <a:r>
              <a:rPr lang="uk-UA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допустити скорочення, а навпаки в кожному регіоні (області) відкрити систему </a:t>
            </a:r>
            <a:r>
              <a:rPr lang="uk-UA" sz="2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травматологічних </a:t>
            </a:r>
            <a:r>
              <a:rPr lang="uk-UA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центрів</a:t>
            </a: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, трансформувавши частину ортопедо - травматологічних відділень в високо - технологічні центри для лікування ізольованих та поєднаних травм з забезпеченням усім необхідним діагностичним, лікувальним оснащенням</a:t>
            </a:r>
            <a:r>
              <a:rPr lang="uk-UA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Розробити </a:t>
            </a:r>
            <a:r>
              <a:rPr lang="uk-UA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єдиний алгоритм етапного ведення постраждалих в ДТП</a:t>
            </a: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, створити спеціальні лікувально-транспортні бригади, Розробити принципи та затвердити лікувально-діагностичні протоколи роботи таких бригад</a:t>
            </a:r>
            <a:r>
              <a:rPr lang="uk-UA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Для </a:t>
            </a: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поліпшення лікування важко постраждалих від травм в період «першої золотої години» </a:t>
            </a:r>
            <a:r>
              <a:rPr lang="uk-UA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в приймальних відділеннях </a:t>
            </a:r>
            <a:r>
              <a:rPr lang="uk-UA" sz="2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лікарень </a:t>
            </a:r>
            <a:r>
              <a:rPr lang="uk-UA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створити протишокові палати</a:t>
            </a:r>
            <a:r>
              <a:rPr lang="uk-UA" sz="2000" dirty="0">
                <a:solidFill>
                  <a:schemeClr val="bg1"/>
                </a:solidFill>
                <a:latin typeface="Calibri" panose="020F0502020204030204" pitchFamily="34" charset="0"/>
              </a:rPr>
              <a:t>, навчити персонал ургентних травматологічних бригад проводити первинну діагностику і стабілізацію життєво важливих функцій протягом першої години.</a:t>
            </a: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0" y="297407"/>
            <a:ext cx="9144000" cy="7912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ПРОПОЗИЦІЇ</a:t>
            </a: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: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9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86926" y="3023356"/>
            <a:ext cx="7113466" cy="1413756"/>
          </a:xfrm>
          <a:prstGeom prst="rect">
            <a:avLst/>
          </a:prstGeom>
          <a:noFill/>
        </p:spPr>
        <p:txBody>
          <a:bodyPr spcFirstLastPara="1" numCol="1">
            <a:prstTxWarp prst="textArchUp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kern="0" spc="4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C00000"/>
                    </a:gs>
                    <a:gs pos="5000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Дякуємо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985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3" y="188640"/>
            <a:ext cx="8784976" cy="6480720"/>
          </a:xfrm>
          <a:prstGeom prst="roundRect">
            <a:avLst>
              <a:gd name="adj" fmla="val 4142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6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97407"/>
            <a:ext cx="9144000" cy="79129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МЕТА </a:t>
            </a:r>
            <a:r>
              <a:rPr lang="uk-U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РОБОТИ</a:t>
            </a:r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3487" y="1833275"/>
            <a:ext cx="7557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Сформувати</a:t>
            </a:r>
            <a:r>
              <a:rPr lang="ru-RU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єдину</a:t>
            </a:r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для </a:t>
            </a:r>
            <a:r>
              <a:rPr lang="ru-RU" sz="3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всіх</a:t>
            </a:r>
            <a:r>
              <a:rPr lang="ru-RU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регіонів</a:t>
            </a:r>
            <a:r>
              <a:rPr lang="ru-RU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України</a:t>
            </a:r>
            <a:r>
              <a:rPr lang="ru-RU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відпрацьовану</a:t>
            </a:r>
            <a:r>
              <a:rPr lang="ru-RU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</a:rPr>
              <a:t>систему </a:t>
            </a:r>
            <a:r>
              <a:rPr lang="ru-RU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допомоги</a:t>
            </a:r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постраждалим</a:t>
            </a:r>
            <a:r>
              <a:rPr lang="ru-RU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при ДТП.</a:t>
            </a:r>
            <a:endParaRPr lang="uk-UA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79513" y="188640"/>
            <a:ext cx="8784976" cy="6480720"/>
          </a:xfrm>
          <a:prstGeom prst="roundRect">
            <a:avLst>
              <a:gd name="adj" fmla="val 4142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415637" y="1292567"/>
            <a:ext cx="831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</a:rPr>
              <a:t>В Україні </a:t>
            </a:r>
            <a:r>
              <a:rPr lang="uk-UA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щорічно реєструється </a:t>
            </a: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</a:rPr>
              <a:t>близько </a:t>
            </a:r>
            <a:r>
              <a:rPr lang="uk-UA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200 тисяч </a:t>
            </a: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</a:rPr>
              <a:t>дорожньо-транспортних пригод (</a:t>
            </a:r>
            <a:r>
              <a:rPr lang="uk-UA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ДТП</a:t>
            </a: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</a:rPr>
              <a:t>), в яких </a:t>
            </a:r>
            <a:r>
              <a:rPr lang="uk-UA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гине</a:t>
            </a: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</a:rPr>
              <a:t> біля </a:t>
            </a:r>
            <a:r>
              <a:rPr lang="uk-UA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5000 осіб </a:t>
            </a: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</a:rPr>
              <a:t>та </a:t>
            </a:r>
            <a:r>
              <a:rPr lang="uk-UA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отримують травми понад 30 тисяч </a:t>
            </a:r>
            <a:r>
              <a:rPr lang="uk-UA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осіб</a:t>
            </a:r>
            <a:r>
              <a:rPr lang="uk-UA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r>
              <a:rPr lang="uk-UA" dirty="0" smtClean="0">
                <a:solidFill>
                  <a:schemeClr val="bg1"/>
                </a:solidFill>
                <a:latin typeface="Calibri" panose="020F0502020204030204" pitchFamily="34" charset="0"/>
              </a:rPr>
              <a:t>[www.mvs.gov.ua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]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5638" y="2852936"/>
            <a:ext cx="8312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</a:rPr>
              <a:t>За статистикою </a:t>
            </a:r>
            <a:r>
              <a:rPr lang="uk-UA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з 100 травмованих в результаті ДТП гине 15-17 українців</a:t>
            </a: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uk-UA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в Європі </a:t>
            </a: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</a:rPr>
              <a:t>цей показник – </a:t>
            </a:r>
            <a:r>
              <a:rPr lang="uk-UA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3-4</a:t>
            </a: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</a:rPr>
              <a:t>, в </a:t>
            </a:r>
            <a:r>
              <a:rPr lang="uk-UA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США – 2-3 осіб</a:t>
            </a: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49479"/>
            <a:ext cx="3563888" cy="22636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15637" y="4043973"/>
            <a:ext cx="4712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Питома</a:t>
            </a:r>
            <a:r>
              <a:rPr lang="ru-RU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 вага травми скелету 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у постраждалих в ДТП за останніми дослідженнями коливається </a:t>
            </a:r>
            <a:r>
              <a:rPr lang="ru-RU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від </a:t>
            </a:r>
            <a:r>
              <a:rPr lang="ru-RU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45% </a:t>
            </a:r>
            <a:r>
              <a:rPr lang="ru-RU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до </a:t>
            </a:r>
            <a:r>
              <a:rPr lang="ru-RU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65%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0" y="297407"/>
            <a:ext cx="9144000" cy="7912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АКТУАЛЬНІСТЬ ПРОБЛЕМИ</a:t>
            </a: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: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1"/>
            <a:ext cx="8568952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Створення</a:t>
            </a:r>
            <a:r>
              <a:rPr lang="ru-RU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Єдиної</a:t>
            </a:r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Державної</a:t>
            </a:r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Програми</a:t>
            </a:r>
            <a:r>
              <a: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ru-RU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11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Організація</a:t>
            </a: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надання</a:t>
            </a: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медичної</a:t>
            </a: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допомоги</a:t>
            </a: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при ДТП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</a:p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endParaRPr lang="uk-UA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uk-UA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введення   </a:t>
            </a:r>
            <a:r>
              <a:rPr lang="uk-UA" sz="3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єдиної статистики </a:t>
            </a:r>
            <a:r>
              <a:rPr lang="uk-UA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травм;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uk-UA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організація </a:t>
            </a:r>
            <a:r>
              <a:rPr lang="uk-UA" sz="3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служби </a:t>
            </a:r>
            <a:r>
              <a:rPr lang="uk-UA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невідкладної  допомоги; 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uk-UA" sz="3200" dirty="0">
                <a:solidFill>
                  <a:srgbClr val="E6E6E6"/>
                </a:solidFill>
                <a:latin typeface="Calibri" pitchFamily="34" charset="0"/>
              </a:rPr>
              <a:t>с</a:t>
            </a:r>
            <a:r>
              <a:rPr lang="uk-UA" sz="3200" dirty="0" smtClean="0">
                <a:solidFill>
                  <a:srgbClr val="E6E6E6"/>
                </a:solidFill>
                <a:latin typeface="Calibri" pitchFamily="34" charset="0"/>
              </a:rPr>
              <a:t>творення </a:t>
            </a:r>
            <a:r>
              <a:rPr lang="uk-UA" sz="3200" dirty="0">
                <a:solidFill>
                  <a:srgbClr val="E6E6E6"/>
                </a:solidFill>
                <a:latin typeface="Calibri" pitchFamily="34" charset="0"/>
              </a:rPr>
              <a:t>травматологічних </a:t>
            </a:r>
            <a:r>
              <a:rPr lang="uk-UA" sz="3200" dirty="0" smtClean="0">
                <a:solidFill>
                  <a:srgbClr val="E6E6E6"/>
                </a:solidFill>
                <a:latin typeface="Calibri" pitchFamily="34" charset="0"/>
              </a:rPr>
              <a:t>центрів;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uk-UA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створення </a:t>
            </a:r>
            <a:r>
              <a:rPr lang="uk-UA" sz="3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сучасних приймальних </a:t>
            </a:r>
            <a:r>
              <a:rPr lang="uk-UA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відділень; 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uk-UA" sz="3200" dirty="0" smtClean="0">
                <a:solidFill>
                  <a:srgbClr val="E6E6E6"/>
                </a:solidFill>
                <a:latin typeface="Calibri" pitchFamily="34" charset="0"/>
              </a:rPr>
              <a:t>навчання спеціалістів;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3200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змінити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систему  </a:t>
            </a:r>
            <a:r>
              <a:rPr lang="ru-RU" sz="32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підготовки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ru-RU" sz="32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молодих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ru-RU" sz="3200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фахівців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.</a:t>
            </a:r>
            <a:endParaRPr lang="uk-UA" sz="3200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84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dirty="0" err="1">
                <a:solidFill>
                  <a:srgbClr val="FFC000"/>
                </a:solidFill>
                <a:latin typeface="+mj-lt"/>
              </a:rPr>
              <a:t>Введення</a:t>
            </a:r>
            <a:r>
              <a:rPr lang="ru-RU" sz="3200" dirty="0">
                <a:solidFill>
                  <a:srgbClr val="FFC000"/>
                </a:solidFill>
                <a:latin typeface="+mj-lt"/>
              </a:rPr>
              <a:t>   </a:t>
            </a:r>
            <a:r>
              <a:rPr lang="ru-RU" sz="3200" dirty="0" err="1">
                <a:solidFill>
                  <a:srgbClr val="FFC000"/>
                </a:solidFill>
                <a:latin typeface="+mj-lt"/>
              </a:rPr>
              <a:t>єдиної</a:t>
            </a:r>
            <a:r>
              <a:rPr lang="ru-RU" sz="3200" dirty="0">
                <a:solidFill>
                  <a:srgbClr val="FFC000"/>
                </a:solidFill>
                <a:latin typeface="+mj-lt"/>
              </a:rPr>
              <a:t> статистики травм. </a:t>
            </a:r>
            <a:endParaRPr lang="ru-RU" sz="3200" dirty="0" smtClean="0">
              <a:solidFill>
                <a:srgbClr val="FFC000"/>
              </a:solidFill>
              <a:latin typeface="+mj-lt"/>
            </a:endParaRPr>
          </a:p>
          <a:p>
            <a:pPr algn="ctr">
              <a:spcAft>
                <a:spcPts val="1200"/>
              </a:spcAft>
            </a:pPr>
            <a:endParaRPr lang="ru-RU" dirty="0">
              <a:solidFill>
                <a:srgbClr val="FFC000"/>
              </a:solidFill>
              <a:latin typeface="+mj-lt"/>
            </a:endParaRPr>
          </a:p>
          <a:p>
            <a:pPr marL="342900" indent="-342900" algn="just">
              <a:spcAft>
                <a:spcPts val="2400"/>
              </a:spcAft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В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статистиці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смертності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нерозділені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поняття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причин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смерті</a:t>
            </a:r>
            <a:endParaRPr lang="ru-RU" sz="280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marL="342900" indent="-342900" algn="just">
              <a:spcAft>
                <a:spcPts val="2400"/>
              </a:spcAft>
              <a:buFont typeface="Wingdings" pitchFamily="2" charset="2"/>
              <a:buChar char="Ø"/>
            </a:pP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В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одній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графі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об’єднана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смертність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від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травм,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отруєнь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і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нещасних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випадків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.</a:t>
            </a:r>
          </a:p>
          <a:p>
            <a:pPr marL="342900" indent="-342900" algn="just">
              <a:spcAft>
                <a:spcPts val="2400"/>
              </a:spcAft>
              <a:buFont typeface="Wingdings" pitchFamily="2" charset="2"/>
              <a:buChar char="Ø"/>
            </a:pP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Відсутність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єдиної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сттатистики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у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всіх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гілках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влади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marL="285750" indent="-285750" algn="just">
              <a:spcAft>
                <a:spcPts val="2400"/>
              </a:spcAft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Відсутність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в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офіційній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статистиці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такого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поняття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як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політравма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при 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якій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спостерігаються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зовсім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інші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статистичні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показники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ru-RU" sz="28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результатів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лікування</a:t>
            </a:r>
            <a:endParaRPr lang="ru-RU" sz="280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endParaRPr lang="ru-RU" dirty="0"/>
          </a:p>
          <a:p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82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79513" y="188640"/>
            <a:ext cx="8784976" cy="6480720"/>
          </a:xfrm>
          <a:prstGeom prst="roundRect">
            <a:avLst>
              <a:gd name="adj" fmla="val 4142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578830" y="3885122"/>
            <a:ext cx="79863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+mn-lt"/>
              </a:rPr>
              <a:t>Зниження </a:t>
            </a:r>
            <a:r>
              <a:rPr lang="uk-UA" sz="2800" dirty="0">
                <a:solidFill>
                  <a:schemeClr val="bg1"/>
                </a:solidFill>
                <a:latin typeface="+mn-lt"/>
              </a:rPr>
              <a:t>смертності </a:t>
            </a:r>
            <a:r>
              <a:rPr lang="uk-UA" sz="2800" b="1" dirty="0" smtClean="0">
                <a:solidFill>
                  <a:srgbClr val="FFFF00"/>
                </a:solidFill>
                <a:latin typeface="+mn-lt"/>
              </a:rPr>
              <a:t>з </a:t>
            </a:r>
            <a:r>
              <a:rPr lang="uk-UA" sz="2800" b="1" dirty="0">
                <a:solidFill>
                  <a:srgbClr val="FFFF00"/>
                </a:solidFill>
                <a:latin typeface="+mn-lt"/>
              </a:rPr>
              <a:t>40% в 1970-х</a:t>
            </a:r>
            <a:r>
              <a:rPr lang="uk-UA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uk-UA" sz="2800" dirty="0" smtClean="0">
                <a:solidFill>
                  <a:schemeClr val="bg1"/>
                </a:solidFill>
                <a:latin typeface="+mn-lt"/>
              </a:rPr>
              <a:t>роках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+mn-lt"/>
              </a:rPr>
              <a:t>до </a:t>
            </a:r>
            <a:r>
              <a:rPr lang="uk-UA" sz="2800" b="1" dirty="0">
                <a:solidFill>
                  <a:srgbClr val="FFFF00"/>
                </a:solidFill>
                <a:latin typeface="+mn-lt"/>
              </a:rPr>
              <a:t>18% - в 1990-і </a:t>
            </a:r>
            <a:r>
              <a:rPr lang="uk-UA" sz="2800" dirty="0" smtClean="0">
                <a:solidFill>
                  <a:schemeClr val="bg1"/>
                </a:solidFill>
                <a:latin typeface="+mn-lt"/>
              </a:rPr>
              <a:t>роки</a:t>
            </a:r>
            <a:endParaRPr lang="uk-UA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507589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solidFill>
                  <a:schemeClr val="bg1"/>
                </a:solidFill>
                <a:latin typeface="+mn-lt"/>
              </a:rPr>
              <a:t>Прибуття лікаря в Німеччині </a:t>
            </a:r>
            <a:r>
              <a:rPr lang="uk-UA" sz="1800" dirty="0" smtClean="0">
                <a:solidFill>
                  <a:schemeClr val="bg1"/>
                </a:solidFill>
                <a:latin typeface="+mn-lt"/>
              </a:rPr>
              <a:t>на </a:t>
            </a:r>
            <a:r>
              <a:rPr lang="uk-UA" sz="1800" dirty="0">
                <a:solidFill>
                  <a:schemeClr val="bg1"/>
                </a:solidFill>
                <a:latin typeface="+mn-lt"/>
              </a:rPr>
              <a:t>міс­це </a:t>
            </a:r>
            <a:r>
              <a:rPr lang="uk-UA" sz="1800" dirty="0" smtClean="0">
                <a:solidFill>
                  <a:schemeClr val="bg1"/>
                </a:solidFill>
                <a:latin typeface="+mn-lt"/>
              </a:rPr>
              <a:t>ДТП </a:t>
            </a:r>
            <a:r>
              <a:rPr lang="uk-UA" sz="1800" dirty="0">
                <a:solidFill>
                  <a:schemeClr val="bg1"/>
                </a:solidFill>
              </a:rPr>
              <a:t>≈</a:t>
            </a:r>
            <a:r>
              <a:rPr lang="uk-UA" sz="1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uk-UA" sz="1800" dirty="0">
                <a:solidFill>
                  <a:schemeClr val="bg1"/>
                </a:solidFill>
                <a:latin typeface="+mn-lt"/>
              </a:rPr>
              <a:t>22,4 </a:t>
            </a:r>
            <a:r>
              <a:rPr lang="uk-UA" sz="1800" dirty="0" smtClean="0">
                <a:solidFill>
                  <a:schemeClr val="bg1"/>
                </a:solidFill>
                <a:latin typeface="+mn-lt"/>
              </a:rPr>
              <a:t>хв. Час </a:t>
            </a:r>
            <a:r>
              <a:rPr lang="uk-UA" sz="1800" dirty="0">
                <a:solidFill>
                  <a:schemeClr val="bg1"/>
                </a:solidFill>
                <a:latin typeface="+mn-lt"/>
              </a:rPr>
              <a:t>доставки в шпиталь </a:t>
            </a:r>
            <a:r>
              <a:rPr lang="uk-UA" sz="1800" dirty="0">
                <a:solidFill>
                  <a:schemeClr val="bg1"/>
                </a:solidFill>
              </a:rPr>
              <a:t>≈</a:t>
            </a:r>
            <a:r>
              <a:rPr lang="uk-UA" sz="1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uk-UA" sz="1800" dirty="0">
                <a:solidFill>
                  <a:schemeClr val="bg1"/>
                </a:solidFill>
                <a:latin typeface="+mn-lt"/>
              </a:rPr>
              <a:t>18,3 хв.</a:t>
            </a:r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4487954" y="1568831"/>
            <a:ext cx="240099" cy="4392488"/>
          </a:xfrm>
          <a:prstGeom prst="rightBrace">
            <a:avLst>
              <a:gd name="adj1" fmla="val 65033"/>
              <a:gd name="adj2" fmla="val 50000"/>
            </a:avLst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179513" y="5622339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Оптимальне плече транспортування для України –</a:t>
            </a:r>
          </a:p>
          <a:p>
            <a:pPr algn="ctr"/>
            <a:r>
              <a:rPr lang="uk-UA" sz="2400" b="1" i="1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відстань, яку може швидка подолати за 40 хв</a:t>
            </a:r>
            <a:endParaRPr lang="uk-UA" sz="2400" b="1" i="1" dirty="0">
              <a:solidFill>
                <a:srgbClr val="FFC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0" y="297407"/>
            <a:ext cx="9144000" cy="111536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ЧАС ПРИБУТТЯ НА МІСЦЕ ДТП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ТА ЧАС ГОСПІТАЛІЗАЦІЇ: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Arial" charset="0"/>
            </a:endParaRPr>
          </a:p>
        </p:txBody>
      </p:sp>
      <p:pic>
        <p:nvPicPr>
          <p:cNvPr id="3074" name="Picture 2" descr="http://ukrexport.gov.ua/i/imgsupload/fla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98" y="1556792"/>
            <a:ext cx="3165058" cy="2088286"/>
          </a:xfrm>
          <a:prstGeom prst="roundRect">
            <a:avLst>
              <a:gd name="adj" fmla="val 1069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76031" y="1651714"/>
            <a:ext cx="3021192" cy="1898442"/>
          </a:xfrm>
          <a:prstGeom prst="roundRect">
            <a:avLst>
              <a:gd name="adj" fmla="val 10696"/>
            </a:avLst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100000">
                <a:schemeClr val="tx1">
                  <a:alpha val="3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Німеччина:</a:t>
            </a:r>
          </a:p>
          <a:p>
            <a:endParaRPr lang="uk-UA" sz="800" dirty="0" smtClean="0"/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 гелікоптерна станція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гелікоптерів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://alf-ua.com/uploads/touragent_country/content/0000/90/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66" y="1556792"/>
            <a:ext cx="3165058" cy="2088286"/>
          </a:xfrm>
          <a:prstGeom prst="roundRect">
            <a:avLst>
              <a:gd name="adj" fmla="val 1069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5295299" y="1651714"/>
            <a:ext cx="3021192" cy="1898442"/>
          </a:xfrm>
          <a:prstGeom prst="roundRect">
            <a:avLst>
              <a:gd name="adj" fmla="val 10696"/>
            </a:avLst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100000">
                <a:schemeClr val="tx1">
                  <a:alpha val="3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Австрія:</a:t>
            </a:r>
          </a:p>
          <a:p>
            <a:endParaRPr lang="uk-UA" sz="800" dirty="0" smtClean="0"/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 гелікоптерні станції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гелікоптерів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09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9513" y="188640"/>
            <a:ext cx="8784976" cy="6480720"/>
          </a:xfrm>
          <a:prstGeom prst="roundRect">
            <a:avLst>
              <a:gd name="adj" fmla="val 4142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extBox 1"/>
          <p:cNvSpPr txBox="1"/>
          <p:nvPr/>
        </p:nvSpPr>
        <p:spPr>
          <a:xfrm>
            <a:off x="323528" y="6021288"/>
            <a:ext cx="84969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100" dirty="0" smtClean="0">
                <a:solidFill>
                  <a:schemeClr val="bg1"/>
                </a:solidFill>
                <a:latin typeface="+mn-lt"/>
              </a:rPr>
              <a:t>На сьогодні існують </a:t>
            </a:r>
            <a:r>
              <a:rPr lang="uk-UA" sz="2100" b="1" dirty="0" smtClean="0">
                <a:solidFill>
                  <a:srgbClr val="FFFF00"/>
                </a:solidFill>
                <a:latin typeface="+mn-lt"/>
              </a:rPr>
              <a:t>171 ЛПЗ, що можуть виконувати роль притрасових</a:t>
            </a:r>
            <a:r>
              <a:rPr lang="uk-UA" sz="2100" dirty="0" smtClean="0">
                <a:solidFill>
                  <a:schemeClr val="bg1"/>
                </a:solidFill>
                <a:latin typeface="+mn-lt"/>
              </a:rPr>
              <a:t>.</a:t>
            </a:r>
            <a:endParaRPr lang="uk-UA" sz="21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1" r="2768" b="3508"/>
          <a:stretch/>
        </p:blipFill>
        <p:spPr bwMode="auto">
          <a:xfrm>
            <a:off x="1507196" y="1997677"/>
            <a:ext cx="6129607" cy="3879595"/>
          </a:xfrm>
          <a:prstGeom prst="roundRect">
            <a:avLst>
              <a:gd name="adj" fmla="val 574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7197" y="1556792"/>
            <a:ext cx="6129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Населення України: </a:t>
            </a:r>
            <a:r>
              <a:rPr lang="uk-UA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42,9 млн. мешканців</a:t>
            </a:r>
            <a:endParaRPr lang="uk-UA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0" y="297407"/>
            <a:ext cx="9144000" cy="111536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ПРИТРАСОВІ ЛІКАРНІ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В ОБЛАСТЯХ УКРАЇНИ: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9513" y="188640"/>
            <a:ext cx="8784976" cy="6480720"/>
          </a:xfrm>
          <a:prstGeom prst="roundRect">
            <a:avLst>
              <a:gd name="adj" fmla="val 4142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1685769"/>
            <a:ext cx="3528392" cy="468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48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TNWs</a:t>
            </a:r>
            <a:endParaRPr lang="uk-UA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lvl="0" indent="-342900" algn="just" defTabSz="4572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uk-UA" sz="1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lvl="0" indent="-342900" algn="just" defTabSz="4572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98 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надрегіональних центрів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травми</a:t>
            </a:r>
          </a:p>
          <a:p>
            <a:pPr marL="342900" lvl="0" indent="-342900" algn="just" defTabSz="4572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ru-RU" sz="1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lvl="0" indent="-342900" algn="just" defTabSz="4572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232 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региональних центрів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травми</a:t>
            </a:r>
          </a:p>
          <a:p>
            <a:pPr marL="342900" lvl="0" indent="-342900" algn="just" defTabSz="4572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ru-RU" sz="1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lvl="0" indent="-342900" algn="just" defTabSz="4572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295 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локальних центрів травми</a:t>
            </a: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0" y="297407"/>
            <a:ext cx="9144000" cy="7912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ЦЕНТРИ ТРАВМИ НІМЕЧЧИНИ</a:t>
            </a: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Arial" charset="0"/>
              </a:rPr>
              <a:t>: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Arial" charset="0"/>
            </a:endParaRPr>
          </a:p>
        </p:txBody>
      </p:sp>
      <p:pic>
        <p:nvPicPr>
          <p:cNvPr id="4098" name="Picture 2" descr="http://www.dgou.de/fileadmin/user_upload/Bilder/Pressemitteilung/2015_09_24_Grafik_TNW_Deutsch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807120" cy="4799836"/>
          </a:xfrm>
          <a:prstGeom prst="roundRect">
            <a:avLst>
              <a:gd name="adj" fmla="val 454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172" y="1124744"/>
            <a:ext cx="5287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Населення Німеччини: </a:t>
            </a:r>
            <a:r>
              <a:rPr lang="uk-UA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81,8 млн. мешканців</a:t>
            </a:r>
            <a:endParaRPr lang="uk-UA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3"/>
            <a:ext cx="88569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4800" dirty="0">
                <a:solidFill>
                  <a:srgbClr val="FFC000"/>
                </a:solidFill>
                <a:latin typeface="+mn-lt"/>
              </a:rPr>
              <a:t>Центр травми </a:t>
            </a:r>
            <a:r>
              <a:rPr lang="uk-UA" sz="20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- </a:t>
            </a:r>
            <a:r>
              <a:rPr lang="uk-UA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самостійний функціональний підрозділ лікарні з завданням надання вичерпної кваліфікованої і спеціалізованої допомоги постраждалим з травмами в  гострому періоді травматичної хвороби, проведення протишокових заходів і інтенсивної терапії пацієнтам з травмами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.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just"/>
            <a:endParaRPr lang="en-US" sz="2400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just"/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В  </a:t>
            </a:r>
            <a:r>
              <a:rPr lang="uk-UA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складі центру (клініки ушкоджень) повинні бути -  приймальне відділення, протишокова, передопераційні палати інтенсивної терапії, стаціонар, операційний блок, травматологічний пункт і амбулаторне відділення для прийому пацієнтів, які раніше лікувалися в стаціонарі. 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just"/>
            <a:endParaRPr lang="en-US" sz="2400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just"/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В </a:t>
            </a:r>
            <a:r>
              <a:rPr lang="uk-UA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залежності від об’єму надання медичної допомоги виділяють центри   3-4 рівнів. </a:t>
            </a:r>
          </a:p>
          <a:p>
            <a:pPr algn="just"/>
            <a:endParaRPr lang="uk-UA" sz="20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24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7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0B4183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Custom 1">
      <a:majorFont>
        <a:latin typeface="Arial Black"/>
        <a:ea typeface=""/>
        <a:cs typeface=""/>
      </a:majorFont>
      <a:minorFont>
        <a:latin typeface="Calibri"/>
        <a:ea typeface=""/>
        <a:cs typeface="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19241</TotalTime>
  <Words>1257</Words>
  <Application>Microsoft Office PowerPoint</Application>
  <PresentationFormat>Экран (4:3)</PresentationFormat>
  <Paragraphs>116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Garamond</vt:lpstr>
      <vt:lpstr>Times New Roman</vt:lpstr>
      <vt:lpstr>Wingdings</vt:lpstr>
      <vt:lpstr>Parallax</vt:lpstr>
      <vt:lpstr>Презентация PowerPoint</vt:lpstr>
      <vt:lpstr>МЕТА РОБОТИ: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ОРГИТО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Розробка системи надання допомоги постраждалим з політравмою в умовах агропромислового регіону</dc:title>
  <dc:creator>Таня</dc:creator>
  <cp:lastModifiedBy>Home</cp:lastModifiedBy>
  <cp:revision>421</cp:revision>
  <cp:lastPrinted>2016-10-04T06:19:38Z</cp:lastPrinted>
  <dcterms:created xsi:type="dcterms:W3CDTF">2005-05-23T12:00:31Z</dcterms:created>
  <dcterms:modified xsi:type="dcterms:W3CDTF">2016-11-17T07:08:01Z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