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notesMasterIdLst>
    <p:notesMasterId r:id="rId21"/>
  </p:notesMasterIdLst>
  <p:handoutMasterIdLst>
    <p:handoutMasterId r:id="rId22"/>
  </p:handoutMasterIdLst>
  <p:sldIdLst>
    <p:sldId id="375" r:id="rId2"/>
    <p:sldId id="457" r:id="rId3"/>
    <p:sldId id="497" r:id="rId4"/>
    <p:sldId id="507" r:id="rId5"/>
    <p:sldId id="500" r:id="rId6"/>
    <p:sldId id="521" r:id="rId7"/>
    <p:sldId id="499" r:id="rId8"/>
    <p:sldId id="512" r:id="rId9"/>
    <p:sldId id="515" r:id="rId10"/>
    <p:sldId id="502" r:id="rId11"/>
    <p:sldId id="516" r:id="rId12"/>
    <p:sldId id="524" r:id="rId13"/>
    <p:sldId id="514" r:id="rId14"/>
    <p:sldId id="505" r:id="rId15"/>
    <p:sldId id="527" r:id="rId16"/>
    <p:sldId id="508" r:id="rId17"/>
    <p:sldId id="522" r:id="rId18"/>
    <p:sldId id="523" r:id="rId19"/>
    <p:sldId id="526" r:id="rId20"/>
  </p:sldIdLst>
  <p:sldSz cx="9144000" cy="6858000" type="screen4x3"/>
  <p:notesSz cx="9867900" cy="67595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F2E"/>
    <a:srgbClr val="E6E6E6"/>
    <a:srgbClr val="062A56"/>
    <a:srgbClr val="001746"/>
    <a:srgbClr val="000336"/>
    <a:srgbClr val="00FF00"/>
    <a:srgbClr val="FF3300"/>
    <a:srgbClr val="FFFF00"/>
    <a:srgbClr val="9900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35" autoAdjust="0"/>
    <p:restoredTop sz="96797" autoAdjust="0"/>
  </p:normalViewPr>
  <p:slideViewPr>
    <p:cSldViewPr>
      <p:cViewPr varScale="1">
        <p:scale>
          <a:sx n="112" d="100"/>
          <a:sy n="112" d="100"/>
        </p:scale>
        <p:origin x="8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275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Garamond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5589588" y="0"/>
            <a:ext cx="4276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  <a:cs typeface="+mn-cs"/>
              </a:defRPr>
            </a:lvl1pPr>
          </a:lstStyle>
          <a:p>
            <a:pPr>
              <a:defRPr/>
            </a:pPr>
            <a:fld id="{0E42B496-F99E-412B-A4DC-2E965B057EBD}" type="datetimeFigureOut">
              <a:rPr lang="ru-RU"/>
              <a:pPr>
                <a:defRPr/>
              </a:pPr>
              <a:t>11.05.2017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0" y="6419850"/>
            <a:ext cx="4275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9" tIns="45725" rIns="91449" bIns="45725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Garamond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5589588" y="6419850"/>
            <a:ext cx="4276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9" tIns="45725" rIns="91449" bIns="4572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  <a:cs typeface="+mn-cs"/>
              </a:defRPr>
            </a:lvl1pPr>
          </a:lstStyle>
          <a:p>
            <a:pPr>
              <a:defRPr/>
            </a:pPr>
            <a:fld id="{DB622FFF-B3E8-46DA-80A0-33863AC56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015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5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9588" y="0"/>
            <a:ext cx="4276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44850" y="506413"/>
            <a:ext cx="3379788" cy="2535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425" y="3209925"/>
            <a:ext cx="7893050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19850"/>
            <a:ext cx="4275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9" tIns="45725" rIns="91449" bIns="4572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9588" y="6419850"/>
            <a:ext cx="4276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9" tIns="45725" rIns="91449" bIns="4572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BEE400E-9686-42E0-A241-25FB2212A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494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EE400E-9686-42E0-A241-25FB2212A26F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069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D14D7-4FFA-4C1F-8E71-E48B17B90C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801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D14D7-4FFA-4C1F-8E71-E48B17B90C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357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D14D7-4FFA-4C1F-8E71-E48B17B90C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025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D14D7-4FFA-4C1F-8E71-E48B17B90C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2031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D14D7-4FFA-4C1F-8E71-E48B17B90C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361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D14D7-4FFA-4C1F-8E71-E48B17B90C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2344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D14D7-4FFA-4C1F-8E71-E48B17B90C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508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D14D7-4FFA-4C1F-8E71-E48B17B90C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670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D14D7-4FFA-4C1F-8E71-E48B17B90C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680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619DB-B125-4FEA-853C-DB823E58F6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668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D14D7-4FFA-4C1F-8E71-E48B17B90C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78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D14D7-4FFA-4C1F-8E71-E48B17B90C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13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D14D7-4FFA-4C1F-8E71-E48B17B90C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687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D14D7-4FFA-4C1F-8E71-E48B17B90C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49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D14D7-4FFA-4C1F-8E71-E48B17B90C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97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D14D7-4FFA-4C1F-8E71-E48B17B90C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248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D14D7-4FFA-4C1F-8E71-E48B17B90C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220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D14D7-4FFA-4C1F-8E71-E48B17B90C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231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415D14D7-4FFA-4C1F-8E71-E48B17B90C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8404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  <p:sldLayoutId id="2147483891" r:id="rId17"/>
    <p:sldLayoutId id="2147483892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62A56"/>
            </a:gs>
            <a:gs pos="74000">
              <a:srgbClr val="002060"/>
            </a:gs>
            <a:gs pos="83000">
              <a:srgbClr val="001746"/>
            </a:gs>
            <a:gs pos="100000">
              <a:srgbClr val="000F2E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79513" y="188640"/>
            <a:ext cx="8784976" cy="6480720"/>
          </a:xfrm>
          <a:prstGeom prst="roundRect">
            <a:avLst>
              <a:gd name="adj" fmla="val 4142"/>
            </a:avLst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0" y="6270275"/>
            <a:ext cx="9144000" cy="35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altLang="uk-UA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altLang="uk-UA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altLang="uk-UA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ru-RU" altLang="uk-UA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endParaRPr lang="ru-RU" altLang="uk-UA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39"/>
          <p:cNvSpPr txBox="1">
            <a:spLocks noChangeArrowheads="1"/>
          </p:cNvSpPr>
          <p:nvPr/>
        </p:nvSpPr>
        <p:spPr bwMode="auto">
          <a:xfrm>
            <a:off x="4514850" y="4440594"/>
            <a:ext cx="4629150" cy="67710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indent="457200">
              <a:defRPr/>
            </a:pPr>
            <a:endParaRPr lang="uk-UA" altLang="uk-UA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indent="457200">
              <a:defRPr/>
            </a:pPr>
            <a:r>
              <a:rPr lang="uk-UA" alt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Деркач Р.В.</a:t>
            </a:r>
            <a:endParaRPr lang="uk-UA" altLang="uk-U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5636" y="1412776"/>
            <a:ext cx="8312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Притрасові </a:t>
            </a:r>
            <a:r>
              <a:rPr lang="ru-RU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лікарні</a:t>
            </a:r>
          </a:p>
          <a:p>
            <a:pPr algn="ctr"/>
            <a:endParaRPr lang="ru-RU" sz="2800" dirty="0" smtClean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Сучасний 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стан та 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можливості ортопедо-травматологічної 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допомоги постраждалим в дорожньо-транспортних 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пригодах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733148" y="2465606"/>
            <a:ext cx="567770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79513" y="188640"/>
            <a:ext cx="8784976" cy="6480720"/>
          </a:xfrm>
          <a:prstGeom prst="roundRect">
            <a:avLst>
              <a:gd name="adj" fmla="val 4142"/>
            </a:avLst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5901606" y="1751615"/>
            <a:ext cx="2846858" cy="4486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defTabSz="457200">
              <a:lnSpc>
                <a:spcPct val="15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uk-UA" sz="1600" b="1" dirty="0">
                <a:solidFill>
                  <a:srgbClr val="FFFF00"/>
                </a:solidFill>
                <a:latin typeface="Calibri" panose="020F0502020204030204" pitchFamily="34" charset="0"/>
              </a:rPr>
              <a:t>Чугуївська ЦРЛ </a:t>
            </a: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</a:rPr>
              <a:t>(40 </a:t>
            </a:r>
            <a:r>
              <a:rPr lang="ru-RU" sz="1600" dirty="0" err="1">
                <a:solidFill>
                  <a:schemeClr val="bg1"/>
                </a:solidFill>
                <a:latin typeface="Calibri" panose="020F0502020204030204" pitchFamily="34" charset="0"/>
              </a:rPr>
              <a:t>травматологічних</a:t>
            </a: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alibri" panose="020F0502020204030204" pitchFamily="34" charset="0"/>
              </a:rPr>
              <a:t>ліжок</a:t>
            </a: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</a:rPr>
              <a:t>, 5,5 ставок);</a:t>
            </a:r>
            <a:endParaRPr lang="uk-UA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 algn="just" defTabSz="457200">
              <a:lnSpc>
                <a:spcPct val="15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uk-UA" sz="16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Ізюмська </a:t>
            </a:r>
            <a:r>
              <a:rPr lang="uk-UA" sz="1600" b="1" dirty="0">
                <a:solidFill>
                  <a:srgbClr val="FFFF00"/>
                </a:solidFill>
                <a:latin typeface="Calibri" panose="020F0502020204030204" pitchFamily="34" charset="0"/>
              </a:rPr>
              <a:t>ЦРЛ </a:t>
            </a:r>
            <a:r>
              <a:rPr lang="uk-UA" sz="1600" dirty="0">
                <a:solidFill>
                  <a:schemeClr val="bg1"/>
                </a:solidFill>
                <a:latin typeface="Calibri" panose="020F0502020204030204" pitchFamily="34" charset="0"/>
              </a:rPr>
              <a:t>(</a:t>
            </a: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</a:rPr>
              <a:t>30 </a:t>
            </a:r>
            <a:r>
              <a:rPr lang="ru-RU" sz="1600" dirty="0" err="1">
                <a:solidFill>
                  <a:schemeClr val="bg1"/>
                </a:solidFill>
                <a:latin typeface="Calibri" panose="020F0502020204030204" pitchFamily="34" charset="0"/>
              </a:rPr>
              <a:t>травматологічних</a:t>
            </a: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alibri" panose="020F0502020204030204" pitchFamily="34" charset="0"/>
              </a:rPr>
              <a:t>ліжок</a:t>
            </a: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</a:rPr>
              <a:t>, 6 ставок)</a:t>
            </a:r>
            <a:r>
              <a:rPr lang="uk-UA" sz="1600" dirty="0">
                <a:solidFill>
                  <a:schemeClr val="bg1"/>
                </a:solidFill>
                <a:latin typeface="Calibri" panose="020F0502020204030204" pitchFamily="34" charset="0"/>
              </a:rPr>
              <a:t>,</a:t>
            </a:r>
          </a:p>
          <a:p>
            <a:pPr marL="342900" indent="-342900" algn="just" defTabSz="457200">
              <a:lnSpc>
                <a:spcPct val="15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uk-UA" sz="16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Красноградська </a:t>
            </a:r>
            <a:r>
              <a:rPr lang="uk-UA" sz="1600" b="1" dirty="0">
                <a:solidFill>
                  <a:srgbClr val="FFFF00"/>
                </a:solidFill>
                <a:latin typeface="Calibri" panose="020F0502020204030204" pitchFamily="34" charset="0"/>
              </a:rPr>
              <a:t>ЦРЛ </a:t>
            </a:r>
            <a:r>
              <a:rPr lang="uk-UA" sz="1600" dirty="0">
                <a:solidFill>
                  <a:schemeClr val="bg1"/>
                </a:solidFill>
                <a:latin typeface="Calibri" panose="020F0502020204030204" pitchFamily="34" charset="0"/>
              </a:rPr>
              <a:t>(2</a:t>
            </a: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</a:rPr>
              <a:t>0 </a:t>
            </a:r>
            <a:r>
              <a:rPr lang="ru-RU" sz="1600" dirty="0" err="1">
                <a:solidFill>
                  <a:schemeClr val="bg1"/>
                </a:solidFill>
                <a:latin typeface="Calibri" panose="020F0502020204030204" pitchFamily="34" charset="0"/>
              </a:rPr>
              <a:t>травматологічних</a:t>
            </a: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alibri" panose="020F0502020204030204" pitchFamily="34" charset="0"/>
              </a:rPr>
              <a:t>ліжок</a:t>
            </a: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</a:rPr>
              <a:t>, 4 ставки);</a:t>
            </a:r>
            <a:endParaRPr lang="uk-UA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 algn="just" defTabSz="457200">
              <a:lnSpc>
                <a:spcPct val="15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uk-UA" sz="16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Валківська</a:t>
            </a:r>
            <a:r>
              <a:rPr lang="uk-UA" sz="1600" b="1" dirty="0">
                <a:solidFill>
                  <a:srgbClr val="FFFF00"/>
                </a:solidFill>
                <a:latin typeface="Calibri" panose="020F0502020204030204" pitchFamily="34" charset="0"/>
              </a:rPr>
              <a:t> ЦРЛ </a:t>
            </a:r>
            <a:r>
              <a:rPr lang="uk-UA" sz="1600" dirty="0">
                <a:solidFill>
                  <a:schemeClr val="bg1"/>
                </a:solidFill>
                <a:latin typeface="Calibri" panose="020F0502020204030204" pitchFamily="34" charset="0"/>
              </a:rPr>
              <a:t>(</a:t>
            </a: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</a:rPr>
              <a:t>10 травматологічних ліжок, 1,5 ставки)</a:t>
            </a:r>
            <a:r>
              <a:rPr lang="uk-UA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endParaRPr lang="uk-UA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6991" y="1484784"/>
            <a:ext cx="5367137" cy="5019762"/>
            <a:chOff x="297756" y="1196752"/>
            <a:chExt cx="5714404" cy="5344553"/>
          </a:xfrm>
        </p:grpSpPr>
        <p:pic>
          <p:nvPicPr>
            <p:cNvPr id="2" name="Picture 2" descr="C:\Users\compaq\Desktop\Наради позаштатних\Нарада позаштатних 19 -02-2016\Харківська область\Карта Спесивий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756" y="1196752"/>
              <a:ext cx="5714404" cy="5344553"/>
            </a:xfrm>
            <a:prstGeom prst="roundRect">
              <a:avLst>
                <a:gd name="adj" fmla="val 5002"/>
              </a:avLst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827706">
              <a:off x="4431747" y="4574342"/>
              <a:ext cx="171450" cy="341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30377">
              <a:off x="1295364" y="3951885"/>
              <a:ext cx="172232" cy="343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06592">
              <a:off x="1539911" y="2708567"/>
              <a:ext cx="172232" cy="343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548219">
              <a:off x="3341673" y="2995819"/>
              <a:ext cx="172232" cy="343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Rectangle 2"/>
          <p:cNvSpPr txBox="1">
            <a:spLocks noRot="1" noChangeArrowheads="1"/>
          </p:cNvSpPr>
          <p:nvPr/>
        </p:nvSpPr>
        <p:spPr>
          <a:xfrm>
            <a:off x="0" y="297407"/>
            <a:ext cx="9144000" cy="111536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uk-UA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Arial" charset="0"/>
              </a:rPr>
              <a:t>СХЕМА ПРИТРАСОВИХ ЛІКАРЕНЬ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Arial" charset="0"/>
              </a:rPr>
              <a:t>ХАРКІВСЬКОЇ ОБЛАСТІ:</a:t>
            </a:r>
            <a:endParaRPr lang="ru-RU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592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9513" y="188640"/>
            <a:ext cx="8784976" cy="6480720"/>
          </a:xfrm>
          <a:prstGeom prst="roundRect">
            <a:avLst>
              <a:gd name="adj" fmla="val 4142"/>
            </a:avLst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угольник 1"/>
          <p:cNvSpPr/>
          <p:nvPr/>
        </p:nvSpPr>
        <p:spPr>
          <a:xfrm>
            <a:off x="251521" y="659011"/>
            <a:ext cx="864096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</a:pPr>
            <a:r>
              <a:rPr lang="uk-UA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Чугуївська </a:t>
            </a:r>
            <a:r>
              <a:rPr lang="uk-UA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ЦРЛ – травматологічне відділення розгорнуто на 40 </a:t>
            </a:r>
            <a:r>
              <a:rPr lang="uk-UA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ліжок</a:t>
            </a:r>
            <a:endParaRPr lang="uk-UA" sz="2400" b="1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algn="just" defTabSz="4572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</a:pPr>
            <a:endParaRPr lang="uk-UA" b="1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algn="just" defTabSz="4572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</a:pPr>
            <a:r>
              <a:rPr lang="uk-UA" sz="1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Зона </a:t>
            </a:r>
            <a:r>
              <a:rPr lang="uk-UA" sz="1800" b="1" dirty="0">
                <a:solidFill>
                  <a:srgbClr val="FFFF00"/>
                </a:solidFill>
                <a:latin typeface="Calibri" panose="020F0502020204030204" pitchFamily="34" charset="0"/>
              </a:rPr>
              <a:t>відповідальності: </a:t>
            </a:r>
          </a:p>
          <a:p>
            <a:pPr marL="342900" lvl="0" indent="-342900" algn="just" defTabSz="4572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chemeClr val="bg1"/>
                </a:solidFill>
                <a:latin typeface="Calibri" panose="020F0502020204030204" pitchFamily="34" charset="0"/>
              </a:rPr>
              <a:t>Траса Київ – Харків – </a:t>
            </a:r>
            <a:r>
              <a:rPr lang="uk-UA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Довжанський</a:t>
            </a:r>
            <a:r>
              <a:rPr lang="uk-UA" sz="1800" dirty="0">
                <a:solidFill>
                  <a:schemeClr val="bg1"/>
                </a:solidFill>
                <a:latin typeface="Calibri" panose="020F0502020204030204" pitchFamily="34" charset="0"/>
              </a:rPr>
              <a:t> (від с. </a:t>
            </a:r>
            <a:r>
              <a:rPr lang="uk-UA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Рогань</a:t>
            </a:r>
            <a:r>
              <a:rPr lang="uk-UA" sz="1800" dirty="0">
                <a:solidFill>
                  <a:schemeClr val="bg1"/>
                </a:solidFill>
                <a:latin typeface="Calibri" panose="020F0502020204030204" pitchFamily="34" charset="0"/>
              </a:rPr>
              <a:t> до с. Волохів Яр – 70 км</a:t>
            </a:r>
            <a:r>
              <a:rPr lang="uk-UA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  <a:endParaRPr lang="uk-UA" sz="1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lvl="0" indent="-342900" algn="just" defTabSz="4572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chemeClr val="bg1"/>
                </a:solidFill>
                <a:latin typeface="Calibri" panose="020F0502020204030204" pitchFamily="34" charset="0"/>
              </a:rPr>
              <a:t>Траса Харків – Луганськ (від с. </a:t>
            </a:r>
            <a:r>
              <a:rPr lang="uk-UA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Рогань</a:t>
            </a:r>
            <a:r>
              <a:rPr lang="uk-UA" sz="1800" dirty="0">
                <a:solidFill>
                  <a:schemeClr val="bg1"/>
                </a:solidFill>
                <a:latin typeface="Calibri" panose="020F0502020204030204" pitchFamily="34" charset="0"/>
              </a:rPr>
              <a:t> до с. Чкаловське – 50 км</a:t>
            </a:r>
            <a:r>
              <a:rPr lang="uk-UA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  <a:endParaRPr lang="uk-UA" sz="1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lvl="0" indent="-342900" algn="just" defTabSz="4572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chemeClr val="bg1"/>
                </a:solidFill>
                <a:latin typeface="Calibri" panose="020F0502020204030204" pitchFamily="34" charset="0"/>
              </a:rPr>
              <a:t>Траса Харків – </a:t>
            </a:r>
            <a:r>
              <a:rPr lang="uk-UA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Валуйки</a:t>
            </a:r>
            <a:r>
              <a:rPr lang="uk-UA" sz="1800" dirty="0">
                <a:solidFill>
                  <a:schemeClr val="bg1"/>
                </a:solidFill>
                <a:latin typeface="Calibri" panose="020F0502020204030204" pitchFamily="34" charset="0"/>
              </a:rPr>
              <a:t> (від с. </a:t>
            </a:r>
            <a:r>
              <a:rPr lang="uk-UA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Рогань</a:t>
            </a:r>
            <a:r>
              <a:rPr lang="uk-UA" sz="1800" dirty="0">
                <a:solidFill>
                  <a:schemeClr val="bg1"/>
                </a:solidFill>
                <a:latin typeface="Calibri" panose="020F0502020204030204" pitchFamily="34" charset="0"/>
              </a:rPr>
              <a:t> до с. Н. Бурлук – 75 км</a:t>
            </a:r>
            <a:r>
              <a:rPr lang="uk-UA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  <a:endParaRPr lang="uk-UA" sz="1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lvl="0" indent="-342900" algn="just" defTabSz="4572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chemeClr val="bg1"/>
                </a:solidFill>
                <a:latin typeface="Calibri" panose="020F0502020204030204" pitchFamily="34" charset="0"/>
              </a:rPr>
              <a:t>Залізничне сполучення (від станції Світанок до станції Залісна – 41 км</a:t>
            </a:r>
            <a:r>
              <a:rPr lang="uk-UA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  <a:endParaRPr lang="uk-UA" sz="1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 algn="just" defTabSz="4572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chemeClr val="bg1"/>
                </a:solidFill>
                <a:latin typeface="Calibri" panose="020F0502020204030204" pitchFamily="34" charset="0"/>
              </a:rPr>
              <a:t>Згідно штатного розкладу в відділенні введено 5.5 ставок травматолога, з яких 3.5 ставки ургентного травматолога (чергування з </a:t>
            </a:r>
            <a:r>
              <a:rPr lang="uk-UA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14</a:t>
            </a:r>
            <a:r>
              <a:rPr lang="en-US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-</a:t>
            </a:r>
            <a:r>
              <a:rPr lang="uk-UA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30 </a:t>
            </a:r>
            <a:r>
              <a:rPr lang="uk-UA" sz="1800" dirty="0">
                <a:solidFill>
                  <a:schemeClr val="bg1"/>
                </a:solidFill>
                <a:latin typeface="Calibri" panose="020F0502020204030204" pitchFamily="34" charset="0"/>
              </a:rPr>
              <a:t>до </a:t>
            </a:r>
            <a:r>
              <a:rPr lang="uk-UA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8</a:t>
            </a:r>
            <a:r>
              <a:rPr lang="en-US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-</a:t>
            </a:r>
            <a:r>
              <a:rPr lang="uk-UA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00)</a:t>
            </a:r>
          </a:p>
          <a:p>
            <a:pPr algn="just" defTabSz="4572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</a:pPr>
            <a:endParaRPr lang="uk-UA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just" defTabSz="4572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</a:pPr>
            <a:r>
              <a:rPr lang="uk-UA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Ізюмська </a:t>
            </a:r>
            <a:r>
              <a:rPr lang="uk-UA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ЦРЛ – травматологічне відділення розгорнуто на </a:t>
            </a:r>
            <a:r>
              <a:rPr lang="uk-UA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30 ліжок</a:t>
            </a:r>
          </a:p>
          <a:p>
            <a:pPr algn="just" defTabSz="4572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</a:pPr>
            <a:endParaRPr lang="uk-UA" b="1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algn="just" defTabSz="4572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</a:pPr>
            <a:r>
              <a:rPr lang="uk-UA" sz="1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Зона </a:t>
            </a:r>
            <a:r>
              <a:rPr lang="uk-UA" sz="1800" b="1" dirty="0">
                <a:solidFill>
                  <a:srgbClr val="FFFF00"/>
                </a:solidFill>
                <a:latin typeface="Calibri" panose="020F0502020204030204" pitchFamily="34" charset="0"/>
              </a:rPr>
              <a:t>відповідальності: </a:t>
            </a:r>
          </a:p>
          <a:p>
            <a:pPr marL="342900" indent="-342900" algn="just" defTabSz="4572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chemeClr val="bg1"/>
                </a:solidFill>
                <a:latin typeface="Calibri" panose="020F0502020204030204" pitchFamily="34" charset="0"/>
              </a:rPr>
              <a:t>Траса Київ – Харків – </a:t>
            </a:r>
            <a:r>
              <a:rPr lang="uk-UA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Довжанський</a:t>
            </a:r>
            <a:r>
              <a:rPr lang="uk-UA" sz="1800" dirty="0">
                <a:solidFill>
                  <a:schemeClr val="bg1"/>
                </a:solidFill>
                <a:latin typeface="Calibri" panose="020F0502020204030204" pitchFamily="34" charset="0"/>
              </a:rPr>
              <a:t> (від с. Волохів Яр до с. Долина Слав′янського р-ну, Донецької області – 90 </a:t>
            </a:r>
            <a:r>
              <a:rPr lang="uk-UA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км)</a:t>
            </a:r>
          </a:p>
          <a:p>
            <a:pPr marL="342900" indent="-342900" algn="just" defTabSz="4572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uk-UA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Згідно </a:t>
            </a:r>
            <a:r>
              <a:rPr lang="uk-UA" sz="1800" dirty="0">
                <a:solidFill>
                  <a:schemeClr val="bg1"/>
                </a:solidFill>
                <a:latin typeface="Calibri" panose="020F0502020204030204" pitchFamily="34" charset="0"/>
              </a:rPr>
              <a:t>штатного розкладу в відділенні введено 6.0 ставок травматологів, з яких 3.5 ставки ургентного травматолога (чергування з </a:t>
            </a:r>
            <a:r>
              <a:rPr lang="uk-UA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15</a:t>
            </a:r>
            <a:r>
              <a:rPr lang="en-US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-</a:t>
            </a:r>
            <a:r>
              <a:rPr lang="uk-UA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00 </a:t>
            </a:r>
            <a:r>
              <a:rPr lang="uk-UA" sz="1800" dirty="0">
                <a:solidFill>
                  <a:schemeClr val="bg1"/>
                </a:solidFill>
                <a:latin typeface="Calibri" panose="020F0502020204030204" pitchFamily="34" charset="0"/>
              </a:rPr>
              <a:t>до </a:t>
            </a:r>
            <a:r>
              <a:rPr lang="uk-UA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8</a:t>
            </a:r>
            <a:r>
              <a:rPr lang="en-US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-</a:t>
            </a:r>
            <a:r>
              <a:rPr lang="uk-UA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00)</a:t>
            </a:r>
            <a:endParaRPr lang="uk-UA" sz="1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611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9513" y="188640"/>
            <a:ext cx="8784976" cy="6480720"/>
          </a:xfrm>
          <a:prstGeom prst="roundRect">
            <a:avLst>
              <a:gd name="adj" fmla="val 4142"/>
            </a:avLst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угольник 1"/>
          <p:cNvSpPr/>
          <p:nvPr/>
        </p:nvSpPr>
        <p:spPr>
          <a:xfrm>
            <a:off x="251521" y="997565"/>
            <a:ext cx="864096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</a:pPr>
            <a:r>
              <a:rPr lang="uk-UA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Красноградська </a:t>
            </a:r>
            <a:r>
              <a:rPr lang="uk-UA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ЦРЛ – наявні 20 травматологічних ліжок в складі хірургічного </a:t>
            </a:r>
            <a:r>
              <a:rPr lang="uk-UA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відділення</a:t>
            </a:r>
          </a:p>
          <a:p>
            <a:pPr algn="just" defTabSz="4572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</a:pPr>
            <a:endParaRPr lang="uk-UA" b="1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algn="just" defTabSz="4572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</a:pPr>
            <a:r>
              <a:rPr lang="uk-UA" sz="1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Зона </a:t>
            </a:r>
            <a:r>
              <a:rPr lang="uk-UA" sz="1800" b="1" dirty="0">
                <a:solidFill>
                  <a:srgbClr val="FFFF00"/>
                </a:solidFill>
                <a:latin typeface="Calibri" panose="020F0502020204030204" pitchFamily="34" charset="0"/>
              </a:rPr>
              <a:t>відповідальності</a:t>
            </a:r>
            <a:r>
              <a:rPr lang="uk-UA" sz="1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:</a:t>
            </a:r>
            <a:endParaRPr lang="uk-UA" sz="1800" b="1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L="342900" lvl="0" indent="-342900" algn="just" defTabSz="4572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chemeClr val="bg1"/>
                </a:solidFill>
                <a:latin typeface="Calibri" panose="020F0502020204030204" pitchFamily="34" charset="0"/>
              </a:rPr>
              <a:t>Траса Харків – Сімферополь (від с. Українка Н.</a:t>
            </a:r>
            <a:r>
              <a:rPr lang="uk-UA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Водолазського</a:t>
            </a:r>
            <a:r>
              <a:rPr lang="uk-UA" sz="1800" dirty="0">
                <a:solidFill>
                  <a:schemeClr val="bg1"/>
                </a:solidFill>
                <a:latin typeface="Calibri" panose="020F0502020204030204" pitchFamily="34" charset="0"/>
              </a:rPr>
              <a:t> р-ну до с. Перещепіно Дніпропетровської обл. – 75 км</a:t>
            </a:r>
            <a:r>
              <a:rPr lang="uk-UA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  <a:endParaRPr lang="uk-UA" sz="1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lvl="0" indent="-342900" algn="just" defTabSz="4572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chemeClr val="bg1"/>
                </a:solidFill>
                <a:latin typeface="Calibri" panose="020F0502020204030204" pitchFamily="34" charset="0"/>
              </a:rPr>
              <a:t>Траса міського значення м. </a:t>
            </a:r>
            <a:r>
              <a:rPr lang="uk-UA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Красноград</a:t>
            </a:r>
            <a:r>
              <a:rPr lang="uk-UA" sz="1800" dirty="0">
                <a:solidFill>
                  <a:schemeClr val="bg1"/>
                </a:solidFill>
                <a:latin typeface="Calibri" panose="020F0502020204030204" pitchFamily="34" charset="0"/>
              </a:rPr>
              <a:t> – м. </a:t>
            </a:r>
            <a:r>
              <a:rPr lang="uk-UA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Зачепилівка</a:t>
            </a:r>
            <a:r>
              <a:rPr lang="uk-UA" sz="1800" dirty="0">
                <a:solidFill>
                  <a:schemeClr val="bg1"/>
                </a:solidFill>
                <a:latin typeface="Calibri" panose="020F0502020204030204" pitchFamily="34" charset="0"/>
              </a:rPr>
              <a:t> – 30 км</a:t>
            </a:r>
          </a:p>
          <a:p>
            <a:pPr marL="342900" lvl="0" indent="-342900" algn="just" defTabSz="4572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chemeClr val="bg1"/>
                </a:solidFill>
                <a:latin typeface="Calibri" panose="020F0502020204030204" pitchFamily="34" charset="0"/>
              </a:rPr>
              <a:t>Траса міського значення м. </a:t>
            </a:r>
            <a:r>
              <a:rPr lang="uk-UA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Красноград-</a:t>
            </a:r>
            <a:r>
              <a:rPr lang="uk-UA" sz="1800" dirty="0">
                <a:solidFill>
                  <a:schemeClr val="bg1"/>
                </a:solidFill>
                <a:latin typeface="Calibri" panose="020F0502020204030204" pitchFamily="34" charset="0"/>
              </a:rPr>
              <a:t> м. Сахновщина- 50 </a:t>
            </a:r>
            <a:r>
              <a:rPr lang="uk-UA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км</a:t>
            </a:r>
            <a:endParaRPr lang="uk-UA" sz="1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 algn="just" defTabSz="4572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chemeClr val="bg1"/>
                </a:solidFill>
                <a:latin typeface="Calibri" panose="020F0502020204030204" pitchFamily="34" charset="0"/>
              </a:rPr>
              <a:t>Згідно штатного розкладу в лікарні введено 4.0 ставок </a:t>
            </a:r>
            <a:r>
              <a:rPr lang="uk-UA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травматологів</a:t>
            </a:r>
            <a:endParaRPr lang="uk-UA" sz="1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just" defTabSz="4572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</a:pPr>
            <a:endParaRPr lang="uk-UA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just" defTabSz="4572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</a:pPr>
            <a:r>
              <a:rPr lang="uk-UA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Валківська ЦРЛ – наявні 10 травматологічних ліжок в складі хірургічного </a:t>
            </a:r>
            <a:r>
              <a:rPr lang="uk-UA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відділення</a:t>
            </a:r>
          </a:p>
          <a:p>
            <a:pPr algn="just" defTabSz="4572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</a:pPr>
            <a:endParaRPr lang="uk-UA" b="1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algn="just" defTabSz="4572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</a:pPr>
            <a:r>
              <a:rPr lang="uk-UA" sz="1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Зона </a:t>
            </a:r>
            <a:r>
              <a:rPr lang="uk-UA" sz="1800" b="1" dirty="0">
                <a:solidFill>
                  <a:srgbClr val="FFFF00"/>
                </a:solidFill>
                <a:latin typeface="Calibri" panose="020F0502020204030204" pitchFamily="34" charset="0"/>
              </a:rPr>
              <a:t>відповідальності:</a:t>
            </a:r>
            <a:r>
              <a:rPr lang="uk-UA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marL="342900" lvl="0" indent="-342900" algn="just" defTabSz="4572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chemeClr val="bg1"/>
                </a:solidFill>
                <a:latin typeface="Calibri" panose="020F0502020204030204" pitchFamily="34" charset="0"/>
              </a:rPr>
              <a:t>Траса Харків – Київ (від с. </a:t>
            </a:r>
            <a:r>
              <a:rPr lang="uk-UA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Пісочин</a:t>
            </a:r>
            <a:r>
              <a:rPr lang="uk-UA" sz="1800" dirty="0">
                <a:solidFill>
                  <a:schemeClr val="bg1"/>
                </a:solidFill>
                <a:latin typeface="Calibri" panose="020F0502020204030204" pitchFamily="34" charset="0"/>
              </a:rPr>
              <a:t> до с. </a:t>
            </a:r>
            <a:r>
              <a:rPr lang="uk-UA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Чутове</a:t>
            </a:r>
            <a:r>
              <a:rPr lang="uk-UA" sz="1800" dirty="0">
                <a:solidFill>
                  <a:schemeClr val="bg1"/>
                </a:solidFill>
                <a:latin typeface="Calibri" panose="020F0502020204030204" pitchFamily="34" charset="0"/>
              </a:rPr>
              <a:t>, Полтавської обл. – 82 км</a:t>
            </a:r>
            <a:r>
              <a:rPr lang="uk-UA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  <a:endParaRPr lang="uk-UA" sz="1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 algn="just" defTabSz="4572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chemeClr val="bg1"/>
                </a:solidFill>
                <a:latin typeface="Calibri" panose="020F0502020204030204" pitchFamily="34" charset="0"/>
              </a:rPr>
              <a:t>Згідно штатного розкладу в лікарні введено 1,5 ставки </a:t>
            </a:r>
            <a:r>
              <a:rPr lang="uk-UA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травматологів</a:t>
            </a:r>
            <a:endParaRPr lang="uk-UA" sz="1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683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3" y="188640"/>
            <a:ext cx="8784976" cy="6480720"/>
          </a:xfrm>
          <a:prstGeom prst="roundRect">
            <a:avLst>
              <a:gd name="adj" fmla="val 4142"/>
            </a:avLst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359532" y="2097607"/>
            <a:ext cx="84249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4572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Діагностика</a:t>
            </a:r>
            <a:endParaRPr lang="uk-UA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lvl="0" indent="-342900" algn="just" defTabSz="4572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  <a:latin typeface="Calibri" panose="020F0502020204030204" pitchFamily="34" charset="0"/>
              </a:rPr>
              <a:t>Невідкладні операції по врятуванню </a:t>
            </a:r>
            <a:r>
              <a:rPr lang="uk-UA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життя</a:t>
            </a:r>
            <a:endParaRPr lang="uk-UA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lvl="0" indent="-342900" algn="just" defTabSz="4572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  <a:latin typeface="Calibri" panose="020F0502020204030204" pitchFamily="34" charset="0"/>
              </a:rPr>
              <a:t>Стабілізуючі операції на </a:t>
            </a:r>
            <a:r>
              <a:rPr lang="uk-UA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кінцівках</a:t>
            </a:r>
            <a:endParaRPr lang="uk-UA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lvl="0" indent="-342900" algn="just" defTabSz="4572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  <a:latin typeface="Calibri" panose="020F0502020204030204" pitchFamily="34" charset="0"/>
              </a:rPr>
              <a:t>Операції світлого проміжку при показах (декомпресійна трепанація, ревізії торакальної та абдомінальної порожнин</a:t>
            </a:r>
            <a:r>
              <a:rPr lang="uk-UA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  <a:endParaRPr lang="uk-UA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lvl="0" indent="-342900" algn="just" defTabSz="4572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  <a:latin typeface="Calibri" panose="020F0502020204030204" pitchFamily="34" charset="0"/>
              </a:rPr>
              <a:t>Евакуація </a:t>
            </a:r>
            <a:r>
              <a:rPr lang="uk-UA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uk-UA" sz="2000" dirty="0">
                <a:solidFill>
                  <a:schemeClr val="bg1"/>
                </a:solidFill>
                <a:latin typeface="Calibri" panose="020F0502020204030204" pitchFamily="34" charset="0"/>
              </a:rPr>
              <a:t>після виведення з тяжкого стану для реконструктивних операцій, які не виконуються на рівні притрасової </a:t>
            </a:r>
            <a:r>
              <a:rPr lang="uk-UA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лікарні</a:t>
            </a:r>
            <a:endParaRPr lang="uk-UA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0" y="297407"/>
            <a:ext cx="9144000" cy="169143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uk-UA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Arial" charset="0"/>
              </a:rPr>
              <a:t>ЗАДАЧІ ПРИТРАСОВОЇ ЛІКАРНІ ПОСТРАЖДАЛИМ В ДТП ІЗ СКЕЛЕТНОЮ ТРАВМОЮ:</a:t>
            </a:r>
            <a:endParaRPr lang="ru-RU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68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3" y="188640"/>
            <a:ext cx="8784976" cy="6480720"/>
          </a:xfrm>
          <a:prstGeom prst="roundRect">
            <a:avLst>
              <a:gd name="adj" fmla="val 4142"/>
            </a:avLst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575556" y="1206326"/>
            <a:ext cx="7992888" cy="4316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</a:pPr>
            <a:r>
              <a:rPr lang="uk-UA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Найчастіше згадувані проблеми:</a:t>
            </a:r>
          </a:p>
          <a:p>
            <a:pPr marL="342900" indent="-342900" algn="just" defTabSz="4572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  <a:latin typeface="Calibri" panose="020F0502020204030204" pitchFamily="34" charset="0"/>
              </a:rPr>
              <a:t>Проблемне матеріально-технічне забезпечення;</a:t>
            </a:r>
          </a:p>
          <a:p>
            <a:pPr marL="342900" indent="-342900" algn="just" defTabSz="4572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  <a:latin typeface="Calibri" panose="020F0502020204030204" pitchFamily="34" charset="0"/>
              </a:rPr>
              <a:t>Наявність ліжок в ЦРЛ, СМЧ, які не працюють, оскільки відсутній підготовлений персонал;</a:t>
            </a:r>
          </a:p>
          <a:p>
            <a:pPr marL="342900" indent="-342900" algn="just" defTabSz="4572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  <a:latin typeface="Calibri" panose="020F0502020204030204" pitchFamily="34" charset="0"/>
              </a:rPr>
              <a:t>Недостатня підготовленість персоналу травматологічних відділень (лікарського та середнього);</a:t>
            </a:r>
          </a:p>
          <a:p>
            <a:pPr marL="342900" indent="-342900" algn="just" defTabSz="4572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  <a:latin typeface="Calibri" panose="020F0502020204030204" pitchFamily="34" charset="0"/>
              </a:rPr>
              <a:t>Відсутність протоколів надання допомоги постраждалим з політравмою;</a:t>
            </a:r>
          </a:p>
          <a:p>
            <a:pPr marL="342900" indent="-342900" algn="just" defTabSz="4572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  <a:latin typeface="Calibri" panose="020F0502020204030204" pitchFamily="34" charset="0"/>
              </a:rPr>
              <a:t>Проблеми взаємодії з суміжними службами (хірургічна, </a:t>
            </a:r>
            <a:r>
              <a:rPr lang="uk-UA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нейрохіругічна</a:t>
            </a:r>
            <a:r>
              <a:rPr lang="uk-UA" sz="2000" dirty="0">
                <a:solidFill>
                  <a:schemeClr val="bg1"/>
                </a:solidFill>
                <a:latin typeface="Calibri" panose="020F0502020204030204" pitchFamily="34" charset="0"/>
              </a:rPr>
              <a:t>);</a:t>
            </a:r>
          </a:p>
          <a:p>
            <a:pPr marL="342900" indent="-342900" algn="just" defTabSz="4572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uk-UA" sz="10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0" y="297407"/>
            <a:ext cx="9144000" cy="79129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uk-UA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Arial" charset="0"/>
              </a:rPr>
              <a:t>ПРОБЛЕМИ ЩО ІСНУЮТЬ В ОБЛАСТЯХ</a:t>
            </a:r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Arial" charset="0"/>
              </a:rPr>
              <a:t>:</a:t>
            </a:r>
            <a:endParaRPr lang="ru-RU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99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8136904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Навчання </a:t>
            </a:r>
            <a:r>
              <a:rPr lang="uk-U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спеціалістів</a:t>
            </a:r>
          </a:p>
          <a:p>
            <a:pPr algn="ctr"/>
            <a:endParaRPr lang="uk-UA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uk-UA" sz="1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відсутність спеціалістів, що підготовлені для лікування найбільш важких постраждалих з </a:t>
            </a:r>
            <a:r>
              <a:rPr lang="uk-UA" sz="1800" b="1" dirty="0" err="1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політравмою</a:t>
            </a:r>
            <a:r>
              <a:rPr lang="uk-UA" sz="18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;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чітко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не </a:t>
            </a:r>
            <a:r>
              <a:rPr lang="ru-RU" sz="1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визначено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місце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лікування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хворих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з </a:t>
            </a:r>
            <a:r>
              <a:rPr lang="ru-RU" sz="1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важкими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r>
              <a:rPr lang="ru-RU" sz="1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поєднаними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травмами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</a:t>
            </a:r>
            <a:endParaRPr lang="ru-RU" sz="1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8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потерпілих</a:t>
            </a:r>
            <a:r>
              <a:rPr lang="ru-RU" sz="1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r>
              <a:rPr lang="ru-RU" sz="1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 </a:t>
            </a:r>
            <a:r>
              <a:rPr lang="ru-RU" sz="1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політравмою</a:t>
            </a:r>
            <a:r>
              <a:rPr lang="ru-RU" sz="1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r>
              <a:rPr lang="ru-RU" sz="1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лікують</a:t>
            </a:r>
            <a:r>
              <a:rPr lang="ru-RU" sz="1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в </a:t>
            </a:r>
            <a:r>
              <a:rPr lang="ru-RU" sz="1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хірургічних</a:t>
            </a:r>
            <a:r>
              <a:rPr lang="ru-RU" sz="1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1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або</a:t>
            </a:r>
            <a:r>
              <a:rPr lang="ru-RU" sz="1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1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травматологічних</a:t>
            </a:r>
            <a:r>
              <a:rPr lang="ru-RU" sz="1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1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стаціонарах</a:t>
            </a:r>
            <a:r>
              <a:rPr lang="ru-RU" sz="1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персонал  </a:t>
            </a:r>
            <a:r>
              <a:rPr lang="ru-RU" sz="1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яких</a:t>
            </a:r>
            <a:r>
              <a:rPr lang="ru-RU" sz="1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r>
              <a:rPr lang="ru-RU" sz="1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недостатньо</a:t>
            </a:r>
            <a:r>
              <a:rPr lang="ru-RU" sz="1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1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обізнаний</a:t>
            </a:r>
            <a:r>
              <a:rPr lang="ru-RU" sz="1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і </a:t>
            </a:r>
            <a:r>
              <a:rPr lang="ru-RU" sz="1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готовий</a:t>
            </a:r>
            <a:r>
              <a:rPr lang="ru-RU" sz="1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до </a:t>
            </a:r>
            <a:r>
              <a:rPr lang="ru-RU" sz="1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лікування</a:t>
            </a:r>
            <a:r>
              <a:rPr lang="ru-RU" sz="1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таких </a:t>
            </a:r>
            <a:r>
              <a:rPr lang="ru-RU" sz="18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хворих</a:t>
            </a:r>
            <a:r>
              <a:rPr lang="ru-RU" sz="1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</a:t>
            </a:r>
            <a:endParaRPr lang="ru-RU" sz="18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uk-UA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 більшості обласних лікарень відкриті тільки ортопедичні відділення і висококваліфіковані ортопеди відійшли від задачі допомоги при лікуванні </a:t>
            </a:r>
            <a:r>
              <a:rPr lang="uk-UA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травм</a:t>
            </a:r>
            <a:r>
              <a:rPr lang="uk-UA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</a:t>
            </a:r>
            <a:endParaRPr lang="uk-UA" sz="1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uk-UA" sz="1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після </a:t>
            </a:r>
            <a:r>
              <a:rPr lang="uk-UA" sz="1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введення додаткового навчання лікарів по травматологічній хірургії  в Європі було   забезпечено зниження летальності від травм. Так, за період між 1970 і 1994 роком в федеральних землях Німеччини  летальність після транспортних нещасних випадків вдалося знизити на 50</a:t>
            </a:r>
            <a:r>
              <a:rPr lang="uk-UA" sz="1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%;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обов’язковий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термін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відпрацювання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по </a:t>
            </a:r>
            <a:r>
              <a:rPr lang="ru-RU" sz="1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спеціальності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«</a:t>
            </a:r>
            <a:r>
              <a:rPr lang="ru-RU" sz="1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хірургія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нещасного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випадку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».</a:t>
            </a:r>
            <a:endParaRPr lang="uk-UA" sz="1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endParaRPr lang="uk-UA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1205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3" y="188640"/>
            <a:ext cx="8784976" cy="6480720"/>
          </a:xfrm>
          <a:prstGeom prst="roundRect">
            <a:avLst>
              <a:gd name="adj" fmla="val 4142"/>
            </a:avLst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467544" y="1362779"/>
            <a:ext cx="82089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  <a:latin typeface="Calibri" panose="020F0502020204030204" pitchFamily="34" charset="0"/>
              </a:rPr>
              <a:t>Основним </a:t>
            </a:r>
            <a:r>
              <a:rPr lang="uk-UA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місцем</a:t>
            </a:r>
            <a:r>
              <a:rPr lang="uk-UA" sz="2000" dirty="0">
                <a:solidFill>
                  <a:schemeClr val="bg1"/>
                </a:solidFill>
                <a:latin typeface="Calibri" panose="020F0502020204030204" pitchFamily="34" charset="0"/>
              </a:rPr>
              <a:t>, де буде надаватися медична допомога травмованим в ДТП мають стати </a:t>
            </a:r>
            <a:r>
              <a:rPr lang="uk-UA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центри </a:t>
            </a:r>
            <a:r>
              <a:rPr lang="uk-UA" sz="2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травми </a:t>
            </a:r>
            <a:r>
              <a:rPr lang="uk-UA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2 рівня</a:t>
            </a:r>
            <a:r>
              <a:rPr lang="uk-UA" sz="2000" dirty="0">
                <a:solidFill>
                  <a:schemeClr val="bg1"/>
                </a:solidFill>
                <a:latin typeface="Calibri" panose="020F0502020204030204" pitchFamily="34" charset="0"/>
              </a:rPr>
              <a:t>, що будуть створені на базі потужних районних лікарень;</a:t>
            </a:r>
          </a:p>
          <a:p>
            <a:pPr marL="342900" indent="-342900" algn="just" defTabSz="4572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Керівниками</a:t>
            </a:r>
            <a:r>
              <a:rPr lang="uk-UA" sz="2000" dirty="0">
                <a:solidFill>
                  <a:schemeClr val="bg1"/>
                </a:solidFill>
                <a:latin typeface="Calibri" panose="020F0502020204030204" pitchFamily="34" charset="0"/>
              </a:rPr>
              <a:t> новостворюваних центрів політравми призначати </a:t>
            </a:r>
            <a:r>
              <a:rPr lang="uk-UA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ортопедів-травматологів</a:t>
            </a:r>
            <a:r>
              <a:rPr lang="uk-UA" sz="2000" dirty="0">
                <a:solidFill>
                  <a:schemeClr val="bg1"/>
                </a:solidFill>
                <a:latin typeface="Calibri" panose="020F0502020204030204" pitchFamily="34" charset="0"/>
              </a:rPr>
              <a:t> з числа найбільш фахово освічених спеціалістів травматологічних відділень цих лікарень.</a:t>
            </a:r>
          </a:p>
          <a:p>
            <a:pPr marL="342900" indent="-342900" algn="just" defTabSz="4572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  <a:latin typeface="Calibri" panose="020F0502020204030204" pitchFamily="34" charset="0"/>
              </a:rPr>
              <a:t>При створенні центрів політравми передбачити їх цілодобову </a:t>
            </a:r>
            <a:r>
              <a:rPr lang="uk-UA" sz="20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ургенцію</a:t>
            </a:r>
            <a:r>
              <a:rPr lang="uk-UA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 в режимі 7 днів на тиждень</a:t>
            </a:r>
            <a:r>
              <a:rPr lang="uk-UA" sz="2000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  <a:p>
            <a:pPr marL="342900" indent="-342900" algn="just" defTabSz="4572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  <a:latin typeface="Calibri" panose="020F0502020204030204" pitchFamily="34" charset="0"/>
              </a:rPr>
              <a:t>Для забезпечення функціонування новостворюваних центрів політравми </a:t>
            </a:r>
            <a:r>
              <a:rPr lang="uk-UA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направити двох ортопедів-травматологів для стажування в клініки </a:t>
            </a:r>
            <a:r>
              <a:rPr lang="uk-UA" sz="20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Unfallchirurgie</a:t>
            </a:r>
            <a:r>
              <a:rPr lang="uk-UA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uk-UA" sz="2000" dirty="0">
                <a:solidFill>
                  <a:schemeClr val="bg1"/>
                </a:solidFill>
                <a:latin typeface="Calibri" panose="020F0502020204030204" pitchFamily="34" charset="0"/>
              </a:rPr>
              <a:t>(хірургії ушкоджень) Німеччини;</a:t>
            </a:r>
          </a:p>
          <a:p>
            <a:pPr marL="342900" indent="-342900" algn="just" defTabSz="4572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  <a:latin typeface="Calibri" panose="020F0502020204030204" pitchFamily="34" charset="0"/>
              </a:rPr>
              <a:t>Провести </a:t>
            </a:r>
            <a:r>
              <a:rPr lang="uk-UA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зміни в навчальних програмах </a:t>
            </a:r>
            <a:r>
              <a:rPr lang="uk-UA" sz="2000" dirty="0">
                <a:solidFill>
                  <a:schemeClr val="bg1"/>
                </a:solidFill>
                <a:latin typeface="Calibri" panose="020F0502020204030204" pitchFamily="34" charset="0"/>
              </a:rPr>
              <a:t>для лікарів інтернів, що проходять інтернатуру </a:t>
            </a:r>
            <a:r>
              <a:rPr lang="uk-UA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за спеціальністю «травматологія-ортопедія»</a:t>
            </a:r>
            <a:r>
              <a:rPr lang="uk-UA" sz="2000" dirty="0">
                <a:solidFill>
                  <a:schemeClr val="bg1"/>
                </a:solidFill>
                <a:latin typeface="Calibri" panose="020F0502020204030204" pitchFamily="34" charset="0"/>
              </a:rPr>
              <a:t>, змінити характер передатестаційної підготовки лікарів ординаторів.</a:t>
            </a: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0" y="297407"/>
            <a:ext cx="9144000" cy="79129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uk-UA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Arial" charset="0"/>
              </a:rPr>
              <a:t>ДО ОБГОВОРЕННЯ ПРОПОНУЄМО</a:t>
            </a:r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Arial" charset="0"/>
              </a:rPr>
              <a:t>:</a:t>
            </a:r>
            <a:endParaRPr lang="ru-RU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937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3" y="188640"/>
            <a:ext cx="8784976" cy="6480720"/>
          </a:xfrm>
          <a:prstGeom prst="roundRect">
            <a:avLst>
              <a:gd name="adj" fmla="val 4142"/>
            </a:avLst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323528" y="1122393"/>
            <a:ext cx="84249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uk-UA" sz="2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Створити </a:t>
            </a:r>
            <a:r>
              <a:rPr lang="uk-UA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єдиний керівний орган в сфері безпеки дорожнього руху </a:t>
            </a:r>
            <a:r>
              <a:rPr lang="uk-UA" sz="2000" dirty="0">
                <a:solidFill>
                  <a:schemeClr val="bg1"/>
                </a:solidFill>
                <a:latin typeface="Calibri" panose="020F0502020204030204" pitchFamily="34" charset="0"/>
              </a:rPr>
              <a:t>на найвищому політичному рівні, з функціями повного керування питаннями безпеки руху в області транспорту, охорони здоров`я, промисловості, координацію між усіма гілками влади на Державному та місцевому рівнях, розробку єдиної довгострокової концепції більш безпечної системи дорожнього руху, з поступовим зменшенням показників смертності в ДТП, забезпечення постійного фінансування на безпеку дорожнього руху та наукові дослідження в цьому напрямку</a:t>
            </a:r>
            <a:r>
              <a:rPr lang="uk-UA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uk-UA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Для </a:t>
            </a:r>
            <a:r>
              <a:rPr lang="uk-UA" sz="2000" dirty="0">
                <a:solidFill>
                  <a:schemeClr val="bg1"/>
                </a:solidFill>
                <a:latin typeface="Calibri" panose="020F0502020204030204" pitchFamily="34" charset="0"/>
              </a:rPr>
              <a:t>вдосконалення надання першої допомоги необхідно </a:t>
            </a:r>
            <a:r>
              <a:rPr lang="uk-UA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ввести на </a:t>
            </a:r>
            <a:r>
              <a:rPr lang="uk-UA" sz="2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Державному </a:t>
            </a:r>
            <a:r>
              <a:rPr lang="uk-UA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рівні обов'язкове навчання в організованих групах населення прийомам надання першої невідкладної медичної допомоги </a:t>
            </a:r>
            <a:r>
              <a:rPr lang="uk-UA" sz="2000" dirty="0">
                <a:solidFill>
                  <a:schemeClr val="bg1"/>
                </a:solidFill>
                <a:latin typeface="Calibri" panose="020F0502020204030204" pitchFamily="34" charset="0"/>
              </a:rPr>
              <a:t>по аналогії зарубіжних парамедиків (водії, співробітники поліції, пожежники, військовослужбовці МЗС і МНС, школярі старших класів навчання, студенти всіх рівнів навчання). Ввести обов’язковий залік з першої медичної допомоги перед екзаменом на отримання посвідчення водія любої категорії</a:t>
            </a:r>
            <a:r>
              <a:rPr lang="uk-UA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endParaRPr lang="uk-UA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0" y="297407"/>
            <a:ext cx="9144000" cy="79129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uk-UA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Arial" charset="0"/>
              </a:rPr>
              <a:t>ПРОПОЗИЦІЇ</a:t>
            </a:r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Arial" charset="0"/>
              </a:rPr>
              <a:t>:</a:t>
            </a:r>
            <a:endParaRPr lang="ru-RU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927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3" y="188640"/>
            <a:ext cx="8784976" cy="6480720"/>
          </a:xfrm>
          <a:prstGeom prst="roundRect">
            <a:avLst>
              <a:gd name="adj" fmla="val 4142"/>
            </a:avLst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323528" y="1124744"/>
            <a:ext cx="84249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uk-UA" sz="2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Не </a:t>
            </a:r>
            <a:r>
              <a:rPr lang="uk-UA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допустити скорочення, а навпаки в кожному регіоні (області) відкрити систему притрасових травматологічних центрів</a:t>
            </a:r>
            <a:r>
              <a:rPr lang="uk-UA" sz="2000" dirty="0">
                <a:solidFill>
                  <a:schemeClr val="bg1"/>
                </a:solidFill>
                <a:latin typeface="Calibri" panose="020F0502020204030204" pitchFamily="34" charset="0"/>
              </a:rPr>
              <a:t>, трансформувавши частину ортопедо - травматологічних відділень в високо - технологічні центри для лікування ізольованих та поєднаних травм з забезпеченням усім необхідним діагностичним, лікувальним оснащенням</a:t>
            </a:r>
            <a:r>
              <a:rPr lang="uk-UA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uk-UA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uk-UA" sz="2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Розробити </a:t>
            </a:r>
            <a:r>
              <a:rPr lang="uk-UA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єдиний алгоритм етапного ведення постраждалих в ДТП</a:t>
            </a:r>
            <a:r>
              <a:rPr lang="uk-UA" sz="2000" dirty="0">
                <a:solidFill>
                  <a:schemeClr val="bg1"/>
                </a:solidFill>
                <a:latin typeface="Calibri" panose="020F0502020204030204" pitchFamily="34" charset="0"/>
              </a:rPr>
              <a:t>, створити спеціальні лікувально-транспортні бригади, Розробити принципи та затвердити лікувально-діагностичні протоколи роботи таких бригад</a:t>
            </a:r>
            <a:r>
              <a:rPr lang="uk-UA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uk-UA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Для </a:t>
            </a:r>
            <a:r>
              <a:rPr lang="uk-UA" sz="2000" dirty="0">
                <a:solidFill>
                  <a:schemeClr val="bg1"/>
                </a:solidFill>
                <a:latin typeface="Calibri" panose="020F0502020204030204" pitchFamily="34" charset="0"/>
              </a:rPr>
              <a:t>поліпшення лікування важко постраждалих від травм в період «першої золотої години» </a:t>
            </a:r>
            <a:r>
              <a:rPr lang="uk-UA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в приймальних відділеннях притрасових лікарень створити протишокові палати</a:t>
            </a:r>
            <a:r>
              <a:rPr lang="uk-UA" sz="2000" dirty="0">
                <a:solidFill>
                  <a:schemeClr val="bg1"/>
                </a:solidFill>
                <a:latin typeface="Calibri" panose="020F0502020204030204" pitchFamily="34" charset="0"/>
              </a:rPr>
              <a:t>, навчити персонал ургентних травматологічних бригад проводити первинну діагностику і стабілізацію життєво важливих функцій протягом першої години.</a:t>
            </a: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0" y="297407"/>
            <a:ext cx="9144000" cy="79129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uk-UA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Arial" charset="0"/>
              </a:rPr>
              <a:t>ПРОПОЗИЦІЇ</a:t>
            </a:r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Arial" charset="0"/>
              </a:rPr>
              <a:t>:</a:t>
            </a:r>
            <a:endParaRPr lang="ru-RU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997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986926" y="3023356"/>
            <a:ext cx="7113466" cy="1413756"/>
          </a:xfrm>
          <a:prstGeom prst="rect">
            <a:avLst/>
          </a:prstGeom>
          <a:noFill/>
        </p:spPr>
        <p:txBody>
          <a:bodyPr spcFirstLastPara="1" numCol="1">
            <a:prstTxWarp prst="textArchUp">
              <a:avLst/>
            </a:prstTxWarp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b="1" kern="0" spc="41" dirty="0">
                <a:ln w="12700" cmpd="sng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C00000"/>
                    </a:gs>
                    <a:gs pos="50000">
                      <a:srgbClr val="FF0000"/>
                    </a:gs>
                    <a:gs pos="100000">
                      <a:srgbClr val="FFC000"/>
                    </a:gs>
                  </a:gsLst>
                  <a:lin ang="540000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Дякуємо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398574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79513" y="188640"/>
            <a:ext cx="8784976" cy="6480720"/>
          </a:xfrm>
          <a:prstGeom prst="roundRect">
            <a:avLst>
              <a:gd name="adj" fmla="val 4142"/>
            </a:avLst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угольник 1"/>
          <p:cNvSpPr/>
          <p:nvPr/>
        </p:nvSpPr>
        <p:spPr>
          <a:xfrm>
            <a:off x="415637" y="1292567"/>
            <a:ext cx="831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solidFill>
                  <a:schemeClr val="bg1"/>
                </a:solidFill>
                <a:latin typeface="Calibri" panose="020F0502020204030204" pitchFamily="34" charset="0"/>
              </a:rPr>
              <a:t>В Україні </a:t>
            </a:r>
            <a:r>
              <a:rPr lang="uk-UA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щорічно реєструється </a:t>
            </a:r>
            <a:r>
              <a:rPr lang="uk-UA" sz="2400" dirty="0">
                <a:solidFill>
                  <a:schemeClr val="bg1"/>
                </a:solidFill>
                <a:latin typeface="Calibri" panose="020F0502020204030204" pitchFamily="34" charset="0"/>
              </a:rPr>
              <a:t>близько </a:t>
            </a:r>
            <a:r>
              <a:rPr lang="uk-UA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200 тисяч </a:t>
            </a:r>
            <a:r>
              <a:rPr lang="uk-UA" sz="2400" dirty="0">
                <a:solidFill>
                  <a:schemeClr val="bg1"/>
                </a:solidFill>
                <a:latin typeface="Calibri" panose="020F0502020204030204" pitchFamily="34" charset="0"/>
              </a:rPr>
              <a:t>дорожньо-транспортних пригод (</a:t>
            </a:r>
            <a:r>
              <a:rPr lang="uk-UA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ДТП</a:t>
            </a:r>
            <a:r>
              <a:rPr lang="uk-UA" sz="2400" dirty="0">
                <a:solidFill>
                  <a:schemeClr val="bg1"/>
                </a:solidFill>
                <a:latin typeface="Calibri" panose="020F0502020204030204" pitchFamily="34" charset="0"/>
              </a:rPr>
              <a:t>), в яких </a:t>
            </a:r>
            <a:r>
              <a:rPr lang="uk-UA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гине</a:t>
            </a:r>
            <a:r>
              <a:rPr lang="uk-UA" sz="2400" dirty="0">
                <a:solidFill>
                  <a:schemeClr val="bg1"/>
                </a:solidFill>
                <a:latin typeface="Calibri" panose="020F0502020204030204" pitchFamily="34" charset="0"/>
              </a:rPr>
              <a:t> біля </a:t>
            </a:r>
            <a:r>
              <a:rPr lang="uk-UA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5000 осіб </a:t>
            </a:r>
            <a:r>
              <a:rPr lang="uk-UA" sz="2400" dirty="0">
                <a:solidFill>
                  <a:schemeClr val="bg1"/>
                </a:solidFill>
                <a:latin typeface="Calibri" panose="020F0502020204030204" pitchFamily="34" charset="0"/>
              </a:rPr>
              <a:t>та </a:t>
            </a:r>
            <a:r>
              <a:rPr lang="uk-UA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отримують травми понад 30 тисяч </a:t>
            </a:r>
            <a:r>
              <a:rPr lang="uk-UA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осіб</a:t>
            </a:r>
            <a:r>
              <a:rPr lang="uk-UA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  <a:r>
              <a:rPr lang="uk-UA" dirty="0" smtClean="0">
                <a:solidFill>
                  <a:schemeClr val="bg1"/>
                </a:solidFill>
                <a:latin typeface="Calibri" panose="020F0502020204030204" pitchFamily="34" charset="0"/>
              </a:rPr>
              <a:t>[www.mvs.gov.ua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</a:rPr>
              <a:t>]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5638" y="2852936"/>
            <a:ext cx="8312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solidFill>
                  <a:schemeClr val="bg1"/>
                </a:solidFill>
                <a:latin typeface="Calibri" panose="020F0502020204030204" pitchFamily="34" charset="0"/>
              </a:rPr>
              <a:t>За статистикою </a:t>
            </a:r>
            <a:r>
              <a:rPr lang="uk-UA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з 100 травмованих в результаті ДТП гине </a:t>
            </a:r>
            <a:r>
              <a:rPr lang="uk-UA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1</a:t>
            </a:r>
            <a:r>
              <a:rPr lang="en-US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2</a:t>
            </a:r>
            <a:r>
              <a:rPr lang="uk-UA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-1</a:t>
            </a:r>
            <a:r>
              <a:rPr lang="en-US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5</a:t>
            </a:r>
            <a:r>
              <a:rPr lang="uk-UA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uk-UA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українців</a:t>
            </a:r>
            <a:r>
              <a:rPr lang="uk-UA" sz="240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uk-UA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в Європі </a:t>
            </a:r>
            <a:r>
              <a:rPr lang="uk-UA" sz="2400" dirty="0">
                <a:solidFill>
                  <a:schemeClr val="bg1"/>
                </a:solidFill>
                <a:latin typeface="Calibri" panose="020F0502020204030204" pitchFamily="34" charset="0"/>
              </a:rPr>
              <a:t>цей показник – </a:t>
            </a:r>
            <a:r>
              <a:rPr lang="uk-UA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3-4</a:t>
            </a:r>
            <a:r>
              <a:rPr lang="uk-UA" sz="2400" dirty="0">
                <a:solidFill>
                  <a:schemeClr val="bg1"/>
                </a:solidFill>
                <a:latin typeface="Calibri" panose="020F0502020204030204" pitchFamily="34" charset="0"/>
              </a:rPr>
              <a:t>, в </a:t>
            </a:r>
            <a:r>
              <a:rPr lang="uk-UA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США – 2-3 осіб</a:t>
            </a:r>
            <a:r>
              <a:rPr lang="uk-UA" sz="2400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49479"/>
            <a:ext cx="3563888" cy="226361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15637" y="4043973"/>
            <a:ext cx="47121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Питома</a:t>
            </a:r>
            <a:r>
              <a:rPr lang="ru-RU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 вага травми скелету </a:t>
            </a: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</a:rPr>
              <a:t>у постраждалих в ДТП за останніми дослідженнями коливається </a:t>
            </a:r>
            <a:r>
              <a:rPr lang="ru-RU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від </a:t>
            </a:r>
            <a:r>
              <a:rPr lang="ru-RU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45% </a:t>
            </a:r>
            <a:r>
              <a:rPr lang="ru-RU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до </a:t>
            </a:r>
            <a:r>
              <a:rPr lang="ru-RU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65%</a:t>
            </a: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0" y="297407"/>
            <a:ext cx="9144000" cy="79129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uk-UA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Arial" charset="0"/>
              </a:rPr>
              <a:t>АКТУАЛЬНІСТЬ ПРОБЛЕМИ</a:t>
            </a:r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Arial" charset="0"/>
              </a:rPr>
              <a:t>:</a:t>
            </a:r>
            <a:endParaRPr lang="ru-RU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809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9513" y="188640"/>
            <a:ext cx="8784976" cy="6480720"/>
          </a:xfrm>
          <a:prstGeom prst="roundRect">
            <a:avLst>
              <a:gd name="adj" fmla="val 4142"/>
            </a:avLst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395535" y="1088704"/>
            <a:ext cx="835292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Дороги державного значення: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bg1"/>
                </a:solidFill>
                <a:latin typeface="Calibri" panose="020F0502020204030204" pitchFamily="34" charset="0"/>
              </a:rPr>
              <a:t>Міжнародні – 4,9 %, з</a:t>
            </a: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</a:rPr>
              <a:t>агальна протяжність – 8652,7 </a:t>
            </a: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км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bg1"/>
                </a:solidFill>
                <a:latin typeface="Calibri" panose="020F0502020204030204" pitchFamily="34" charset="0"/>
              </a:rPr>
              <a:t>Національні – 2,9 %, загальна протяжність – 4830,4 </a:t>
            </a:r>
            <a:r>
              <a:rPr lang="uk-UA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км</a:t>
            </a:r>
            <a:endParaRPr lang="uk-UA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bg1"/>
                </a:solidFill>
                <a:latin typeface="Calibri" panose="020F0502020204030204" pitchFamily="34" charset="0"/>
              </a:rPr>
              <a:t>Регіональні – 5,7 %, загальна протяжність - 10089,8 </a:t>
            </a:r>
            <a:r>
              <a:rPr lang="uk-UA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км</a:t>
            </a:r>
            <a:endParaRPr lang="uk-UA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uk-UA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5"/>
          <a:stretch/>
        </p:blipFill>
        <p:spPr bwMode="auto">
          <a:xfrm>
            <a:off x="2235440" y="3645024"/>
            <a:ext cx="4673117" cy="2835192"/>
          </a:xfrm>
          <a:prstGeom prst="roundRect">
            <a:avLst>
              <a:gd name="adj" fmla="val 884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0" y="297407"/>
            <a:ext cx="9144000" cy="79129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uk-UA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Arial" charset="0"/>
              </a:rPr>
              <a:t>АВТОМОБІЛЬНІ ШЛЯХИ УКРАЇНИ</a:t>
            </a:r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Arial" charset="0"/>
              </a:rPr>
              <a:t>:</a:t>
            </a:r>
            <a:endParaRPr lang="ru-RU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915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79513" y="188640"/>
            <a:ext cx="8784976" cy="6480720"/>
          </a:xfrm>
          <a:prstGeom prst="roundRect">
            <a:avLst>
              <a:gd name="adj" fmla="val 4142"/>
            </a:avLst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578830" y="3885122"/>
            <a:ext cx="79863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+mn-lt"/>
              </a:rPr>
              <a:t>Зниження </a:t>
            </a:r>
            <a:r>
              <a:rPr lang="uk-UA" sz="2800" dirty="0">
                <a:solidFill>
                  <a:schemeClr val="bg1"/>
                </a:solidFill>
                <a:latin typeface="+mn-lt"/>
              </a:rPr>
              <a:t>смертності </a:t>
            </a:r>
            <a:r>
              <a:rPr lang="uk-UA" sz="2800" b="1" dirty="0" smtClean="0">
                <a:solidFill>
                  <a:srgbClr val="FFFF00"/>
                </a:solidFill>
                <a:latin typeface="+mn-lt"/>
              </a:rPr>
              <a:t>з </a:t>
            </a:r>
            <a:r>
              <a:rPr lang="uk-UA" sz="2800" b="1" dirty="0">
                <a:solidFill>
                  <a:srgbClr val="FFFF00"/>
                </a:solidFill>
                <a:latin typeface="+mn-lt"/>
              </a:rPr>
              <a:t>40% в 1970-х</a:t>
            </a:r>
            <a:r>
              <a:rPr lang="uk-UA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uk-UA" sz="2800" dirty="0" smtClean="0">
                <a:solidFill>
                  <a:schemeClr val="bg1"/>
                </a:solidFill>
                <a:latin typeface="+mn-lt"/>
              </a:rPr>
              <a:t>роках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  <a:latin typeface="+mn-lt"/>
              </a:rPr>
              <a:t>до </a:t>
            </a:r>
            <a:r>
              <a:rPr lang="uk-UA" sz="2800" b="1" dirty="0">
                <a:solidFill>
                  <a:srgbClr val="FFFF00"/>
                </a:solidFill>
                <a:latin typeface="+mn-lt"/>
              </a:rPr>
              <a:t>18% - в 1990-і </a:t>
            </a:r>
            <a:r>
              <a:rPr lang="uk-UA" sz="2800" dirty="0" smtClean="0">
                <a:solidFill>
                  <a:schemeClr val="bg1"/>
                </a:solidFill>
                <a:latin typeface="+mn-lt"/>
              </a:rPr>
              <a:t>роки</a:t>
            </a:r>
            <a:endParaRPr lang="uk-UA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3" y="5075892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00" dirty="0">
                <a:solidFill>
                  <a:schemeClr val="bg1"/>
                </a:solidFill>
                <a:latin typeface="+mn-lt"/>
              </a:rPr>
              <a:t>Прибуття лікаря в Німеччині </a:t>
            </a:r>
            <a:r>
              <a:rPr lang="uk-UA" sz="1800" dirty="0" smtClean="0">
                <a:solidFill>
                  <a:schemeClr val="bg1"/>
                </a:solidFill>
                <a:latin typeface="+mn-lt"/>
              </a:rPr>
              <a:t>на </a:t>
            </a:r>
            <a:r>
              <a:rPr lang="uk-UA" sz="1800" dirty="0">
                <a:solidFill>
                  <a:schemeClr val="bg1"/>
                </a:solidFill>
                <a:latin typeface="+mn-lt"/>
              </a:rPr>
              <a:t>міс­це </a:t>
            </a:r>
            <a:r>
              <a:rPr lang="uk-UA" sz="1800" dirty="0" smtClean="0">
                <a:solidFill>
                  <a:schemeClr val="bg1"/>
                </a:solidFill>
                <a:latin typeface="+mn-lt"/>
              </a:rPr>
              <a:t>ДТП </a:t>
            </a:r>
            <a:r>
              <a:rPr lang="uk-UA" sz="1800" dirty="0">
                <a:solidFill>
                  <a:schemeClr val="bg1"/>
                </a:solidFill>
              </a:rPr>
              <a:t>≈</a:t>
            </a:r>
            <a:r>
              <a:rPr lang="uk-UA" sz="1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uk-UA" sz="1800" dirty="0">
                <a:solidFill>
                  <a:schemeClr val="bg1"/>
                </a:solidFill>
                <a:latin typeface="+mn-lt"/>
              </a:rPr>
              <a:t>22,4 </a:t>
            </a:r>
            <a:r>
              <a:rPr lang="uk-UA" sz="1800" dirty="0" smtClean="0">
                <a:solidFill>
                  <a:schemeClr val="bg1"/>
                </a:solidFill>
                <a:latin typeface="+mn-lt"/>
              </a:rPr>
              <a:t>хв. Час </a:t>
            </a:r>
            <a:r>
              <a:rPr lang="uk-UA" sz="1800" dirty="0">
                <a:solidFill>
                  <a:schemeClr val="bg1"/>
                </a:solidFill>
                <a:latin typeface="+mn-lt"/>
              </a:rPr>
              <a:t>доставки в шпиталь </a:t>
            </a:r>
            <a:r>
              <a:rPr lang="uk-UA" sz="1800" dirty="0">
                <a:solidFill>
                  <a:schemeClr val="bg1"/>
                </a:solidFill>
              </a:rPr>
              <a:t>≈</a:t>
            </a:r>
            <a:r>
              <a:rPr lang="uk-UA" sz="1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uk-UA" sz="1800" dirty="0">
                <a:solidFill>
                  <a:schemeClr val="bg1"/>
                </a:solidFill>
                <a:latin typeface="+mn-lt"/>
              </a:rPr>
              <a:t>18,3 хв.</a:t>
            </a:r>
          </a:p>
        </p:txBody>
      </p:sp>
      <p:sp>
        <p:nvSpPr>
          <p:cNvPr id="8" name="Правая фигурная скобка 7"/>
          <p:cNvSpPr/>
          <p:nvPr/>
        </p:nvSpPr>
        <p:spPr>
          <a:xfrm rot="5400000">
            <a:off x="4487954" y="1568831"/>
            <a:ext cx="240099" cy="4392488"/>
          </a:xfrm>
          <a:prstGeom prst="rightBrace">
            <a:avLst>
              <a:gd name="adj1" fmla="val 65033"/>
              <a:gd name="adj2" fmla="val 50000"/>
            </a:avLst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179513" y="5622339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Оптимальне плече транспортування для України –</a:t>
            </a:r>
          </a:p>
          <a:p>
            <a:pPr algn="ctr"/>
            <a:r>
              <a:rPr lang="uk-UA" sz="2400" b="1" i="1" dirty="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відстань, яку може швидка подолати за 40 хв</a:t>
            </a:r>
            <a:endParaRPr lang="uk-UA" sz="2400" b="1" i="1" dirty="0">
              <a:solidFill>
                <a:srgbClr val="FFC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0" y="297407"/>
            <a:ext cx="9144000" cy="111536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uk-UA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Arial" charset="0"/>
              </a:rPr>
              <a:t>ЧАС ПРИБУТТЯ НА МІСЦЕ ДТП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Arial" charset="0"/>
              </a:rPr>
              <a:t>ТА ЧАС ГОСПІТАЛІЗАЦІЇ:</a:t>
            </a:r>
            <a:endParaRPr lang="ru-RU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Arial" charset="0"/>
            </a:endParaRPr>
          </a:p>
        </p:txBody>
      </p:sp>
      <p:pic>
        <p:nvPicPr>
          <p:cNvPr id="3074" name="Picture 2" descr="http://ukrexport.gov.ua/i/imgsupload/fla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98" y="1556792"/>
            <a:ext cx="3165058" cy="2088286"/>
          </a:xfrm>
          <a:prstGeom prst="roundRect">
            <a:avLst>
              <a:gd name="adj" fmla="val 1069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876031" y="1651714"/>
            <a:ext cx="3021192" cy="1898442"/>
          </a:xfrm>
          <a:prstGeom prst="roundRect">
            <a:avLst>
              <a:gd name="adj" fmla="val 10696"/>
            </a:avLst>
          </a:prstGeom>
          <a:gradFill flip="none" rotWithShape="1">
            <a:gsLst>
              <a:gs pos="0">
                <a:schemeClr val="tx1">
                  <a:alpha val="70000"/>
                </a:schemeClr>
              </a:gs>
              <a:gs pos="100000">
                <a:schemeClr val="tx1">
                  <a:alpha val="3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Німеччина:</a:t>
            </a:r>
          </a:p>
          <a:p>
            <a:endParaRPr lang="uk-UA" sz="800" dirty="0" smtClean="0"/>
          </a:p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 гелікоптерна станція</a:t>
            </a:r>
          </a:p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 гелікоптерів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http://alf-ua.com/uploads/touragent_country/content/0000/90/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366" y="1556792"/>
            <a:ext cx="3165058" cy="2088286"/>
          </a:xfrm>
          <a:prstGeom prst="roundRect">
            <a:avLst>
              <a:gd name="adj" fmla="val 1069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5295299" y="1651714"/>
            <a:ext cx="3021192" cy="1898442"/>
          </a:xfrm>
          <a:prstGeom prst="roundRect">
            <a:avLst>
              <a:gd name="adj" fmla="val 10696"/>
            </a:avLst>
          </a:prstGeom>
          <a:gradFill flip="none" rotWithShape="1">
            <a:gsLst>
              <a:gs pos="0">
                <a:schemeClr val="tx1">
                  <a:alpha val="70000"/>
                </a:schemeClr>
              </a:gs>
              <a:gs pos="100000">
                <a:schemeClr val="tx1">
                  <a:alpha val="3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Австрія:</a:t>
            </a:r>
          </a:p>
          <a:p>
            <a:endParaRPr lang="uk-UA" sz="800" dirty="0" smtClean="0"/>
          </a:p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 гелікоптерні станції</a:t>
            </a:r>
          </a:p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гелікоптерів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0904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79513" y="188640"/>
            <a:ext cx="8784976" cy="6480720"/>
          </a:xfrm>
          <a:prstGeom prst="roundRect">
            <a:avLst>
              <a:gd name="adj" fmla="val 4142"/>
            </a:avLst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extBox 1"/>
          <p:cNvSpPr txBox="1"/>
          <p:nvPr/>
        </p:nvSpPr>
        <p:spPr>
          <a:xfrm>
            <a:off x="323528" y="6021288"/>
            <a:ext cx="84969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100" dirty="0" smtClean="0">
                <a:solidFill>
                  <a:schemeClr val="bg1"/>
                </a:solidFill>
                <a:latin typeface="+mn-lt"/>
              </a:rPr>
              <a:t>На сьогодні існують </a:t>
            </a:r>
            <a:r>
              <a:rPr lang="uk-UA" sz="2100" b="1" dirty="0" smtClean="0">
                <a:solidFill>
                  <a:srgbClr val="FFFF00"/>
                </a:solidFill>
                <a:latin typeface="+mn-lt"/>
              </a:rPr>
              <a:t>171 ЛПЗ, що можуть виконувати роль притрасових</a:t>
            </a:r>
            <a:r>
              <a:rPr lang="uk-UA" sz="2100" dirty="0" smtClean="0">
                <a:solidFill>
                  <a:schemeClr val="bg1"/>
                </a:solidFill>
                <a:latin typeface="+mn-lt"/>
              </a:rPr>
              <a:t>.</a:t>
            </a:r>
            <a:endParaRPr lang="uk-UA" sz="21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11" r="2768" b="3508"/>
          <a:stretch/>
        </p:blipFill>
        <p:spPr bwMode="auto">
          <a:xfrm>
            <a:off x="1507196" y="1997677"/>
            <a:ext cx="6129607" cy="3879595"/>
          </a:xfrm>
          <a:prstGeom prst="roundRect">
            <a:avLst>
              <a:gd name="adj" fmla="val 574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07197" y="1556792"/>
            <a:ext cx="6129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Населення України: </a:t>
            </a:r>
            <a:r>
              <a:rPr lang="uk-UA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42,9 млн. мешканців</a:t>
            </a:r>
            <a:endParaRPr lang="uk-UA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0" y="297407"/>
            <a:ext cx="9144000" cy="111536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uk-UA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Arial" charset="0"/>
              </a:rPr>
              <a:t>ПРИТРАСОВІ ЛІКАРНІ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Arial" charset="0"/>
              </a:rPr>
              <a:t>В ОБЛАСТЯХ УКРАЇНИ:</a:t>
            </a:r>
            <a:endParaRPr lang="ru-RU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377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9513" y="188640"/>
            <a:ext cx="8784976" cy="6480720"/>
          </a:xfrm>
          <a:prstGeom prst="roundRect">
            <a:avLst>
              <a:gd name="adj" fmla="val 4142"/>
            </a:avLst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1685769"/>
            <a:ext cx="3528392" cy="468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457200">
              <a:lnSpc>
                <a:spcPct val="15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48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TNWs</a:t>
            </a:r>
            <a:endParaRPr lang="uk-UA" sz="2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lvl="0" indent="-342900" algn="just" defTabSz="457200">
              <a:lnSpc>
                <a:spcPct val="15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uk-UA" sz="1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lvl="0" indent="-342900" algn="just" defTabSz="457200">
              <a:lnSpc>
                <a:spcPct val="15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98 </a:t>
            </a: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</a:rPr>
              <a:t>надрегіональних центрів </a:t>
            </a: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травми</a:t>
            </a:r>
          </a:p>
          <a:p>
            <a:pPr marL="342900" lvl="0" indent="-342900" algn="just" defTabSz="457200">
              <a:lnSpc>
                <a:spcPct val="15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ru-RU" sz="1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lvl="0" indent="-342900" algn="just" defTabSz="457200">
              <a:lnSpc>
                <a:spcPct val="15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232 </a:t>
            </a: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</a:rPr>
              <a:t>региональних центрів </a:t>
            </a: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травми</a:t>
            </a:r>
          </a:p>
          <a:p>
            <a:pPr marL="342900" lvl="0" indent="-342900" algn="just" defTabSz="457200">
              <a:lnSpc>
                <a:spcPct val="15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ru-RU" sz="1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lvl="0" indent="-342900" algn="just" defTabSz="457200">
              <a:lnSpc>
                <a:spcPct val="15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295 </a:t>
            </a: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</a:rPr>
              <a:t>локальних центрів травми</a:t>
            </a:r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0" y="297407"/>
            <a:ext cx="9144000" cy="79129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uk-UA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Arial" charset="0"/>
              </a:rPr>
              <a:t>ЦЕНТРИ ТРАВМИ НІМЕЧЧИНИ</a:t>
            </a:r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Arial" charset="0"/>
              </a:rPr>
              <a:t>:</a:t>
            </a:r>
            <a:endParaRPr lang="ru-RU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Arial" charset="0"/>
            </a:endParaRPr>
          </a:p>
        </p:txBody>
      </p:sp>
      <p:pic>
        <p:nvPicPr>
          <p:cNvPr id="4098" name="Picture 2" descr="http://www.dgou.de/fileadmin/user_upload/Bilder/Pressemitteilung/2015_09_24_Grafik_TNW_Deutsch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807120" cy="4799836"/>
          </a:xfrm>
          <a:prstGeom prst="roundRect">
            <a:avLst>
              <a:gd name="adj" fmla="val 454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3172" y="1124744"/>
            <a:ext cx="5287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Населення Німеччини: </a:t>
            </a:r>
            <a:r>
              <a:rPr lang="uk-UA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81,8 млн. мешканців</a:t>
            </a:r>
            <a:endParaRPr lang="uk-UA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21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3" y="188640"/>
            <a:ext cx="8784976" cy="6480720"/>
          </a:xfrm>
          <a:prstGeom prst="roundRect">
            <a:avLst>
              <a:gd name="adj" fmla="val 4142"/>
            </a:avLst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323528" y="1650277"/>
            <a:ext cx="849694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defTabSz="45720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  <a:latin typeface="Calibri" panose="020F0502020204030204" pitchFamily="34" charset="0"/>
              </a:rPr>
              <a:t>ЛПЗ </a:t>
            </a:r>
            <a:r>
              <a:rPr lang="uk-UA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знаходиться на перетині доріг державного </a:t>
            </a:r>
            <a:r>
              <a:rPr lang="uk-UA" sz="2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значення</a:t>
            </a:r>
            <a:endParaRPr lang="uk-UA" sz="2000" b="1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L="342900" indent="-342900" algn="just" defTabSz="45720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  <a:latin typeface="Calibri" panose="020F0502020204030204" pitchFamily="34" charset="0"/>
              </a:rPr>
              <a:t>В складі ЛПЗ наявне </a:t>
            </a:r>
            <a:r>
              <a:rPr lang="uk-UA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відділення травматології як штатна одиниця </a:t>
            </a:r>
            <a:r>
              <a:rPr lang="uk-UA" sz="2000" dirty="0">
                <a:solidFill>
                  <a:schemeClr val="bg1"/>
                </a:solidFill>
                <a:latin typeface="Calibri" panose="020F0502020204030204" pitchFamily="34" charset="0"/>
              </a:rPr>
              <a:t>(не менше 30 ліжок</a:t>
            </a:r>
            <a:r>
              <a:rPr lang="uk-UA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  <a:endParaRPr lang="uk-UA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 algn="just" defTabSz="45720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  <a:latin typeface="Calibri" panose="020F0502020204030204" pitchFamily="34" charset="0"/>
              </a:rPr>
              <a:t>В складі ЛПЗ наявне </a:t>
            </a:r>
            <a:r>
              <a:rPr lang="uk-UA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відділення реанімації та анестезіології </a:t>
            </a:r>
            <a:r>
              <a:rPr lang="uk-UA" sz="2000" dirty="0">
                <a:solidFill>
                  <a:schemeClr val="bg1"/>
                </a:solidFill>
                <a:latin typeface="Calibri" panose="020F0502020204030204" pitchFamily="34" charset="0"/>
              </a:rPr>
              <a:t>як штатна одиниця (не менше 6 ліжок)</a:t>
            </a:r>
          </a:p>
          <a:p>
            <a:pPr marL="342900" indent="-342900" algn="just" defTabSz="45720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  <a:latin typeface="Calibri" panose="020F0502020204030204" pitchFamily="34" charset="0"/>
              </a:rPr>
              <a:t>Наявне </a:t>
            </a:r>
            <a:r>
              <a:rPr lang="uk-UA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приймальне відділення </a:t>
            </a:r>
            <a:r>
              <a:rPr lang="uk-UA" sz="2000" dirty="0">
                <a:solidFill>
                  <a:schemeClr val="bg1"/>
                </a:solidFill>
                <a:latin typeface="Calibri" panose="020F0502020204030204" pitchFamily="34" charset="0"/>
              </a:rPr>
              <a:t>з мінімальним набором обладнання для забезпечення вітальних </a:t>
            </a:r>
            <a:r>
              <a:rPr lang="uk-UA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функцій</a:t>
            </a:r>
            <a:endParaRPr lang="uk-UA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 algn="just" defTabSz="45720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  <a:latin typeface="Calibri" panose="020F0502020204030204" pitchFamily="34" charset="0"/>
              </a:rPr>
              <a:t>Наявна </a:t>
            </a:r>
            <a:r>
              <a:rPr lang="uk-UA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служба Швидкої медичної допомоги </a:t>
            </a:r>
            <a:r>
              <a:rPr lang="uk-UA" sz="2000" dirty="0">
                <a:solidFill>
                  <a:schemeClr val="bg1"/>
                </a:solidFill>
                <a:latin typeface="Calibri" panose="020F0502020204030204" pitchFamily="34" charset="0"/>
              </a:rPr>
              <a:t>в адміністративно-територіальному </a:t>
            </a:r>
            <a:r>
              <a:rPr lang="uk-UA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районі</a:t>
            </a:r>
            <a:endParaRPr lang="uk-UA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 algn="just" defTabSz="45720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</a:rPr>
              <a:t>Н</a:t>
            </a:r>
            <a: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еобхідний </a:t>
            </a:r>
            <a:r>
              <a:rPr lang="ru-RU" sz="2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час для </a:t>
            </a:r>
            <a:r>
              <a:rPr lang="uk-UA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прибуття</a:t>
            </a:r>
            <a:r>
              <a:rPr lang="ru-RU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uk-UA" sz="2000" dirty="0">
                <a:solidFill>
                  <a:schemeClr val="bg1"/>
                </a:solidFill>
                <a:latin typeface="Calibri" panose="020F0502020204030204" pitchFamily="34" charset="0"/>
              </a:rPr>
              <a:t>бригади швидкої медичної допомоги,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</a:rPr>
              <a:t> в будь </a:t>
            </a:r>
            <a:r>
              <a:rPr lang="uk-UA" sz="2000" dirty="0">
                <a:solidFill>
                  <a:schemeClr val="bg1"/>
                </a:solidFill>
                <a:latin typeface="Calibri" panose="020F0502020204030204" pitchFamily="34" charset="0"/>
              </a:rPr>
              <a:t>який кінець адміністративно-територіальної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uk-UA" sz="2000" dirty="0">
                <a:solidFill>
                  <a:schemeClr val="bg1"/>
                </a:solidFill>
                <a:latin typeface="Calibri" panose="020F0502020204030204" pitchFamily="34" charset="0"/>
              </a:rPr>
              <a:t>одиниці - не більше </a:t>
            </a:r>
            <a:r>
              <a:rPr lang="uk-UA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40 </a:t>
            </a:r>
            <a:r>
              <a:rPr lang="uk-UA" sz="2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хв</a:t>
            </a:r>
            <a:endParaRPr lang="uk-UA" sz="20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0" y="297407"/>
            <a:ext cx="9144000" cy="134823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uk-UA" sz="21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Arial" charset="0"/>
              </a:rPr>
              <a:t>КРИТЕРІЇ, ЗА ЯКИМИ ЛПЗ СЛІД ВІДНОСИТИ ДО ТАКИХ,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21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Arial" charset="0"/>
              </a:rPr>
              <a:t>ЩО МОЖУТЬ НАДАВАТИ ДОПОМОГУ ПОСТРАЖДАЛИМ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21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Arial" charset="0"/>
              </a:rPr>
              <a:t>В </a:t>
            </a:r>
            <a:r>
              <a:rPr lang="uk-UA" sz="21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Arial" charset="0"/>
              </a:rPr>
              <a:t>ДТП:</a:t>
            </a:r>
            <a:endParaRPr lang="ru-RU" sz="21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783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3" y="188640"/>
            <a:ext cx="8784976" cy="6480720"/>
          </a:xfrm>
          <a:prstGeom prst="roundRect">
            <a:avLst>
              <a:gd name="adj" fmla="val 4142"/>
            </a:avLst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395536" y="1800393"/>
            <a:ext cx="8352928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100000"/>
            </a:pPr>
            <a:r>
              <a:rPr lang="uk-UA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Наявність у відділенні:</a:t>
            </a:r>
          </a:p>
          <a:p>
            <a:pPr marL="342900" indent="-342900" algn="just" defTabSz="45720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протишокової </a:t>
            </a:r>
            <a:r>
              <a:rPr lang="uk-UA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палати</a:t>
            </a:r>
            <a:endParaRPr lang="uk-UA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 algn="just" defTabSz="45720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bg1"/>
                </a:solidFill>
                <a:latin typeface="Calibri" panose="020F0502020204030204" pitchFamily="34" charset="0"/>
              </a:rPr>
              <a:t>ургентної </a:t>
            </a:r>
            <a:r>
              <a:rPr lang="uk-UA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операційної</a:t>
            </a:r>
            <a:endParaRPr lang="uk-UA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 algn="just" defTabSz="45720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bg1"/>
                </a:solidFill>
                <a:latin typeface="Calibri" panose="020F0502020204030204" pitchFamily="34" charset="0"/>
              </a:rPr>
              <a:t>лабораторного </a:t>
            </a:r>
            <a:r>
              <a:rPr lang="uk-UA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комплексу</a:t>
            </a:r>
            <a:endParaRPr lang="uk-UA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just" defTabSz="45720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100000"/>
            </a:pPr>
            <a:endParaRPr lang="uk-UA" sz="11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just" defTabSz="45720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100000"/>
            </a:pPr>
            <a:r>
              <a:rPr lang="uk-UA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Забезпечення протишокової </a:t>
            </a:r>
            <a:r>
              <a:rPr lang="uk-UA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палати:</a:t>
            </a:r>
            <a:r>
              <a:rPr lang="uk-UA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набір </a:t>
            </a:r>
            <a:r>
              <a:rPr lang="uk-UA" sz="2400" dirty="0">
                <a:solidFill>
                  <a:schemeClr val="bg1"/>
                </a:solidFill>
                <a:latin typeface="Calibri" panose="020F0502020204030204" pitchFamily="34" charset="0"/>
              </a:rPr>
              <a:t>для інтубації, апарат ШВЛ, пульсаксиметр, к</a:t>
            </a: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</a:rPr>
              <a:t>атетери та дренажі, шины, набори для торакотомії, лапаротомії, зовнішні фіксатори/тазові щипці.</a:t>
            </a: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0" y="297407"/>
            <a:ext cx="9144000" cy="111536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uk-UA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Arial" charset="0"/>
              </a:rPr>
              <a:t>ВИМОГИ ДО ПРИЙМАЛЬНОГО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Arial" charset="0"/>
              </a:rPr>
              <a:t>ВІДДІЛЕННЯ ПРИТРАСОВОЇ ЛІКАРНІ:</a:t>
            </a:r>
            <a:endParaRPr lang="ru-RU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72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79513" y="188640"/>
            <a:ext cx="8784976" cy="6480720"/>
          </a:xfrm>
          <a:prstGeom prst="roundRect">
            <a:avLst>
              <a:gd name="adj" fmla="val 4142"/>
            </a:avLst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Rectangle 2"/>
          <p:cNvSpPr txBox="1">
            <a:spLocks noRot="1" noChangeArrowheads="1"/>
          </p:cNvSpPr>
          <p:nvPr/>
        </p:nvSpPr>
        <p:spPr>
          <a:xfrm>
            <a:off x="0" y="297407"/>
            <a:ext cx="9144000" cy="169143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uk-UA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Arial" charset="0"/>
              </a:rPr>
              <a:t>СХЕМА ВЗАЄМОДІЇ 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Arial" charset="0"/>
              </a:rPr>
              <a:t>ОБЛАСНОГО ВІДДІЛЕННЯ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Arial" charset="0"/>
              </a:rPr>
              <a:t>ТА РЕГІОНАЛЬНИХ ЛІКАРЕНЬ:</a:t>
            </a:r>
            <a:endParaRPr lang="ru-RU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Arial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167844" y="3473011"/>
            <a:ext cx="2808312" cy="113611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Травматологічні</a:t>
            </a:r>
          </a:p>
          <a:p>
            <a:pPr algn="ctr"/>
            <a:r>
              <a:rPr lang="uk-UA" sz="2400" b="1" dirty="0" smtClean="0"/>
              <a:t>відділення ОКЛ</a:t>
            </a:r>
            <a:endParaRPr lang="uk-UA" sz="24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3164574" y="5229200"/>
            <a:ext cx="2808312" cy="124972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Міжрайонні травматологічні</a:t>
            </a:r>
          </a:p>
          <a:p>
            <a:pPr algn="ctr"/>
            <a:r>
              <a:rPr lang="uk-UA" sz="2400" b="1" dirty="0" smtClean="0"/>
              <a:t>відділення</a:t>
            </a:r>
            <a:endParaRPr lang="uk-UA" sz="2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356262" y="2164147"/>
            <a:ext cx="2808312" cy="113611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Притрасові</a:t>
            </a:r>
          </a:p>
          <a:p>
            <a:pPr algn="ctr"/>
            <a:r>
              <a:rPr lang="uk-UA" sz="2400" b="1" dirty="0" smtClean="0"/>
              <a:t>лікарні</a:t>
            </a:r>
            <a:endParaRPr lang="uk-UA" sz="24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5972886" y="2164147"/>
            <a:ext cx="2808312" cy="113611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Інші ЛПЗ</a:t>
            </a:r>
            <a:endParaRPr lang="uk-UA" sz="2400" b="1" dirty="0"/>
          </a:p>
        </p:txBody>
      </p:sp>
      <p:sp>
        <p:nvSpPr>
          <p:cNvPr id="10" name="Down Arrow 9"/>
          <p:cNvSpPr/>
          <p:nvPr/>
        </p:nvSpPr>
        <p:spPr>
          <a:xfrm>
            <a:off x="4283968" y="4681321"/>
            <a:ext cx="261847" cy="465872"/>
          </a:xfrm>
          <a:prstGeom prst="downArrow">
            <a:avLst/>
          </a:prstGeom>
          <a:gradFill>
            <a:gsLst>
              <a:gs pos="0">
                <a:srgbClr val="FFC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Down Arrow 20"/>
          <p:cNvSpPr/>
          <p:nvPr/>
        </p:nvSpPr>
        <p:spPr>
          <a:xfrm flipV="1">
            <a:off x="4594404" y="4681321"/>
            <a:ext cx="261847" cy="465872"/>
          </a:xfrm>
          <a:prstGeom prst="downArrow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C0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1" name="Group 10"/>
          <p:cNvGrpSpPr/>
          <p:nvPr/>
        </p:nvGrpSpPr>
        <p:grpSpPr>
          <a:xfrm rot="18847356">
            <a:off x="2425523" y="3563641"/>
            <a:ext cx="572283" cy="465872"/>
            <a:chOff x="2219663" y="3651303"/>
            <a:chExt cx="572283" cy="465872"/>
          </a:xfrm>
        </p:grpSpPr>
        <p:sp>
          <p:nvSpPr>
            <p:cNvPr id="22" name="Down Arrow 21"/>
            <p:cNvSpPr/>
            <p:nvPr/>
          </p:nvSpPr>
          <p:spPr>
            <a:xfrm>
              <a:off x="2219663" y="3651303"/>
              <a:ext cx="261847" cy="465872"/>
            </a:xfrm>
            <a:prstGeom prst="downArrow">
              <a:avLst/>
            </a:prstGeom>
            <a:gradFill>
              <a:gsLst>
                <a:gs pos="0">
                  <a:srgbClr val="00B050"/>
                </a:gs>
                <a:gs pos="100000">
                  <a:srgbClr val="FFC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Down Arrow 22"/>
            <p:cNvSpPr/>
            <p:nvPr/>
          </p:nvSpPr>
          <p:spPr>
            <a:xfrm flipV="1">
              <a:off x="2530099" y="3651303"/>
              <a:ext cx="261847" cy="465872"/>
            </a:xfrm>
            <a:prstGeom prst="downArrow">
              <a:avLst/>
            </a:prstGeom>
            <a:gradFill flip="none" rotWithShape="1">
              <a:gsLst>
                <a:gs pos="0">
                  <a:srgbClr val="00B050"/>
                </a:gs>
                <a:gs pos="100000">
                  <a:srgbClr val="FFC00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25" name="Group 24"/>
          <p:cNvGrpSpPr/>
          <p:nvPr/>
        </p:nvGrpSpPr>
        <p:grpSpPr>
          <a:xfrm rot="2752644" flipH="1">
            <a:off x="6146193" y="3563640"/>
            <a:ext cx="572283" cy="465872"/>
            <a:chOff x="2219663" y="3651303"/>
            <a:chExt cx="572283" cy="465872"/>
          </a:xfrm>
        </p:grpSpPr>
        <p:sp>
          <p:nvSpPr>
            <p:cNvPr id="26" name="Down Arrow 25"/>
            <p:cNvSpPr/>
            <p:nvPr/>
          </p:nvSpPr>
          <p:spPr>
            <a:xfrm>
              <a:off x="2219663" y="3651303"/>
              <a:ext cx="261847" cy="465872"/>
            </a:xfrm>
            <a:prstGeom prst="downArrow">
              <a:avLst/>
            </a:prstGeom>
            <a:gradFill>
              <a:gsLst>
                <a:gs pos="0">
                  <a:srgbClr val="7030A0"/>
                </a:gs>
                <a:gs pos="100000">
                  <a:srgbClr val="FFC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7" name="Down Arrow 26"/>
            <p:cNvSpPr/>
            <p:nvPr/>
          </p:nvSpPr>
          <p:spPr>
            <a:xfrm flipV="1">
              <a:off x="2530099" y="3651303"/>
              <a:ext cx="261847" cy="465872"/>
            </a:xfrm>
            <a:prstGeom prst="downArrow">
              <a:avLst/>
            </a:prstGeom>
            <a:gradFill flip="none" rotWithShape="1">
              <a:gsLst>
                <a:gs pos="0">
                  <a:srgbClr val="7030A0"/>
                </a:gs>
                <a:gs pos="100000">
                  <a:srgbClr val="FFC00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3874387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19077</TotalTime>
  <Words>1339</Words>
  <Application>Microsoft Office PowerPoint</Application>
  <PresentationFormat>Экран (4:3)</PresentationFormat>
  <Paragraphs>142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Arial Black</vt:lpstr>
      <vt:lpstr>Calibri</vt:lpstr>
      <vt:lpstr>Century Gothic</vt:lpstr>
      <vt:lpstr>Garamond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ОРГИТО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Розробка системи надання допомоги постраждалим з політравмою в умовах агропромислового регіону</dc:title>
  <dc:creator>Таня</dc:creator>
  <cp:lastModifiedBy>Home</cp:lastModifiedBy>
  <cp:revision>398</cp:revision>
  <cp:lastPrinted>1601-01-01T00:00:00Z</cp:lastPrinted>
  <dcterms:created xsi:type="dcterms:W3CDTF">2005-05-23T12:00:31Z</dcterms:created>
  <dcterms:modified xsi:type="dcterms:W3CDTF">2017-05-11T03:38:45Z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