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5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61" r:id="rId4"/>
    <p:sldId id="296" r:id="rId5"/>
    <p:sldId id="288" r:id="rId6"/>
    <p:sldId id="262" r:id="rId7"/>
    <p:sldId id="289" r:id="rId8"/>
    <p:sldId id="259" r:id="rId9"/>
    <p:sldId id="265" r:id="rId10"/>
    <p:sldId id="277" r:id="rId11"/>
    <p:sldId id="290" r:id="rId12"/>
    <p:sldId id="291" r:id="rId13"/>
    <p:sldId id="281" r:id="rId14"/>
    <p:sldId id="292" r:id="rId15"/>
    <p:sldId id="293" r:id="rId16"/>
    <p:sldId id="294" r:id="rId17"/>
    <p:sldId id="310" r:id="rId18"/>
    <p:sldId id="303" r:id="rId19"/>
    <p:sldId id="306" r:id="rId20"/>
    <p:sldId id="307" r:id="rId21"/>
    <p:sldId id="308" r:id="rId22"/>
    <p:sldId id="309" r:id="rId23"/>
    <p:sldId id="295" r:id="rId24"/>
    <p:sldId id="263" r:id="rId25"/>
    <p:sldId id="299" r:id="rId26"/>
    <p:sldId id="298" r:id="rId27"/>
    <p:sldId id="300" r:id="rId28"/>
    <p:sldId id="301" r:id="rId29"/>
    <p:sldId id="297" r:id="rId30"/>
    <p:sldId id="302" r:id="rId31"/>
    <p:sldId id="311" r:id="rId32"/>
    <p:sldId id="312" r:id="rId33"/>
    <p:sldId id="313" r:id="rId34"/>
    <p:sldId id="314" r:id="rId35"/>
    <p:sldId id="267" r:id="rId36"/>
    <p:sldId id="266" r:id="rId37"/>
  </p:sldIdLst>
  <p:sldSz cx="11630025" cy="7200900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9" autoAdjust="0"/>
    <p:restoredTop sz="94657" autoAdjust="0"/>
  </p:normalViewPr>
  <p:slideViewPr>
    <p:cSldViewPr>
      <p:cViewPr>
        <p:scale>
          <a:sx n="107" d="100"/>
          <a:sy n="107" d="100"/>
        </p:scale>
        <p:origin x="-696" y="-30"/>
      </p:cViewPr>
      <p:guideLst>
        <p:guide orient="horz" pos="2268"/>
        <p:guide pos="36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BD8BA-E33C-49D1-8994-6E02F14033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6AC98AD-4B80-49FD-8D33-140061E6F8EE}">
      <dgm:prSet phldrT="[Текст]" custT="1"/>
      <dgm:spPr/>
      <dgm:t>
        <a:bodyPr/>
        <a:lstStyle/>
        <a:p>
          <a:r>
            <a:rPr lang="uk-UA" sz="1200" dirty="0" smtClean="0"/>
            <a:t>Ризик травми</a:t>
          </a:r>
          <a:endParaRPr lang="uk-UA" sz="1200" dirty="0"/>
        </a:p>
      </dgm:t>
    </dgm:pt>
    <dgm:pt modelId="{AE1DC0A5-AA2D-4B2B-BD88-17B910C76EBD}" type="parTrans" cxnId="{E1E70CEF-2A3C-4156-B1DA-1C18DBD78776}">
      <dgm:prSet/>
      <dgm:spPr/>
      <dgm:t>
        <a:bodyPr/>
        <a:lstStyle/>
        <a:p>
          <a:endParaRPr lang="uk-UA"/>
        </a:p>
      </dgm:t>
    </dgm:pt>
    <dgm:pt modelId="{F82E7F5D-AC46-4479-9224-474AB9A25F47}" type="sibTrans" cxnId="{E1E70CEF-2A3C-4156-B1DA-1C18DBD78776}">
      <dgm:prSet/>
      <dgm:spPr/>
      <dgm:t>
        <a:bodyPr/>
        <a:lstStyle/>
        <a:p>
          <a:endParaRPr lang="uk-UA"/>
        </a:p>
      </dgm:t>
    </dgm:pt>
    <dgm:pt modelId="{25B36856-6016-40EB-8FEC-064C92AE0474}" type="pres">
      <dgm:prSet presAssocID="{5ACBD8BA-E33C-49D1-8994-6E02F1403331}" presName="CompostProcess" presStyleCnt="0">
        <dgm:presLayoutVars>
          <dgm:dir/>
          <dgm:resizeHandles val="exact"/>
        </dgm:presLayoutVars>
      </dgm:prSet>
      <dgm:spPr/>
    </dgm:pt>
    <dgm:pt modelId="{05D4CEFD-FE2F-4942-A69C-A17ABDD381F1}" type="pres">
      <dgm:prSet presAssocID="{5ACBD8BA-E33C-49D1-8994-6E02F1403331}" presName="arrow" presStyleLbl="bgShp" presStyleIdx="0" presStyleCnt="1" custScaleX="115334" custScaleY="48387" custLinFactNeighborX="-772" custLinFactNeighborY="-54"/>
      <dgm:spPr/>
    </dgm:pt>
    <dgm:pt modelId="{4CB97B31-CA5F-4A78-BAF9-34F78FA558C3}" type="pres">
      <dgm:prSet presAssocID="{5ACBD8BA-E33C-49D1-8994-6E02F1403331}" presName="linearProcess" presStyleCnt="0"/>
      <dgm:spPr/>
    </dgm:pt>
    <dgm:pt modelId="{74FAD4C7-96A6-4CC6-AE08-FC00746A104B}" type="pres">
      <dgm:prSet presAssocID="{26AC98AD-4B80-49FD-8D33-140061E6F8EE}" presName="textNode" presStyleLbl="node1" presStyleIdx="0" presStyleCnt="1" custScaleX="42077" custScaleY="40323" custLinFactX="-45628" custLinFactNeighborX="-100000" custLinFactNeighborY="12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1E70CEF-2A3C-4156-B1DA-1C18DBD78776}" srcId="{5ACBD8BA-E33C-49D1-8994-6E02F1403331}" destId="{26AC98AD-4B80-49FD-8D33-140061E6F8EE}" srcOrd="0" destOrd="0" parTransId="{AE1DC0A5-AA2D-4B2B-BD88-17B910C76EBD}" sibTransId="{F82E7F5D-AC46-4479-9224-474AB9A25F47}"/>
    <dgm:cxn modelId="{75C85456-9BB8-4EE9-9ABF-C07C5D2DE5A0}" type="presOf" srcId="{5ACBD8BA-E33C-49D1-8994-6E02F1403331}" destId="{25B36856-6016-40EB-8FEC-064C92AE0474}" srcOrd="0" destOrd="0" presId="urn:microsoft.com/office/officeart/2005/8/layout/hProcess9"/>
    <dgm:cxn modelId="{F8CD85D4-C3C3-42C9-8C20-8E23F2BFF644}" type="presOf" srcId="{26AC98AD-4B80-49FD-8D33-140061E6F8EE}" destId="{74FAD4C7-96A6-4CC6-AE08-FC00746A104B}" srcOrd="0" destOrd="0" presId="urn:microsoft.com/office/officeart/2005/8/layout/hProcess9"/>
    <dgm:cxn modelId="{B5F4F9EF-7371-452F-BD4B-F8982E2DD070}" type="presParOf" srcId="{25B36856-6016-40EB-8FEC-064C92AE0474}" destId="{05D4CEFD-FE2F-4942-A69C-A17ABDD381F1}" srcOrd="0" destOrd="0" presId="urn:microsoft.com/office/officeart/2005/8/layout/hProcess9"/>
    <dgm:cxn modelId="{05137EFB-0651-4148-9323-4005F115B11A}" type="presParOf" srcId="{25B36856-6016-40EB-8FEC-064C92AE0474}" destId="{4CB97B31-CA5F-4A78-BAF9-34F78FA558C3}" srcOrd="1" destOrd="0" presId="urn:microsoft.com/office/officeart/2005/8/layout/hProcess9"/>
    <dgm:cxn modelId="{64CCE5BC-E87D-44DC-A221-9E4C7B6B7C53}" type="presParOf" srcId="{4CB97B31-CA5F-4A78-BAF9-34F78FA558C3}" destId="{74FAD4C7-96A6-4CC6-AE08-FC00746A104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281E76-28CD-44FC-9479-5D6E1775040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0443931-7038-425A-A0BE-427E09484808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uk-UA" sz="1200" dirty="0" smtClean="0">
              <a:latin typeface="Arial" pitchFamily="34" charset="0"/>
              <a:cs typeface="Arial" pitchFamily="34" charset="0"/>
            </a:rPr>
            <a:t>Усунення критичних станів</a:t>
          </a:r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800" dirty="0">
            <a:latin typeface="Times New Roman" pitchFamily="18" charset="0"/>
            <a:cs typeface="Times New Roman" pitchFamily="18" charset="0"/>
          </a:endParaRPr>
        </a:p>
      </dgm:t>
    </dgm:pt>
    <dgm:pt modelId="{756F9B0C-995D-43A7-875A-83974EB34202}" type="parTrans" cxnId="{0CB66C81-3DB7-4F31-AB0C-3ACFDD045FB3}">
      <dgm:prSet/>
      <dgm:spPr/>
      <dgm:t>
        <a:bodyPr/>
        <a:lstStyle/>
        <a:p>
          <a:endParaRPr lang="uk-UA"/>
        </a:p>
      </dgm:t>
    </dgm:pt>
    <dgm:pt modelId="{22C1C477-EEC7-4E76-BF3C-F310E3D82DD7}" type="sibTrans" cxnId="{0CB66C81-3DB7-4F31-AB0C-3ACFDD045FB3}">
      <dgm:prSet/>
      <dgm:spPr/>
      <dgm:t>
        <a:bodyPr/>
        <a:lstStyle/>
        <a:p>
          <a:endParaRPr lang="uk-UA"/>
        </a:p>
      </dgm:t>
    </dgm:pt>
    <dgm:pt modelId="{6FD2E861-950F-4D1F-A786-747DAA75080F}">
      <dgm:prSet phldrT="[Текст]" custT="1"/>
      <dgm:spPr/>
      <dgm:t>
        <a:bodyPr/>
        <a:lstStyle/>
        <a:p>
          <a:r>
            <a:rPr lang="uk-UA" sz="1400" dirty="0" smtClean="0">
              <a:latin typeface="Arial" pitchFamily="34" charset="0"/>
              <a:cs typeface="Arial" pitchFamily="34" charset="0"/>
            </a:rPr>
            <a:t>Якісна ЕМД</a:t>
          </a:r>
          <a:endParaRPr lang="uk-UA" sz="1400" dirty="0">
            <a:latin typeface="Arial" pitchFamily="34" charset="0"/>
            <a:cs typeface="Arial" pitchFamily="34" charset="0"/>
          </a:endParaRPr>
        </a:p>
      </dgm:t>
    </dgm:pt>
    <dgm:pt modelId="{01AE8993-7E20-4DFE-855A-93FD420FF869}" type="parTrans" cxnId="{BB0EED54-511E-4B31-8497-6D04EB75BAAB}">
      <dgm:prSet/>
      <dgm:spPr/>
      <dgm:t>
        <a:bodyPr/>
        <a:lstStyle/>
        <a:p>
          <a:endParaRPr lang="uk-UA"/>
        </a:p>
      </dgm:t>
    </dgm:pt>
    <dgm:pt modelId="{077DA687-C020-4661-9966-890278497E90}" type="sibTrans" cxnId="{BB0EED54-511E-4B31-8497-6D04EB75BAAB}">
      <dgm:prSet/>
      <dgm:spPr/>
      <dgm:t>
        <a:bodyPr/>
        <a:lstStyle/>
        <a:p>
          <a:endParaRPr lang="uk-UA"/>
        </a:p>
      </dgm:t>
    </dgm:pt>
    <dgm:pt modelId="{0927BFC8-3F53-41CC-B91E-89C003A9D498}">
      <dgm:prSet phldrT="[Текст]" custT="1"/>
      <dgm:spPr/>
      <dgm:t>
        <a:bodyPr/>
        <a:lstStyle/>
        <a:p>
          <a:r>
            <a:rPr lang="uk-UA" sz="1200" dirty="0" smtClean="0">
              <a:latin typeface="Arial" pitchFamily="34" charset="0"/>
              <a:cs typeface="Arial" pitchFamily="34" charset="0"/>
            </a:rPr>
            <a:t>Високо спеціалізована лікарня.</a:t>
          </a:r>
          <a:endParaRPr lang="uk-UA" sz="1200" dirty="0">
            <a:latin typeface="Arial" pitchFamily="34" charset="0"/>
            <a:cs typeface="Arial" pitchFamily="34" charset="0"/>
          </a:endParaRPr>
        </a:p>
      </dgm:t>
    </dgm:pt>
    <dgm:pt modelId="{F3BDD19C-E553-431F-8EF8-0F802A098A93}" type="parTrans" cxnId="{9C20FB70-E056-4E51-87F2-A28C2E114DF5}">
      <dgm:prSet/>
      <dgm:spPr/>
      <dgm:t>
        <a:bodyPr/>
        <a:lstStyle/>
        <a:p>
          <a:endParaRPr lang="uk-UA"/>
        </a:p>
      </dgm:t>
    </dgm:pt>
    <dgm:pt modelId="{CC9E1FA4-EB5C-4D44-B7DA-4E9DE5CE382A}" type="sibTrans" cxnId="{9C20FB70-E056-4E51-87F2-A28C2E114DF5}">
      <dgm:prSet/>
      <dgm:spPr/>
      <dgm:t>
        <a:bodyPr/>
        <a:lstStyle/>
        <a:p>
          <a:endParaRPr lang="uk-UA"/>
        </a:p>
      </dgm:t>
    </dgm:pt>
    <dgm:pt modelId="{9055FD5F-7095-450A-9D57-31E7D037BB78}">
      <dgm:prSet/>
      <dgm:spPr/>
      <dgm:t>
        <a:bodyPr/>
        <a:lstStyle/>
        <a:p>
          <a:r>
            <a:rPr lang="uk-UA" dirty="0" smtClean="0">
              <a:latin typeface="Arial" pitchFamily="34" charset="0"/>
              <a:cs typeface="Arial" pitchFamily="34" charset="0"/>
            </a:rPr>
            <a:t>Швидке реагування системи ЕМД</a:t>
          </a:r>
          <a:endParaRPr lang="uk-UA" dirty="0">
            <a:latin typeface="Arial" pitchFamily="34" charset="0"/>
            <a:cs typeface="Arial" pitchFamily="34" charset="0"/>
          </a:endParaRPr>
        </a:p>
      </dgm:t>
    </dgm:pt>
    <dgm:pt modelId="{AD1D90AF-DB55-4864-AE48-ACA504121FA4}" type="parTrans" cxnId="{C904857E-EC0B-49DE-BA73-5BD4DF8D9E5F}">
      <dgm:prSet/>
      <dgm:spPr/>
      <dgm:t>
        <a:bodyPr/>
        <a:lstStyle/>
        <a:p>
          <a:endParaRPr lang="uk-UA"/>
        </a:p>
      </dgm:t>
    </dgm:pt>
    <dgm:pt modelId="{0044F633-873F-44B8-B90E-2EC9C1AE55A5}" type="sibTrans" cxnId="{C904857E-EC0B-49DE-BA73-5BD4DF8D9E5F}">
      <dgm:prSet/>
      <dgm:spPr/>
      <dgm:t>
        <a:bodyPr/>
        <a:lstStyle/>
        <a:p>
          <a:endParaRPr lang="uk-UA"/>
        </a:p>
      </dgm:t>
    </dgm:pt>
    <dgm:pt modelId="{6823BE0A-57A3-4D93-A7AE-B740BAE86051}">
      <dgm:prSet custT="1"/>
      <dgm:spPr/>
      <dgm:t>
        <a:bodyPr/>
        <a:lstStyle/>
        <a:p>
          <a:r>
            <a:rPr lang="uk-UA" sz="2000" dirty="0">
              <a:latin typeface="Arial" pitchFamily="34" charset="0"/>
              <a:cs typeface="Arial" pitchFamily="34" charset="0"/>
            </a:rPr>
            <a:t>Попередження.</a:t>
          </a:r>
        </a:p>
      </dgm:t>
    </dgm:pt>
    <dgm:pt modelId="{F87D0D9D-595D-45E7-9E2B-E4B8BBC691BF}" type="parTrans" cxnId="{B82055C9-3382-4977-AA57-A6209F7594B0}">
      <dgm:prSet/>
      <dgm:spPr/>
      <dgm:t>
        <a:bodyPr/>
        <a:lstStyle/>
        <a:p>
          <a:endParaRPr lang="uk-UA"/>
        </a:p>
      </dgm:t>
    </dgm:pt>
    <dgm:pt modelId="{3FAF0625-B00E-4D16-B58A-BBBFF6C00C9F}" type="sibTrans" cxnId="{B82055C9-3382-4977-AA57-A6209F7594B0}">
      <dgm:prSet/>
      <dgm:spPr/>
      <dgm:t>
        <a:bodyPr/>
        <a:lstStyle/>
        <a:p>
          <a:endParaRPr lang="uk-UA"/>
        </a:p>
      </dgm:t>
    </dgm:pt>
    <dgm:pt modelId="{2941DFA1-882A-4B76-8A3F-825C1B477D15}" type="pres">
      <dgm:prSet presAssocID="{85281E76-28CD-44FC-9479-5D6E177504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C88C958-98B3-4E5B-AF2E-9E76EC7D1911}" type="pres">
      <dgm:prSet presAssocID="{6823BE0A-57A3-4D93-A7AE-B740BAE86051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DFEF64-73A7-4CD5-9347-9F941292B939}" type="pres">
      <dgm:prSet presAssocID="{3FAF0625-B00E-4D16-B58A-BBBFF6C00C9F}" presName="space" presStyleCnt="0"/>
      <dgm:spPr/>
    </dgm:pt>
    <dgm:pt modelId="{4991AC84-1E92-4B53-8543-F3A1590CC5E2}" type="pres">
      <dgm:prSet presAssocID="{B0443931-7038-425A-A0BE-427E09484808}" presName="Name5" presStyleLbl="vennNode1" presStyleIdx="1" presStyleCnt="5" custLinFactNeighborX="-499" custLinFactNeighborY="23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D6A458-BF42-40D8-A153-182FFEDE4F45}" type="pres">
      <dgm:prSet presAssocID="{22C1C477-EEC7-4E76-BF3C-F310E3D82DD7}" presName="space" presStyleCnt="0"/>
      <dgm:spPr/>
    </dgm:pt>
    <dgm:pt modelId="{04435E56-AEB2-48BC-9C83-112820A69BE5}" type="pres">
      <dgm:prSet presAssocID="{9055FD5F-7095-450A-9D57-31E7D037BB78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317ABD-5367-4BF0-9D2F-829B2F1183AB}" type="pres">
      <dgm:prSet presAssocID="{0044F633-873F-44B8-B90E-2EC9C1AE55A5}" presName="space" presStyleCnt="0"/>
      <dgm:spPr/>
    </dgm:pt>
    <dgm:pt modelId="{1A2E9F79-D061-4515-9085-1584646A010C}" type="pres">
      <dgm:prSet presAssocID="{6FD2E861-950F-4D1F-A786-747DAA75080F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14DC4C-BB29-4355-B48B-95466D77CC84}" type="pres">
      <dgm:prSet presAssocID="{077DA687-C020-4661-9966-890278497E90}" presName="space" presStyleCnt="0"/>
      <dgm:spPr/>
    </dgm:pt>
    <dgm:pt modelId="{AE10E6A9-0A2B-4571-BE8A-61E9665175BB}" type="pres">
      <dgm:prSet presAssocID="{0927BFC8-3F53-41CC-B91E-89C003A9D498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32A6EE1-0D7F-417C-808D-597F54D7BC84}" type="presOf" srcId="{6FD2E861-950F-4D1F-A786-747DAA75080F}" destId="{1A2E9F79-D061-4515-9085-1584646A010C}" srcOrd="0" destOrd="0" presId="urn:microsoft.com/office/officeart/2005/8/layout/venn3"/>
    <dgm:cxn modelId="{0CB66C81-3DB7-4F31-AB0C-3ACFDD045FB3}" srcId="{85281E76-28CD-44FC-9479-5D6E1775040E}" destId="{B0443931-7038-425A-A0BE-427E09484808}" srcOrd="1" destOrd="0" parTransId="{756F9B0C-995D-43A7-875A-83974EB34202}" sibTransId="{22C1C477-EEC7-4E76-BF3C-F310E3D82DD7}"/>
    <dgm:cxn modelId="{C904857E-EC0B-49DE-BA73-5BD4DF8D9E5F}" srcId="{85281E76-28CD-44FC-9479-5D6E1775040E}" destId="{9055FD5F-7095-450A-9D57-31E7D037BB78}" srcOrd="2" destOrd="0" parTransId="{AD1D90AF-DB55-4864-AE48-ACA504121FA4}" sibTransId="{0044F633-873F-44B8-B90E-2EC9C1AE55A5}"/>
    <dgm:cxn modelId="{93BE8DCE-899F-4DC5-813A-8626DC0F5C48}" type="presOf" srcId="{85281E76-28CD-44FC-9479-5D6E1775040E}" destId="{2941DFA1-882A-4B76-8A3F-825C1B477D15}" srcOrd="0" destOrd="0" presId="urn:microsoft.com/office/officeart/2005/8/layout/venn3"/>
    <dgm:cxn modelId="{741824E8-7203-463C-8BA6-CEB4582048AE}" type="presOf" srcId="{B0443931-7038-425A-A0BE-427E09484808}" destId="{4991AC84-1E92-4B53-8543-F3A1590CC5E2}" srcOrd="0" destOrd="0" presId="urn:microsoft.com/office/officeart/2005/8/layout/venn3"/>
    <dgm:cxn modelId="{B82055C9-3382-4977-AA57-A6209F7594B0}" srcId="{85281E76-28CD-44FC-9479-5D6E1775040E}" destId="{6823BE0A-57A3-4D93-A7AE-B740BAE86051}" srcOrd="0" destOrd="0" parTransId="{F87D0D9D-595D-45E7-9E2B-E4B8BBC691BF}" sibTransId="{3FAF0625-B00E-4D16-B58A-BBBFF6C00C9F}"/>
    <dgm:cxn modelId="{1057F996-8FB5-41D8-A58A-40C02A870938}" type="presOf" srcId="{6823BE0A-57A3-4D93-A7AE-B740BAE86051}" destId="{BC88C958-98B3-4E5B-AF2E-9E76EC7D1911}" srcOrd="0" destOrd="0" presId="urn:microsoft.com/office/officeart/2005/8/layout/venn3"/>
    <dgm:cxn modelId="{BB0EED54-511E-4B31-8497-6D04EB75BAAB}" srcId="{85281E76-28CD-44FC-9479-5D6E1775040E}" destId="{6FD2E861-950F-4D1F-A786-747DAA75080F}" srcOrd="3" destOrd="0" parTransId="{01AE8993-7E20-4DFE-855A-93FD420FF869}" sibTransId="{077DA687-C020-4661-9966-890278497E90}"/>
    <dgm:cxn modelId="{9C20FB70-E056-4E51-87F2-A28C2E114DF5}" srcId="{85281E76-28CD-44FC-9479-5D6E1775040E}" destId="{0927BFC8-3F53-41CC-B91E-89C003A9D498}" srcOrd="4" destOrd="0" parTransId="{F3BDD19C-E553-431F-8EF8-0F802A098A93}" sibTransId="{CC9E1FA4-EB5C-4D44-B7DA-4E9DE5CE382A}"/>
    <dgm:cxn modelId="{7981F58B-0853-42FB-B30A-4880C52A9EBE}" type="presOf" srcId="{0927BFC8-3F53-41CC-B91E-89C003A9D498}" destId="{AE10E6A9-0A2B-4571-BE8A-61E9665175BB}" srcOrd="0" destOrd="0" presId="urn:microsoft.com/office/officeart/2005/8/layout/venn3"/>
    <dgm:cxn modelId="{1D22A001-B61E-481E-A07A-031AC38667A8}" type="presOf" srcId="{9055FD5F-7095-450A-9D57-31E7D037BB78}" destId="{04435E56-AEB2-48BC-9C83-112820A69BE5}" srcOrd="0" destOrd="0" presId="urn:microsoft.com/office/officeart/2005/8/layout/venn3"/>
    <dgm:cxn modelId="{CB884277-9ED6-4DB9-A712-17B7E582B2B4}" type="presParOf" srcId="{2941DFA1-882A-4B76-8A3F-825C1B477D15}" destId="{BC88C958-98B3-4E5B-AF2E-9E76EC7D1911}" srcOrd="0" destOrd="0" presId="urn:microsoft.com/office/officeart/2005/8/layout/venn3"/>
    <dgm:cxn modelId="{E252A369-FB62-4A14-AC83-FC0E67EB46BA}" type="presParOf" srcId="{2941DFA1-882A-4B76-8A3F-825C1B477D15}" destId="{BEDFEF64-73A7-4CD5-9347-9F941292B939}" srcOrd="1" destOrd="0" presId="urn:microsoft.com/office/officeart/2005/8/layout/venn3"/>
    <dgm:cxn modelId="{DE12652A-2BD8-4577-B911-3CCD265A9ED6}" type="presParOf" srcId="{2941DFA1-882A-4B76-8A3F-825C1B477D15}" destId="{4991AC84-1E92-4B53-8543-F3A1590CC5E2}" srcOrd="2" destOrd="0" presId="urn:microsoft.com/office/officeart/2005/8/layout/venn3"/>
    <dgm:cxn modelId="{7BC545D4-1416-414F-918B-2DEEB6F489B5}" type="presParOf" srcId="{2941DFA1-882A-4B76-8A3F-825C1B477D15}" destId="{D8D6A458-BF42-40D8-A153-182FFEDE4F45}" srcOrd="3" destOrd="0" presId="urn:microsoft.com/office/officeart/2005/8/layout/venn3"/>
    <dgm:cxn modelId="{129DD94E-7F9C-4443-8AE8-0668972E5188}" type="presParOf" srcId="{2941DFA1-882A-4B76-8A3F-825C1B477D15}" destId="{04435E56-AEB2-48BC-9C83-112820A69BE5}" srcOrd="4" destOrd="0" presId="urn:microsoft.com/office/officeart/2005/8/layout/venn3"/>
    <dgm:cxn modelId="{76E55FE9-E12A-470B-8995-2FF353CC193D}" type="presParOf" srcId="{2941DFA1-882A-4B76-8A3F-825C1B477D15}" destId="{89317ABD-5367-4BF0-9D2F-829B2F1183AB}" srcOrd="5" destOrd="0" presId="urn:microsoft.com/office/officeart/2005/8/layout/venn3"/>
    <dgm:cxn modelId="{5D338491-A5E1-4E00-BA57-E18CB8B9964B}" type="presParOf" srcId="{2941DFA1-882A-4B76-8A3F-825C1B477D15}" destId="{1A2E9F79-D061-4515-9085-1584646A010C}" srcOrd="6" destOrd="0" presId="urn:microsoft.com/office/officeart/2005/8/layout/venn3"/>
    <dgm:cxn modelId="{AE13F3E4-3E78-42F4-840A-D5A27C657B7D}" type="presParOf" srcId="{2941DFA1-882A-4B76-8A3F-825C1B477D15}" destId="{A114DC4C-BB29-4355-B48B-95466D77CC84}" srcOrd="7" destOrd="0" presId="urn:microsoft.com/office/officeart/2005/8/layout/venn3"/>
    <dgm:cxn modelId="{832D908F-0242-4397-8067-F7A49C0B6AD3}" type="presParOf" srcId="{2941DFA1-882A-4B76-8A3F-825C1B477D15}" destId="{AE10E6A9-0A2B-4571-BE8A-61E9665175B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D08B1E-B456-4F09-AF2A-9ADB2745EB4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CA4B3AF-66D3-452B-B218-4A2187FFE2C2}">
      <dgm:prSet phldrT="[Текст]"/>
      <dgm:spPr/>
      <dgm:t>
        <a:bodyPr/>
        <a:lstStyle/>
        <a:p>
          <a:r>
            <a:rPr lang="uk-UA" dirty="0" smtClean="0"/>
            <a:t>Пройти успішно 2 стажування під контролем досвідченого інструктора</a:t>
          </a:r>
          <a:endParaRPr lang="uk-UA" dirty="0"/>
        </a:p>
      </dgm:t>
    </dgm:pt>
    <dgm:pt modelId="{8A828448-48F2-4C83-AC53-FC2F45E703B6}" type="parTrans" cxnId="{24710C49-727D-43FC-B239-A669044E4071}">
      <dgm:prSet/>
      <dgm:spPr/>
      <dgm:t>
        <a:bodyPr/>
        <a:lstStyle/>
        <a:p>
          <a:endParaRPr lang="uk-UA"/>
        </a:p>
      </dgm:t>
    </dgm:pt>
    <dgm:pt modelId="{79E55ACB-EA36-49EC-87E1-818080FA1455}" type="sibTrans" cxnId="{24710C49-727D-43FC-B239-A669044E4071}">
      <dgm:prSet/>
      <dgm:spPr/>
      <dgm:t>
        <a:bodyPr/>
        <a:lstStyle/>
        <a:p>
          <a:endParaRPr lang="uk-UA"/>
        </a:p>
      </dgm:t>
    </dgm:pt>
    <dgm:pt modelId="{BB8FC759-1CF7-4A26-9DE2-09A977FB6354}">
      <dgm:prSet phldrT="[Текст]"/>
      <dgm:spPr/>
      <dgm:t>
        <a:bodyPr/>
        <a:lstStyle/>
        <a:p>
          <a:r>
            <a:rPr lang="uk-UA" dirty="0" smtClean="0"/>
            <a:t>Пройти успішно інструкторський курс</a:t>
          </a:r>
          <a:endParaRPr lang="uk-UA" dirty="0"/>
        </a:p>
      </dgm:t>
    </dgm:pt>
    <dgm:pt modelId="{E1DBCF1B-EF39-4290-AA61-6258CF01AFAB}" type="parTrans" cxnId="{9DA7D27C-499D-4C28-A81E-019CE6300108}">
      <dgm:prSet/>
      <dgm:spPr/>
      <dgm:t>
        <a:bodyPr/>
        <a:lstStyle/>
        <a:p>
          <a:endParaRPr lang="uk-UA"/>
        </a:p>
      </dgm:t>
    </dgm:pt>
    <dgm:pt modelId="{FA545E8B-6425-46D5-B446-A0375DE6040A}" type="sibTrans" cxnId="{9DA7D27C-499D-4C28-A81E-019CE6300108}">
      <dgm:prSet/>
      <dgm:spPr/>
      <dgm:t>
        <a:bodyPr/>
        <a:lstStyle/>
        <a:p>
          <a:endParaRPr lang="uk-UA"/>
        </a:p>
      </dgm:t>
    </dgm:pt>
    <dgm:pt modelId="{189FB4FA-0A52-4D8D-B029-B82D12E172D7}">
      <dgm:prSet phldrT="[Текст]"/>
      <dgm:spPr/>
      <dgm:t>
        <a:bodyPr/>
        <a:lstStyle/>
        <a:p>
          <a:r>
            <a:rPr lang="uk-UA" dirty="0" smtClean="0"/>
            <a:t>Пройти успішно програму підготовки</a:t>
          </a:r>
          <a:endParaRPr lang="uk-UA" dirty="0"/>
        </a:p>
      </dgm:t>
    </dgm:pt>
    <dgm:pt modelId="{B880AC0C-0B55-4299-AE9A-113CF4A0830F}" type="parTrans" cxnId="{A41B4F9D-ADD3-4175-A56C-E4386D7ECF89}">
      <dgm:prSet/>
      <dgm:spPr/>
      <dgm:t>
        <a:bodyPr/>
        <a:lstStyle/>
        <a:p>
          <a:endParaRPr lang="uk-UA"/>
        </a:p>
      </dgm:t>
    </dgm:pt>
    <dgm:pt modelId="{3016BDDB-466E-4F09-B79C-A2C724C70B76}" type="sibTrans" cxnId="{A41B4F9D-ADD3-4175-A56C-E4386D7ECF89}">
      <dgm:prSet/>
      <dgm:spPr/>
      <dgm:t>
        <a:bodyPr/>
        <a:lstStyle/>
        <a:p>
          <a:endParaRPr lang="uk-UA"/>
        </a:p>
      </dgm:t>
    </dgm:pt>
    <dgm:pt modelId="{712F45D4-5733-4892-8D15-3081450FFC5C}">
      <dgm:prSet custT="1"/>
      <dgm:spPr/>
      <dgm:t>
        <a:bodyPr/>
        <a:lstStyle/>
        <a:p>
          <a:r>
            <a:rPr lang="uk-UA" sz="2800" dirty="0" smtClean="0">
              <a:solidFill>
                <a:srgbClr val="FF0000"/>
              </a:solidFill>
            </a:rPr>
            <a:t>Я ІНСТРУКТОР !!!!</a:t>
          </a:r>
          <a:endParaRPr lang="uk-UA" sz="2800" dirty="0">
            <a:solidFill>
              <a:srgbClr val="FF0000"/>
            </a:solidFill>
          </a:endParaRPr>
        </a:p>
      </dgm:t>
    </dgm:pt>
    <dgm:pt modelId="{D0239EC3-FED6-42A7-B07E-B945CD707D93}" type="parTrans" cxnId="{E8CE179D-8C61-40C6-9686-1F1ACAC467FE}">
      <dgm:prSet/>
      <dgm:spPr/>
      <dgm:t>
        <a:bodyPr/>
        <a:lstStyle/>
        <a:p>
          <a:endParaRPr lang="uk-UA"/>
        </a:p>
      </dgm:t>
    </dgm:pt>
    <dgm:pt modelId="{FB13E056-CFBB-44C4-B154-60EC755187DB}" type="sibTrans" cxnId="{E8CE179D-8C61-40C6-9686-1F1ACAC467FE}">
      <dgm:prSet/>
      <dgm:spPr/>
      <dgm:t>
        <a:bodyPr/>
        <a:lstStyle/>
        <a:p>
          <a:endParaRPr lang="uk-UA"/>
        </a:p>
      </dgm:t>
    </dgm:pt>
    <dgm:pt modelId="{C9E55719-12DA-49EF-8BC6-BF87CDD1264C}" type="pres">
      <dgm:prSet presAssocID="{7AD08B1E-B456-4F09-AF2A-9ADB2745EB4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D5D8C8AD-8431-49DD-B005-A0BA5967083F}" type="pres">
      <dgm:prSet presAssocID="{7AD08B1E-B456-4F09-AF2A-9ADB2745EB46}" presName="pyramid" presStyleLbl="node1" presStyleIdx="0" presStyleCnt="1"/>
      <dgm:spPr/>
    </dgm:pt>
    <dgm:pt modelId="{02AB112F-38C4-46B4-948F-F74F35ED07FF}" type="pres">
      <dgm:prSet presAssocID="{7AD08B1E-B456-4F09-AF2A-9ADB2745EB46}" presName="theList" presStyleCnt="0"/>
      <dgm:spPr/>
    </dgm:pt>
    <dgm:pt modelId="{56EDDF38-FFDE-420B-B650-42056AEAD166}" type="pres">
      <dgm:prSet presAssocID="{BCA4B3AF-66D3-452B-B218-4A2187FFE2C2}" presName="aNode" presStyleLbl="fgAcc1" presStyleIdx="0" presStyleCnt="4" custLinFactY="77936" custLinFactNeighborX="15997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A053B0-A639-4B31-AE2D-2AF0655A1635}" type="pres">
      <dgm:prSet presAssocID="{BCA4B3AF-66D3-452B-B218-4A2187FFE2C2}" presName="aSpace" presStyleCnt="0"/>
      <dgm:spPr/>
    </dgm:pt>
    <dgm:pt modelId="{3D9F48AA-007F-4679-9FA3-6706AA2A404A}" type="pres">
      <dgm:prSet presAssocID="{BB8FC759-1CF7-4A26-9DE2-09A977FB6354}" presName="aNode" presStyleLbl="fgAcc1" presStyleIdx="1" presStyleCnt="4" custLinFactY="100000" custLinFactNeighborX="18227" custLinFactNeighborY="1323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1507C3-4157-4D9C-B6FB-E1FAC01B41B1}" type="pres">
      <dgm:prSet presAssocID="{BB8FC759-1CF7-4A26-9DE2-09A977FB6354}" presName="aSpace" presStyleCnt="0"/>
      <dgm:spPr/>
    </dgm:pt>
    <dgm:pt modelId="{EA36E91D-B88F-42ED-BD10-4A1079F4A70E}" type="pres">
      <dgm:prSet presAssocID="{189FB4FA-0A52-4D8D-B029-B82D12E172D7}" presName="aNode" presStyleLbl="fgAcc1" presStyleIdx="2" presStyleCnt="4" custLinFactY="125813" custLinFactNeighborX="20457" custLinFactNeighborY="2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815773-E90B-4747-A9C5-C49D39BED61E}" type="pres">
      <dgm:prSet presAssocID="{189FB4FA-0A52-4D8D-B029-B82D12E172D7}" presName="aSpace" presStyleCnt="0"/>
      <dgm:spPr/>
    </dgm:pt>
    <dgm:pt modelId="{1FF52F16-D40C-4806-8271-1B39FF4BFB4F}" type="pres">
      <dgm:prSet presAssocID="{712F45D4-5733-4892-8D15-3081450FFC5C}" presName="aNode" presStyleLbl="fgAcc1" presStyleIdx="3" presStyleCnt="4" custLinFactY="-343830" custLinFactNeighborX="21541" custLinFactNeighborY="-4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D68576-7CB3-4109-9BE4-C1B55741EA5E}" type="pres">
      <dgm:prSet presAssocID="{712F45D4-5733-4892-8D15-3081450FFC5C}" presName="aSpace" presStyleCnt="0"/>
      <dgm:spPr/>
    </dgm:pt>
  </dgm:ptLst>
  <dgm:cxnLst>
    <dgm:cxn modelId="{945CD57E-0208-4B51-9C97-365CC7073C8D}" type="presOf" srcId="{189FB4FA-0A52-4D8D-B029-B82D12E172D7}" destId="{EA36E91D-B88F-42ED-BD10-4A1079F4A70E}" srcOrd="0" destOrd="0" presId="urn:microsoft.com/office/officeart/2005/8/layout/pyramid2"/>
    <dgm:cxn modelId="{346099A8-F2BB-496F-B9BC-0D24934D6318}" type="presOf" srcId="{BCA4B3AF-66D3-452B-B218-4A2187FFE2C2}" destId="{56EDDF38-FFDE-420B-B650-42056AEAD166}" srcOrd="0" destOrd="0" presId="urn:microsoft.com/office/officeart/2005/8/layout/pyramid2"/>
    <dgm:cxn modelId="{B551764F-73B9-43CC-BDB5-B29C95E62D19}" type="presOf" srcId="{712F45D4-5733-4892-8D15-3081450FFC5C}" destId="{1FF52F16-D40C-4806-8271-1B39FF4BFB4F}" srcOrd="0" destOrd="0" presId="urn:microsoft.com/office/officeart/2005/8/layout/pyramid2"/>
    <dgm:cxn modelId="{E8CE179D-8C61-40C6-9686-1F1ACAC467FE}" srcId="{7AD08B1E-B456-4F09-AF2A-9ADB2745EB46}" destId="{712F45D4-5733-4892-8D15-3081450FFC5C}" srcOrd="3" destOrd="0" parTransId="{D0239EC3-FED6-42A7-B07E-B945CD707D93}" sibTransId="{FB13E056-CFBB-44C4-B154-60EC755187DB}"/>
    <dgm:cxn modelId="{3E48A01A-7E70-47B8-8C87-96D104145211}" type="presOf" srcId="{7AD08B1E-B456-4F09-AF2A-9ADB2745EB46}" destId="{C9E55719-12DA-49EF-8BC6-BF87CDD1264C}" srcOrd="0" destOrd="0" presId="urn:microsoft.com/office/officeart/2005/8/layout/pyramid2"/>
    <dgm:cxn modelId="{A41B4F9D-ADD3-4175-A56C-E4386D7ECF89}" srcId="{7AD08B1E-B456-4F09-AF2A-9ADB2745EB46}" destId="{189FB4FA-0A52-4D8D-B029-B82D12E172D7}" srcOrd="2" destOrd="0" parTransId="{B880AC0C-0B55-4299-AE9A-113CF4A0830F}" sibTransId="{3016BDDB-466E-4F09-B79C-A2C724C70B76}"/>
    <dgm:cxn modelId="{9DA7D27C-499D-4C28-A81E-019CE6300108}" srcId="{7AD08B1E-B456-4F09-AF2A-9ADB2745EB46}" destId="{BB8FC759-1CF7-4A26-9DE2-09A977FB6354}" srcOrd="1" destOrd="0" parTransId="{E1DBCF1B-EF39-4290-AA61-6258CF01AFAB}" sibTransId="{FA545E8B-6425-46D5-B446-A0375DE6040A}"/>
    <dgm:cxn modelId="{A7C9E7E4-531B-489F-8147-178CAB00BE1E}" type="presOf" srcId="{BB8FC759-1CF7-4A26-9DE2-09A977FB6354}" destId="{3D9F48AA-007F-4679-9FA3-6706AA2A404A}" srcOrd="0" destOrd="0" presId="urn:microsoft.com/office/officeart/2005/8/layout/pyramid2"/>
    <dgm:cxn modelId="{24710C49-727D-43FC-B239-A669044E4071}" srcId="{7AD08B1E-B456-4F09-AF2A-9ADB2745EB46}" destId="{BCA4B3AF-66D3-452B-B218-4A2187FFE2C2}" srcOrd="0" destOrd="0" parTransId="{8A828448-48F2-4C83-AC53-FC2F45E703B6}" sibTransId="{79E55ACB-EA36-49EC-87E1-818080FA1455}"/>
    <dgm:cxn modelId="{900EB6B4-FF03-4C38-9282-6F284486A474}" type="presParOf" srcId="{C9E55719-12DA-49EF-8BC6-BF87CDD1264C}" destId="{D5D8C8AD-8431-49DD-B005-A0BA5967083F}" srcOrd="0" destOrd="0" presId="urn:microsoft.com/office/officeart/2005/8/layout/pyramid2"/>
    <dgm:cxn modelId="{D358E31C-B391-4DB6-8825-46B69576CA0C}" type="presParOf" srcId="{C9E55719-12DA-49EF-8BC6-BF87CDD1264C}" destId="{02AB112F-38C4-46B4-948F-F74F35ED07FF}" srcOrd="1" destOrd="0" presId="urn:microsoft.com/office/officeart/2005/8/layout/pyramid2"/>
    <dgm:cxn modelId="{5911DA5F-77CE-4794-A701-6FD6B4A83198}" type="presParOf" srcId="{02AB112F-38C4-46B4-948F-F74F35ED07FF}" destId="{56EDDF38-FFDE-420B-B650-42056AEAD166}" srcOrd="0" destOrd="0" presId="urn:microsoft.com/office/officeart/2005/8/layout/pyramid2"/>
    <dgm:cxn modelId="{887B73B6-C036-4560-9515-45039C1595A0}" type="presParOf" srcId="{02AB112F-38C4-46B4-948F-F74F35ED07FF}" destId="{2CA053B0-A639-4B31-AE2D-2AF0655A1635}" srcOrd="1" destOrd="0" presId="urn:microsoft.com/office/officeart/2005/8/layout/pyramid2"/>
    <dgm:cxn modelId="{9448B305-33F0-4DFE-9BD4-81E7B2CC033B}" type="presParOf" srcId="{02AB112F-38C4-46B4-948F-F74F35ED07FF}" destId="{3D9F48AA-007F-4679-9FA3-6706AA2A404A}" srcOrd="2" destOrd="0" presId="urn:microsoft.com/office/officeart/2005/8/layout/pyramid2"/>
    <dgm:cxn modelId="{39CE484B-DF18-4B65-9900-BBAC5841C112}" type="presParOf" srcId="{02AB112F-38C4-46B4-948F-F74F35ED07FF}" destId="{3D1507C3-4157-4D9C-B6FB-E1FAC01B41B1}" srcOrd="3" destOrd="0" presId="urn:microsoft.com/office/officeart/2005/8/layout/pyramid2"/>
    <dgm:cxn modelId="{7B0C6605-A753-4455-B546-F0C23CD6C738}" type="presParOf" srcId="{02AB112F-38C4-46B4-948F-F74F35ED07FF}" destId="{EA36E91D-B88F-42ED-BD10-4A1079F4A70E}" srcOrd="4" destOrd="0" presId="urn:microsoft.com/office/officeart/2005/8/layout/pyramid2"/>
    <dgm:cxn modelId="{B72D6DFE-A0AB-4602-982F-4CACBF5D7F59}" type="presParOf" srcId="{02AB112F-38C4-46B4-948F-F74F35ED07FF}" destId="{F2815773-E90B-4747-A9C5-C49D39BED61E}" srcOrd="5" destOrd="0" presId="urn:microsoft.com/office/officeart/2005/8/layout/pyramid2"/>
    <dgm:cxn modelId="{847BE57C-46F5-44C9-BBB0-49B2F20498F2}" type="presParOf" srcId="{02AB112F-38C4-46B4-948F-F74F35ED07FF}" destId="{1FF52F16-D40C-4806-8271-1B39FF4BFB4F}" srcOrd="6" destOrd="0" presId="urn:microsoft.com/office/officeart/2005/8/layout/pyramid2"/>
    <dgm:cxn modelId="{0F2CE6A1-C8AC-4A04-9A4C-DA3267087440}" type="presParOf" srcId="{02AB112F-38C4-46B4-948F-F74F35ED07FF}" destId="{67D68576-7CB3-4109-9BE4-C1B55741EA5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281E76-28CD-44FC-9479-5D6E1775040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0443931-7038-425A-A0BE-427E09484808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Дихальні шляхи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756F9B0C-995D-43A7-875A-83974EB34202}" type="parTrans" cxnId="{0CB66C81-3DB7-4F31-AB0C-3ACFDD045FB3}">
      <dgm:prSet/>
      <dgm:spPr/>
      <dgm:t>
        <a:bodyPr/>
        <a:lstStyle/>
        <a:p>
          <a:endParaRPr lang="uk-UA"/>
        </a:p>
      </dgm:t>
    </dgm:pt>
    <dgm:pt modelId="{22C1C477-EEC7-4E76-BF3C-F310E3D82DD7}" type="sibTrans" cxnId="{0CB66C81-3DB7-4F31-AB0C-3ACFDD045FB3}">
      <dgm:prSet/>
      <dgm:spPr/>
      <dgm:t>
        <a:bodyPr/>
        <a:lstStyle/>
        <a:p>
          <a:endParaRPr lang="uk-UA"/>
        </a:p>
      </dgm:t>
    </dgm:pt>
    <dgm:pt modelId="{207E8E78-A4CA-42B6-A05D-F8014DD4E0F5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Дихання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7640A5A6-1553-4910-9F66-33E91510F42C}" type="parTrans" cxnId="{B1CE8001-F675-409D-BE97-FCB3F8B5570E}">
      <dgm:prSet/>
      <dgm:spPr/>
      <dgm:t>
        <a:bodyPr/>
        <a:lstStyle/>
        <a:p>
          <a:endParaRPr lang="uk-UA"/>
        </a:p>
      </dgm:t>
    </dgm:pt>
    <dgm:pt modelId="{BC1C1B49-3496-49F7-ABD5-747061323985}" type="sibTrans" cxnId="{B1CE8001-F675-409D-BE97-FCB3F8B5570E}">
      <dgm:prSet/>
      <dgm:spPr/>
      <dgm:t>
        <a:bodyPr/>
        <a:lstStyle/>
        <a:p>
          <a:endParaRPr lang="uk-UA"/>
        </a:p>
      </dgm:t>
    </dgm:pt>
    <dgm:pt modelId="{6FD2E861-950F-4D1F-A786-747DAA75080F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Кровообіг</a:t>
          </a:r>
        </a:p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Зупинка кровотечі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01AE8993-7E20-4DFE-855A-93FD420FF869}" type="parTrans" cxnId="{BB0EED54-511E-4B31-8497-6D04EB75BAAB}">
      <dgm:prSet/>
      <dgm:spPr/>
      <dgm:t>
        <a:bodyPr/>
        <a:lstStyle/>
        <a:p>
          <a:endParaRPr lang="uk-UA"/>
        </a:p>
      </dgm:t>
    </dgm:pt>
    <dgm:pt modelId="{077DA687-C020-4661-9966-890278497E90}" type="sibTrans" cxnId="{BB0EED54-511E-4B31-8497-6D04EB75BAAB}">
      <dgm:prSet/>
      <dgm:spPr/>
      <dgm:t>
        <a:bodyPr/>
        <a:lstStyle/>
        <a:p>
          <a:endParaRPr lang="uk-UA"/>
        </a:p>
      </dgm:t>
    </dgm:pt>
    <dgm:pt modelId="{0927BFC8-3F53-41CC-B91E-89C003A9D498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Неврологічний статус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F3BDD19C-E553-431F-8EF8-0F802A098A93}" type="parTrans" cxnId="{9C20FB70-E056-4E51-87F2-A28C2E114DF5}">
      <dgm:prSet/>
      <dgm:spPr/>
      <dgm:t>
        <a:bodyPr/>
        <a:lstStyle/>
        <a:p>
          <a:endParaRPr lang="uk-UA"/>
        </a:p>
      </dgm:t>
    </dgm:pt>
    <dgm:pt modelId="{CC9E1FA4-EB5C-4D44-B7DA-4E9DE5CE382A}" type="sibTrans" cxnId="{9C20FB70-E056-4E51-87F2-A28C2E114DF5}">
      <dgm:prSet/>
      <dgm:spPr/>
      <dgm:t>
        <a:bodyPr/>
        <a:lstStyle/>
        <a:p>
          <a:endParaRPr lang="uk-UA"/>
        </a:p>
      </dgm:t>
    </dgm:pt>
    <dgm:pt modelId="{3064DA4B-957A-44C6-B7C8-721A7FB92345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Зовнішні впливи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/  </a:t>
          </a:r>
          <a:r>
            <a:rPr lang="uk-UA" sz="2000" dirty="0">
              <a:latin typeface="Times New Roman" pitchFamily="18" charset="0"/>
              <a:cs typeface="Times New Roman" pitchFamily="18" charset="0"/>
            </a:rPr>
            <a:t>гіпотермія</a:t>
          </a:r>
        </a:p>
      </dgm:t>
    </dgm:pt>
    <dgm:pt modelId="{2323D1B4-0BC9-4736-B81B-4782C2D97410}" type="parTrans" cxnId="{026ACAD8-DE11-49A6-81A1-6A38185FB9CF}">
      <dgm:prSet/>
      <dgm:spPr/>
      <dgm:t>
        <a:bodyPr/>
        <a:lstStyle/>
        <a:p>
          <a:endParaRPr lang="uk-UA"/>
        </a:p>
      </dgm:t>
    </dgm:pt>
    <dgm:pt modelId="{45C0228C-BBF6-4E1C-BFD5-BAE05F93BEEE}" type="sibTrans" cxnId="{026ACAD8-DE11-49A6-81A1-6A38185FB9CF}">
      <dgm:prSet/>
      <dgm:spPr/>
      <dgm:t>
        <a:bodyPr/>
        <a:lstStyle/>
        <a:p>
          <a:endParaRPr lang="uk-UA"/>
        </a:p>
      </dgm:t>
    </dgm:pt>
    <dgm:pt modelId="{2941DFA1-882A-4B76-8A3F-825C1B477D15}" type="pres">
      <dgm:prSet presAssocID="{85281E76-28CD-44FC-9479-5D6E177504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991AC84-1E92-4B53-8543-F3A1590CC5E2}" type="pres">
      <dgm:prSet presAssocID="{B0443931-7038-425A-A0BE-427E09484808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D6A458-BF42-40D8-A153-182FFEDE4F45}" type="pres">
      <dgm:prSet presAssocID="{22C1C477-EEC7-4E76-BF3C-F310E3D82DD7}" presName="space" presStyleCnt="0"/>
      <dgm:spPr/>
    </dgm:pt>
    <dgm:pt modelId="{25141A48-84A9-48C2-818C-C4986EA9BC5E}" type="pres">
      <dgm:prSet presAssocID="{207E8E78-A4CA-42B6-A05D-F8014DD4E0F5}" presName="Name5" presStyleLbl="vennNode1" presStyleIdx="1" presStyleCnt="5" custLinFactNeighborX="9600" custLinFactNeighborY="4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C861F3-F5AD-4525-80DC-C11259F4DB2D}" type="pres">
      <dgm:prSet presAssocID="{BC1C1B49-3496-49F7-ABD5-747061323985}" presName="space" presStyleCnt="0"/>
      <dgm:spPr/>
    </dgm:pt>
    <dgm:pt modelId="{1A2E9F79-D061-4515-9085-1584646A010C}" type="pres">
      <dgm:prSet presAssocID="{6FD2E861-950F-4D1F-A786-747DAA75080F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14DC4C-BB29-4355-B48B-95466D77CC84}" type="pres">
      <dgm:prSet presAssocID="{077DA687-C020-4661-9966-890278497E90}" presName="space" presStyleCnt="0"/>
      <dgm:spPr/>
    </dgm:pt>
    <dgm:pt modelId="{AE10E6A9-0A2B-4571-BE8A-61E9665175BB}" type="pres">
      <dgm:prSet presAssocID="{0927BFC8-3F53-41CC-B91E-89C003A9D498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C7D691-A8D1-4839-8A7B-C0EA186FA585}" type="pres">
      <dgm:prSet presAssocID="{CC9E1FA4-EB5C-4D44-B7DA-4E9DE5CE382A}" presName="space" presStyleCnt="0"/>
      <dgm:spPr/>
    </dgm:pt>
    <dgm:pt modelId="{156575D9-CC9D-4081-B0D0-2DD33993721A}" type="pres">
      <dgm:prSet presAssocID="{3064DA4B-957A-44C6-B7C8-721A7FB9234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26ACAD8-DE11-49A6-81A1-6A38185FB9CF}" srcId="{85281E76-28CD-44FC-9479-5D6E1775040E}" destId="{3064DA4B-957A-44C6-B7C8-721A7FB92345}" srcOrd="4" destOrd="0" parTransId="{2323D1B4-0BC9-4736-B81B-4782C2D97410}" sibTransId="{45C0228C-BBF6-4E1C-BFD5-BAE05F93BEEE}"/>
    <dgm:cxn modelId="{54CAC0D7-DFB5-4727-A43D-F28F787A3C2B}" type="presOf" srcId="{85281E76-28CD-44FC-9479-5D6E1775040E}" destId="{2941DFA1-882A-4B76-8A3F-825C1B477D15}" srcOrd="0" destOrd="0" presId="urn:microsoft.com/office/officeart/2005/8/layout/venn3"/>
    <dgm:cxn modelId="{409DBFE9-4A30-49A0-ACE9-916FA2B60DC7}" type="presOf" srcId="{207E8E78-A4CA-42B6-A05D-F8014DD4E0F5}" destId="{25141A48-84A9-48C2-818C-C4986EA9BC5E}" srcOrd="0" destOrd="0" presId="urn:microsoft.com/office/officeart/2005/8/layout/venn3"/>
    <dgm:cxn modelId="{B1CE8001-F675-409D-BE97-FCB3F8B5570E}" srcId="{85281E76-28CD-44FC-9479-5D6E1775040E}" destId="{207E8E78-A4CA-42B6-A05D-F8014DD4E0F5}" srcOrd="1" destOrd="0" parTransId="{7640A5A6-1553-4910-9F66-33E91510F42C}" sibTransId="{BC1C1B49-3496-49F7-ABD5-747061323985}"/>
    <dgm:cxn modelId="{E4BF9FE7-4160-4331-8586-8A0983D2C36F}" type="presOf" srcId="{B0443931-7038-425A-A0BE-427E09484808}" destId="{4991AC84-1E92-4B53-8543-F3A1590CC5E2}" srcOrd="0" destOrd="0" presId="urn:microsoft.com/office/officeart/2005/8/layout/venn3"/>
    <dgm:cxn modelId="{BB0EED54-511E-4B31-8497-6D04EB75BAAB}" srcId="{85281E76-28CD-44FC-9479-5D6E1775040E}" destId="{6FD2E861-950F-4D1F-A786-747DAA75080F}" srcOrd="2" destOrd="0" parTransId="{01AE8993-7E20-4DFE-855A-93FD420FF869}" sibTransId="{077DA687-C020-4661-9966-890278497E90}"/>
    <dgm:cxn modelId="{89E82EEC-F444-4F50-8CC6-982C5663E384}" type="presOf" srcId="{0927BFC8-3F53-41CC-B91E-89C003A9D498}" destId="{AE10E6A9-0A2B-4571-BE8A-61E9665175BB}" srcOrd="0" destOrd="0" presId="urn:microsoft.com/office/officeart/2005/8/layout/venn3"/>
    <dgm:cxn modelId="{47564C62-36A3-4588-B8F6-0A569A096255}" type="presOf" srcId="{3064DA4B-957A-44C6-B7C8-721A7FB92345}" destId="{156575D9-CC9D-4081-B0D0-2DD33993721A}" srcOrd="0" destOrd="0" presId="urn:microsoft.com/office/officeart/2005/8/layout/venn3"/>
    <dgm:cxn modelId="{0CB66C81-3DB7-4F31-AB0C-3ACFDD045FB3}" srcId="{85281E76-28CD-44FC-9479-5D6E1775040E}" destId="{B0443931-7038-425A-A0BE-427E09484808}" srcOrd="0" destOrd="0" parTransId="{756F9B0C-995D-43A7-875A-83974EB34202}" sibTransId="{22C1C477-EEC7-4E76-BF3C-F310E3D82DD7}"/>
    <dgm:cxn modelId="{138A71CA-3799-4F52-AD30-9A9C91E9D6B7}" type="presOf" srcId="{6FD2E861-950F-4D1F-A786-747DAA75080F}" destId="{1A2E9F79-D061-4515-9085-1584646A010C}" srcOrd="0" destOrd="0" presId="urn:microsoft.com/office/officeart/2005/8/layout/venn3"/>
    <dgm:cxn modelId="{9C20FB70-E056-4E51-87F2-A28C2E114DF5}" srcId="{85281E76-28CD-44FC-9479-5D6E1775040E}" destId="{0927BFC8-3F53-41CC-B91E-89C003A9D498}" srcOrd="3" destOrd="0" parTransId="{F3BDD19C-E553-431F-8EF8-0F802A098A93}" sibTransId="{CC9E1FA4-EB5C-4D44-B7DA-4E9DE5CE382A}"/>
    <dgm:cxn modelId="{45D2B6A8-1D9C-4230-A884-AFABEC2F35F3}" type="presParOf" srcId="{2941DFA1-882A-4B76-8A3F-825C1B477D15}" destId="{4991AC84-1E92-4B53-8543-F3A1590CC5E2}" srcOrd="0" destOrd="0" presId="urn:microsoft.com/office/officeart/2005/8/layout/venn3"/>
    <dgm:cxn modelId="{657B412E-82CD-4553-B227-98CAE31D2E50}" type="presParOf" srcId="{2941DFA1-882A-4B76-8A3F-825C1B477D15}" destId="{D8D6A458-BF42-40D8-A153-182FFEDE4F45}" srcOrd="1" destOrd="0" presId="urn:microsoft.com/office/officeart/2005/8/layout/venn3"/>
    <dgm:cxn modelId="{AAC68A6C-BA47-4D1E-944F-50DD03B3CB66}" type="presParOf" srcId="{2941DFA1-882A-4B76-8A3F-825C1B477D15}" destId="{25141A48-84A9-48C2-818C-C4986EA9BC5E}" srcOrd="2" destOrd="0" presId="urn:microsoft.com/office/officeart/2005/8/layout/venn3"/>
    <dgm:cxn modelId="{64B74EF3-D723-4889-A29F-E82CDF13DD37}" type="presParOf" srcId="{2941DFA1-882A-4B76-8A3F-825C1B477D15}" destId="{BFC861F3-F5AD-4525-80DC-C11259F4DB2D}" srcOrd="3" destOrd="0" presId="urn:microsoft.com/office/officeart/2005/8/layout/venn3"/>
    <dgm:cxn modelId="{EF755E3D-4251-45E6-8D69-865BEF70FFFB}" type="presParOf" srcId="{2941DFA1-882A-4B76-8A3F-825C1B477D15}" destId="{1A2E9F79-D061-4515-9085-1584646A010C}" srcOrd="4" destOrd="0" presId="urn:microsoft.com/office/officeart/2005/8/layout/venn3"/>
    <dgm:cxn modelId="{D7B77FAB-53A8-4EE7-8E59-C3659689B400}" type="presParOf" srcId="{2941DFA1-882A-4B76-8A3F-825C1B477D15}" destId="{A114DC4C-BB29-4355-B48B-95466D77CC84}" srcOrd="5" destOrd="0" presId="urn:microsoft.com/office/officeart/2005/8/layout/venn3"/>
    <dgm:cxn modelId="{CAE02D05-A5F4-4F1D-9A64-BBFC87608B89}" type="presParOf" srcId="{2941DFA1-882A-4B76-8A3F-825C1B477D15}" destId="{AE10E6A9-0A2B-4571-BE8A-61E9665175BB}" srcOrd="6" destOrd="0" presId="urn:microsoft.com/office/officeart/2005/8/layout/venn3"/>
    <dgm:cxn modelId="{6626ADA1-1E84-42DC-995F-EA6661D5B3BB}" type="presParOf" srcId="{2941DFA1-882A-4B76-8A3F-825C1B477D15}" destId="{35C7D691-A8D1-4839-8A7B-C0EA186FA585}" srcOrd="7" destOrd="0" presId="urn:microsoft.com/office/officeart/2005/8/layout/venn3"/>
    <dgm:cxn modelId="{CD7F871E-68FD-4F87-988F-6A586726DB21}" type="presParOf" srcId="{2941DFA1-882A-4B76-8A3F-825C1B477D15}" destId="{156575D9-CC9D-4081-B0D0-2DD33993721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F7BCBD-260E-4969-BAD3-F301BE6403C9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411878A-C3A1-44D6-AFA0-B7A81858C5E4}">
      <dgm:prSet phldrT="[Текст]"/>
      <dgm:spPr/>
      <dgm:t>
        <a:bodyPr/>
        <a:lstStyle/>
        <a:p>
          <a:r>
            <a:rPr lang="uk-UA" dirty="0" smtClean="0"/>
            <a:t>Програма попередження травматизму</a:t>
          </a:r>
          <a:endParaRPr lang="uk-UA" dirty="0"/>
        </a:p>
      </dgm:t>
    </dgm:pt>
    <dgm:pt modelId="{F948E589-3F35-44F3-AA78-51ADD95C9CF0}" type="parTrans" cxnId="{32CCFB3F-62BE-42EB-ABF2-95A5AED9BC04}">
      <dgm:prSet/>
      <dgm:spPr/>
      <dgm:t>
        <a:bodyPr/>
        <a:lstStyle/>
        <a:p>
          <a:endParaRPr lang="uk-UA"/>
        </a:p>
      </dgm:t>
    </dgm:pt>
    <dgm:pt modelId="{FD4842D6-36EA-4C00-9FAA-C6A16B7211F6}" type="sibTrans" cxnId="{32CCFB3F-62BE-42EB-ABF2-95A5AED9BC04}">
      <dgm:prSet/>
      <dgm:spPr/>
      <dgm:t>
        <a:bodyPr/>
        <a:lstStyle/>
        <a:p>
          <a:endParaRPr lang="uk-UA"/>
        </a:p>
      </dgm:t>
    </dgm:pt>
    <dgm:pt modelId="{1180E996-BF19-4FA1-A728-FCA294097918}">
      <dgm:prSet phldrT="[Текст]"/>
      <dgm:spPr/>
      <dgm:t>
        <a:bodyPr/>
        <a:lstStyle/>
        <a:p>
          <a:r>
            <a:rPr lang="uk-UA" dirty="0" smtClean="0"/>
            <a:t>Допомога на догоспітальному етапі</a:t>
          </a:r>
          <a:endParaRPr lang="uk-UA" dirty="0"/>
        </a:p>
      </dgm:t>
    </dgm:pt>
    <dgm:pt modelId="{7E0EAC1A-D286-4A6D-A271-D91A6D2702F5}" type="parTrans" cxnId="{B214EDCA-6779-4F50-858E-FDA9C08925A4}">
      <dgm:prSet/>
      <dgm:spPr/>
      <dgm:t>
        <a:bodyPr/>
        <a:lstStyle/>
        <a:p>
          <a:endParaRPr lang="uk-UA"/>
        </a:p>
      </dgm:t>
    </dgm:pt>
    <dgm:pt modelId="{A3C0CA9A-4B9C-4B97-AE3B-4846775073A9}" type="sibTrans" cxnId="{B214EDCA-6779-4F50-858E-FDA9C08925A4}">
      <dgm:prSet/>
      <dgm:spPr/>
      <dgm:t>
        <a:bodyPr/>
        <a:lstStyle/>
        <a:p>
          <a:endParaRPr lang="uk-UA"/>
        </a:p>
      </dgm:t>
    </dgm:pt>
    <dgm:pt modelId="{D6876B7C-0106-41E8-87D4-E540AECC336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800" dirty="0" smtClean="0"/>
            <a:t>Госпітальний </a:t>
          </a:r>
        </a:p>
        <a:p>
          <a:pPr>
            <a:spcAft>
              <a:spcPts val="0"/>
            </a:spcAft>
          </a:pPr>
          <a:r>
            <a:rPr lang="uk-UA" sz="1800" dirty="0" smtClean="0"/>
            <a:t>етап</a:t>
          </a:r>
          <a:endParaRPr lang="uk-UA" sz="1800" dirty="0"/>
        </a:p>
      </dgm:t>
    </dgm:pt>
    <dgm:pt modelId="{632D89D0-C3FF-492B-B317-4AAA9F1CDFB8}" type="parTrans" cxnId="{001B7450-6855-47F4-B9E0-392FD063165A}">
      <dgm:prSet/>
      <dgm:spPr/>
      <dgm:t>
        <a:bodyPr/>
        <a:lstStyle/>
        <a:p>
          <a:endParaRPr lang="uk-UA"/>
        </a:p>
      </dgm:t>
    </dgm:pt>
    <dgm:pt modelId="{9A1A83E7-9DC5-4BF5-A815-2BD047B8DA83}" type="sibTrans" cxnId="{001B7450-6855-47F4-B9E0-392FD063165A}">
      <dgm:prSet/>
      <dgm:spPr/>
      <dgm:t>
        <a:bodyPr/>
        <a:lstStyle/>
        <a:p>
          <a:endParaRPr lang="uk-UA"/>
        </a:p>
      </dgm:t>
    </dgm:pt>
    <dgm:pt modelId="{31341C91-54D9-4BE4-B04E-662EAC0C612A}">
      <dgm:prSet custT="1"/>
      <dgm:spPr/>
      <dgm:t>
        <a:bodyPr/>
        <a:lstStyle/>
        <a:p>
          <a:r>
            <a:rPr lang="uk-UA" sz="1800" dirty="0" smtClean="0"/>
            <a:t>Реабілітація</a:t>
          </a:r>
          <a:endParaRPr lang="uk-UA" sz="1800" dirty="0"/>
        </a:p>
      </dgm:t>
    </dgm:pt>
    <dgm:pt modelId="{6421804E-2A50-4084-906D-CE8EE5B2DDDD}" type="parTrans" cxnId="{D08FF7C3-4ADD-4E7E-B6DC-2C875B8C31D2}">
      <dgm:prSet/>
      <dgm:spPr/>
      <dgm:t>
        <a:bodyPr/>
        <a:lstStyle/>
        <a:p>
          <a:endParaRPr lang="uk-UA"/>
        </a:p>
      </dgm:t>
    </dgm:pt>
    <dgm:pt modelId="{4A5142D5-9228-4345-AAA9-438721999A7C}" type="sibTrans" cxnId="{D08FF7C3-4ADD-4E7E-B6DC-2C875B8C31D2}">
      <dgm:prSet/>
      <dgm:spPr/>
      <dgm:t>
        <a:bodyPr/>
        <a:lstStyle/>
        <a:p>
          <a:endParaRPr lang="uk-UA"/>
        </a:p>
      </dgm:t>
    </dgm:pt>
    <dgm:pt modelId="{80B1D1E7-710E-4B10-82DB-43CC49C0C787}" type="pres">
      <dgm:prSet presAssocID="{B6F7BCBD-260E-4969-BAD3-F301BE6403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2528607-3E19-4562-95A8-04EDC3BB74A8}" type="pres">
      <dgm:prSet presAssocID="{F411878A-C3A1-44D6-AFA0-B7A81858C5E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A51BD9-9AB0-4FC6-81CE-C98A7A4F2620}" type="pres">
      <dgm:prSet presAssocID="{FD4842D6-36EA-4C00-9FAA-C6A16B7211F6}" presName="parTxOnlySpace" presStyleCnt="0"/>
      <dgm:spPr/>
    </dgm:pt>
    <dgm:pt modelId="{F9784F25-EF94-49CD-9B68-EBE6C923586D}" type="pres">
      <dgm:prSet presAssocID="{1180E996-BF19-4FA1-A728-FCA29409791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85F64C-4DF9-4042-A14A-18259945F3FC}" type="pres">
      <dgm:prSet presAssocID="{A3C0CA9A-4B9C-4B97-AE3B-4846775073A9}" presName="parTxOnlySpace" presStyleCnt="0"/>
      <dgm:spPr/>
    </dgm:pt>
    <dgm:pt modelId="{110377A7-79F6-4E1F-BB51-7E56EA276F5F}" type="pres">
      <dgm:prSet presAssocID="{D6876B7C-0106-41E8-87D4-E540AECC336F}" presName="parTxOnly" presStyleLbl="node1" presStyleIdx="2" presStyleCnt="4" custScaleX="106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90F50E-0773-44E5-847A-6A24F14C1062}" type="pres">
      <dgm:prSet presAssocID="{9A1A83E7-9DC5-4BF5-A815-2BD047B8DA83}" presName="parTxOnlySpace" presStyleCnt="0"/>
      <dgm:spPr/>
    </dgm:pt>
    <dgm:pt modelId="{A97108F2-024B-4321-A3BD-57EABBD5F1FA}" type="pres">
      <dgm:prSet presAssocID="{31341C91-54D9-4BE4-B04E-662EAC0C612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9A01A30-5EE2-42F4-9D8C-B7C6656BEF51}" type="presOf" srcId="{B6F7BCBD-260E-4969-BAD3-F301BE6403C9}" destId="{80B1D1E7-710E-4B10-82DB-43CC49C0C787}" srcOrd="0" destOrd="0" presId="urn:microsoft.com/office/officeart/2005/8/layout/chevron1"/>
    <dgm:cxn modelId="{B214EDCA-6779-4F50-858E-FDA9C08925A4}" srcId="{B6F7BCBD-260E-4969-BAD3-F301BE6403C9}" destId="{1180E996-BF19-4FA1-A728-FCA294097918}" srcOrd="1" destOrd="0" parTransId="{7E0EAC1A-D286-4A6D-A271-D91A6D2702F5}" sibTransId="{A3C0CA9A-4B9C-4B97-AE3B-4846775073A9}"/>
    <dgm:cxn modelId="{32CCFB3F-62BE-42EB-ABF2-95A5AED9BC04}" srcId="{B6F7BCBD-260E-4969-BAD3-F301BE6403C9}" destId="{F411878A-C3A1-44D6-AFA0-B7A81858C5E4}" srcOrd="0" destOrd="0" parTransId="{F948E589-3F35-44F3-AA78-51ADD95C9CF0}" sibTransId="{FD4842D6-36EA-4C00-9FAA-C6A16B7211F6}"/>
    <dgm:cxn modelId="{82498B93-CCA4-4970-8BC3-F1C25EA5D616}" type="presOf" srcId="{D6876B7C-0106-41E8-87D4-E540AECC336F}" destId="{110377A7-79F6-4E1F-BB51-7E56EA276F5F}" srcOrd="0" destOrd="0" presId="urn:microsoft.com/office/officeart/2005/8/layout/chevron1"/>
    <dgm:cxn modelId="{D08FF7C3-4ADD-4E7E-B6DC-2C875B8C31D2}" srcId="{B6F7BCBD-260E-4969-BAD3-F301BE6403C9}" destId="{31341C91-54D9-4BE4-B04E-662EAC0C612A}" srcOrd="3" destOrd="0" parTransId="{6421804E-2A50-4084-906D-CE8EE5B2DDDD}" sibTransId="{4A5142D5-9228-4345-AAA9-438721999A7C}"/>
    <dgm:cxn modelId="{894104B9-FBB9-483B-94D6-BCC25CD9505D}" type="presOf" srcId="{1180E996-BF19-4FA1-A728-FCA294097918}" destId="{F9784F25-EF94-49CD-9B68-EBE6C923586D}" srcOrd="0" destOrd="0" presId="urn:microsoft.com/office/officeart/2005/8/layout/chevron1"/>
    <dgm:cxn modelId="{C230364E-E94B-4F5B-A292-7CD1332BB33E}" type="presOf" srcId="{F411878A-C3A1-44D6-AFA0-B7A81858C5E4}" destId="{62528607-3E19-4562-95A8-04EDC3BB74A8}" srcOrd="0" destOrd="0" presId="urn:microsoft.com/office/officeart/2005/8/layout/chevron1"/>
    <dgm:cxn modelId="{77BFF972-F970-4CA2-9E1C-D67C354F9CD1}" type="presOf" srcId="{31341C91-54D9-4BE4-B04E-662EAC0C612A}" destId="{A97108F2-024B-4321-A3BD-57EABBD5F1FA}" srcOrd="0" destOrd="0" presId="urn:microsoft.com/office/officeart/2005/8/layout/chevron1"/>
    <dgm:cxn modelId="{001B7450-6855-47F4-B9E0-392FD063165A}" srcId="{B6F7BCBD-260E-4969-BAD3-F301BE6403C9}" destId="{D6876B7C-0106-41E8-87D4-E540AECC336F}" srcOrd="2" destOrd="0" parTransId="{632D89D0-C3FF-492B-B317-4AAA9F1CDFB8}" sibTransId="{9A1A83E7-9DC5-4BF5-A815-2BD047B8DA83}"/>
    <dgm:cxn modelId="{01F5432C-73E5-4ACD-9F6C-6BB1AE3F42C5}" type="presParOf" srcId="{80B1D1E7-710E-4B10-82DB-43CC49C0C787}" destId="{62528607-3E19-4562-95A8-04EDC3BB74A8}" srcOrd="0" destOrd="0" presId="urn:microsoft.com/office/officeart/2005/8/layout/chevron1"/>
    <dgm:cxn modelId="{90CA3FA3-3A01-48F4-BA12-4CCB16FE0AE9}" type="presParOf" srcId="{80B1D1E7-710E-4B10-82DB-43CC49C0C787}" destId="{CFA51BD9-9AB0-4FC6-81CE-C98A7A4F2620}" srcOrd="1" destOrd="0" presId="urn:microsoft.com/office/officeart/2005/8/layout/chevron1"/>
    <dgm:cxn modelId="{4B54D1DD-6290-4BDE-B3EB-FFF77CB7FFA2}" type="presParOf" srcId="{80B1D1E7-710E-4B10-82DB-43CC49C0C787}" destId="{F9784F25-EF94-49CD-9B68-EBE6C923586D}" srcOrd="2" destOrd="0" presId="urn:microsoft.com/office/officeart/2005/8/layout/chevron1"/>
    <dgm:cxn modelId="{FC75AC5F-6A48-41D6-B89C-75DDF71B6B05}" type="presParOf" srcId="{80B1D1E7-710E-4B10-82DB-43CC49C0C787}" destId="{6885F64C-4DF9-4042-A14A-18259945F3FC}" srcOrd="3" destOrd="0" presId="urn:microsoft.com/office/officeart/2005/8/layout/chevron1"/>
    <dgm:cxn modelId="{A97AD897-6763-4E37-BCAA-1BF34B0A365B}" type="presParOf" srcId="{80B1D1E7-710E-4B10-82DB-43CC49C0C787}" destId="{110377A7-79F6-4E1F-BB51-7E56EA276F5F}" srcOrd="4" destOrd="0" presId="urn:microsoft.com/office/officeart/2005/8/layout/chevron1"/>
    <dgm:cxn modelId="{93F00480-7200-4B3F-BD01-08A0E8D85ACA}" type="presParOf" srcId="{80B1D1E7-710E-4B10-82DB-43CC49C0C787}" destId="{8590F50E-0773-44E5-847A-6A24F14C1062}" srcOrd="5" destOrd="0" presId="urn:microsoft.com/office/officeart/2005/8/layout/chevron1"/>
    <dgm:cxn modelId="{29B2BEC9-F266-4173-B65B-79C3300CB71D}" type="presParOf" srcId="{80B1D1E7-710E-4B10-82DB-43CC49C0C787}" destId="{A97108F2-024B-4321-A3BD-57EABBD5F1F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4CEFD-FE2F-4942-A69C-A17ABDD381F1}">
      <dsp:nvSpPr>
        <dsp:cNvPr id="0" name=""/>
        <dsp:cNvSpPr/>
      </dsp:nvSpPr>
      <dsp:spPr>
        <a:xfrm>
          <a:off x="36520" y="603602"/>
          <a:ext cx="10953711" cy="113412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AD4C7-96A6-4CC6-AE08-FC00746A104B}">
      <dsp:nvSpPr>
        <dsp:cNvPr id="0" name=""/>
        <dsp:cNvSpPr/>
      </dsp:nvSpPr>
      <dsp:spPr>
        <a:xfrm>
          <a:off x="5" y="994326"/>
          <a:ext cx="1410428" cy="378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Ризик травми</a:t>
          </a:r>
          <a:endParaRPr lang="uk-UA" sz="1200" kern="1200" dirty="0"/>
        </a:p>
      </dsp:txBody>
      <dsp:txXfrm>
        <a:off x="18460" y="1012781"/>
        <a:ext cx="1373518" cy="341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8C958-98B3-4E5B-AF2E-9E76EC7D1911}">
      <dsp:nvSpPr>
        <dsp:cNvPr id="0" name=""/>
        <dsp:cNvSpPr/>
      </dsp:nvSpPr>
      <dsp:spPr>
        <a:xfrm>
          <a:off x="1352" y="1781003"/>
          <a:ext cx="2637880" cy="2637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171" tIns="25400" rIns="14517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Arial" pitchFamily="34" charset="0"/>
              <a:cs typeface="Arial" pitchFamily="34" charset="0"/>
            </a:rPr>
            <a:t>Попередження.</a:t>
          </a:r>
        </a:p>
      </dsp:txBody>
      <dsp:txXfrm>
        <a:off x="387661" y="2167312"/>
        <a:ext cx="1865262" cy="1865262"/>
      </dsp:txXfrm>
    </dsp:sp>
    <dsp:sp modelId="{4991AC84-1E92-4B53-8543-F3A1590CC5E2}">
      <dsp:nvSpPr>
        <dsp:cNvPr id="0" name=""/>
        <dsp:cNvSpPr/>
      </dsp:nvSpPr>
      <dsp:spPr>
        <a:xfrm>
          <a:off x="2109024" y="1843363"/>
          <a:ext cx="2637880" cy="263788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171" tIns="15240" rIns="145171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Arial" pitchFamily="34" charset="0"/>
              <a:cs typeface="Arial" pitchFamily="34" charset="0"/>
            </a:rPr>
            <a:t>Усунення критичних станів</a:t>
          </a: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5333" y="2229672"/>
        <a:ext cx="1865262" cy="1865262"/>
      </dsp:txXfrm>
    </dsp:sp>
    <dsp:sp modelId="{04435E56-AEB2-48BC-9C83-112820A69BE5}">
      <dsp:nvSpPr>
        <dsp:cNvPr id="0" name=""/>
        <dsp:cNvSpPr/>
      </dsp:nvSpPr>
      <dsp:spPr>
        <a:xfrm>
          <a:off x="4221962" y="1781003"/>
          <a:ext cx="2637880" cy="2637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171" tIns="29210" rIns="145171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Arial" pitchFamily="34" charset="0"/>
              <a:cs typeface="Arial" pitchFamily="34" charset="0"/>
            </a:rPr>
            <a:t>Швидке реагування системи ЕМД</a:t>
          </a:r>
          <a:endParaRPr lang="uk-UA" sz="2300" kern="1200" dirty="0">
            <a:latin typeface="Arial" pitchFamily="34" charset="0"/>
            <a:cs typeface="Arial" pitchFamily="34" charset="0"/>
          </a:endParaRPr>
        </a:p>
      </dsp:txBody>
      <dsp:txXfrm>
        <a:off x="4608271" y="2167312"/>
        <a:ext cx="1865262" cy="1865262"/>
      </dsp:txXfrm>
    </dsp:sp>
    <dsp:sp modelId="{1A2E9F79-D061-4515-9085-1584646A010C}">
      <dsp:nvSpPr>
        <dsp:cNvPr id="0" name=""/>
        <dsp:cNvSpPr/>
      </dsp:nvSpPr>
      <dsp:spPr>
        <a:xfrm>
          <a:off x="6332266" y="1781003"/>
          <a:ext cx="2637880" cy="2637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171" tIns="17780" rIns="14517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" pitchFamily="34" charset="0"/>
              <a:cs typeface="Arial" pitchFamily="34" charset="0"/>
            </a:rPr>
            <a:t>Якісна ЕМД</a:t>
          </a:r>
          <a:endParaRPr lang="uk-UA" sz="1400" kern="1200" dirty="0">
            <a:latin typeface="Arial" pitchFamily="34" charset="0"/>
            <a:cs typeface="Arial" pitchFamily="34" charset="0"/>
          </a:endParaRPr>
        </a:p>
      </dsp:txBody>
      <dsp:txXfrm>
        <a:off x="6718575" y="2167312"/>
        <a:ext cx="1865262" cy="1865262"/>
      </dsp:txXfrm>
    </dsp:sp>
    <dsp:sp modelId="{AE10E6A9-0A2B-4571-BE8A-61E9665175BB}">
      <dsp:nvSpPr>
        <dsp:cNvPr id="0" name=""/>
        <dsp:cNvSpPr/>
      </dsp:nvSpPr>
      <dsp:spPr>
        <a:xfrm>
          <a:off x="8442571" y="1781003"/>
          <a:ext cx="2637880" cy="2637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171" tIns="15240" rIns="145171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Arial" pitchFamily="34" charset="0"/>
              <a:cs typeface="Arial" pitchFamily="34" charset="0"/>
            </a:rPr>
            <a:t>Високо спеціалізована лікарня.</a:t>
          </a:r>
          <a:endParaRPr lang="uk-UA" sz="1200" kern="1200" dirty="0">
            <a:latin typeface="Arial" pitchFamily="34" charset="0"/>
            <a:cs typeface="Arial" pitchFamily="34" charset="0"/>
          </a:endParaRPr>
        </a:p>
      </dsp:txBody>
      <dsp:txXfrm>
        <a:off x="8828880" y="2167312"/>
        <a:ext cx="1865262" cy="1865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8C8AD-8431-49DD-B005-A0BA5967083F}">
      <dsp:nvSpPr>
        <dsp:cNvPr id="0" name=""/>
        <dsp:cNvSpPr/>
      </dsp:nvSpPr>
      <dsp:spPr>
        <a:xfrm>
          <a:off x="2403157" y="0"/>
          <a:ext cx="5217319" cy="521731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DDF38-FFDE-420B-B650-42056AEAD166}">
      <dsp:nvSpPr>
        <dsp:cNvPr id="0" name=""/>
        <dsp:cNvSpPr/>
      </dsp:nvSpPr>
      <dsp:spPr>
        <a:xfrm>
          <a:off x="5554316" y="1360851"/>
          <a:ext cx="3391257" cy="9272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Пройти успішно 2 стажування під контролем досвідченого інструктора</a:t>
          </a:r>
          <a:endParaRPr lang="uk-UA" sz="1600" kern="1200" dirty="0"/>
        </a:p>
      </dsp:txBody>
      <dsp:txXfrm>
        <a:off x="5599583" y="1406118"/>
        <a:ext cx="3300723" cy="836762"/>
      </dsp:txXfrm>
    </dsp:sp>
    <dsp:sp modelId="{3D9F48AA-007F-4679-9FA3-6706AA2A404A}">
      <dsp:nvSpPr>
        <dsp:cNvPr id="0" name=""/>
        <dsp:cNvSpPr/>
      </dsp:nvSpPr>
      <dsp:spPr>
        <a:xfrm>
          <a:off x="5629941" y="2646190"/>
          <a:ext cx="3391257" cy="9272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Пройти успішно інструкторський курс</a:t>
          </a:r>
          <a:endParaRPr lang="uk-UA" sz="1600" kern="1200" dirty="0"/>
        </a:p>
      </dsp:txBody>
      <dsp:txXfrm>
        <a:off x="5675208" y="2691457"/>
        <a:ext cx="3300723" cy="836762"/>
      </dsp:txXfrm>
    </dsp:sp>
    <dsp:sp modelId="{EA36E91D-B88F-42ED-BD10-4A1079F4A70E}">
      <dsp:nvSpPr>
        <dsp:cNvPr id="0" name=""/>
        <dsp:cNvSpPr/>
      </dsp:nvSpPr>
      <dsp:spPr>
        <a:xfrm>
          <a:off x="5705566" y="4007143"/>
          <a:ext cx="3391257" cy="9272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Пройти успішно програму підготовки</a:t>
          </a:r>
          <a:endParaRPr lang="uk-UA" sz="1600" kern="1200" dirty="0"/>
        </a:p>
      </dsp:txBody>
      <dsp:txXfrm>
        <a:off x="5750833" y="4052410"/>
        <a:ext cx="3300723" cy="836762"/>
      </dsp:txXfrm>
    </dsp:sp>
    <dsp:sp modelId="{1FF52F16-D40C-4806-8271-1B39FF4BFB4F}">
      <dsp:nvSpPr>
        <dsp:cNvPr id="0" name=""/>
        <dsp:cNvSpPr/>
      </dsp:nvSpPr>
      <dsp:spPr>
        <a:xfrm>
          <a:off x="5742327" y="0"/>
          <a:ext cx="3391257" cy="9272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0000"/>
              </a:solidFill>
            </a:rPr>
            <a:t>Я ІНСТРУКТОР !!!!</a:t>
          </a:r>
          <a:endParaRPr lang="uk-UA" sz="2800" kern="1200" dirty="0">
            <a:solidFill>
              <a:srgbClr val="FF0000"/>
            </a:solidFill>
          </a:endParaRPr>
        </a:p>
      </dsp:txBody>
      <dsp:txXfrm>
        <a:off x="5787594" y="45267"/>
        <a:ext cx="3300723" cy="836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1AC84-1E92-4B53-8543-F3A1590CC5E2}">
      <dsp:nvSpPr>
        <dsp:cNvPr id="0" name=""/>
        <dsp:cNvSpPr/>
      </dsp:nvSpPr>
      <dsp:spPr>
        <a:xfrm>
          <a:off x="1375" y="1040923"/>
          <a:ext cx="2681482" cy="26814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71" tIns="25400" rIns="14757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Дихальні шляхи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069" y="1433617"/>
        <a:ext cx="1896094" cy="1896094"/>
      </dsp:txXfrm>
    </dsp:sp>
    <dsp:sp modelId="{25141A48-84A9-48C2-818C-C4986EA9BC5E}">
      <dsp:nvSpPr>
        <dsp:cNvPr id="0" name=""/>
        <dsp:cNvSpPr/>
      </dsp:nvSpPr>
      <dsp:spPr>
        <a:xfrm>
          <a:off x="2198045" y="1053687"/>
          <a:ext cx="2681482" cy="26814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71" tIns="30480" rIns="147571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Дихання</a:t>
          </a:r>
          <a:endParaRPr lang="uk-UA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0739" y="1446381"/>
        <a:ext cx="1896094" cy="1896094"/>
      </dsp:txXfrm>
    </dsp:sp>
    <dsp:sp modelId="{1A2E9F79-D061-4515-9085-1584646A010C}">
      <dsp:nvSpPr>
        <dsp:cNvPr id="0" name=""/>
        <dsp:cNvSpPr/>
      </dsp:nvSpPr>
      <dsp:spPr>
        <a:xfrm>
          <a:off x="4291747" y="1040923"/>
          <a:ext cx="2681482" cy="2681482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71" tIns="25400" rIns="14757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Кровообіг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Зупинка кровотечі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4441" y="1433617"/>
        <a:ext cx="1896094" cy="1896094"/>
      </dsp:txXfrm>
    </dsp:sp>
    <dsp:sp modelId="{AE10E6A9-0A2B-4571-BE8A-61E9665175BB}">
      <dsp:nvSpPr>
        <dsp:cNvPr id="0" name=""/>
        <dsp:cNvSpPr/>
      </dsp:nvSpPr>
      <dsp:spPr>
        <a:xfrm>
          <a:off x="6436933" y="1040923"/>
          <a:ext cx="2681482" cy="26814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71" tIns="25400" rIns="14757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Неврологічний статус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29627" y="1433617"/>
        <a:ext cx="1896094" cy="1896094"/>
      </dsp:txXfrm>
    </dsp:sp>
    <dsp:sp modelId="{156575D9-CC9D-4081-B0D0-2DD33993721A}">
      <dsp:nvSpPr>
        <dsp:cNvPr id="0" name=""/>
        <dsp:cNvSpPr/>
      </dsp:nvSpPr>
      <dsp:spPr>
        <a:xfrm>
          <a:off x="8582119" y="1040923"/>
          <a:ext cx="2681482" cy="26814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571" tIns="22860" rIns="14757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Зовнішні впливи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/  </a:t>
          </a: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гіпотермія</a:t>
          </a:r>
        </a:p>
      </dsp:txBody>
      <dsp:txXfrm>
        <a:off x="8974813" y="1433617"/>
        <a:ext cx="1896094" cy="18960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28607-3E19-4562-95A8-04EDC3BB74A8}">
      <dsp:nvSpPr>
        <dsp:cNvPr id="0" name=""/>
        <dsp:cNvSpPr/>
      </dsp:nvSpPr>
      <dsp:spPr>
        <a:xfrm>
          <a:off x="2647" y="773349"/>
          <a:ext cx="2748986" cy="10995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Програма попередження травматизму</a:t>
          </a:r>
          <a:endParaRPr lang="uk-UA" sz="1700" kern="1200" dirty="0"/>
        </a:p>
      </dsp:txBody>
      <dsp:txXfrm>
        <a:off x="552444" y="773349"/>
        <a:ext cx="1649392" cy="1099594"/>
      </dsp:txXfrm>
    </dsp:sp>
    <dsp:sp modelId="{F9784F25-EF94-49CD-9B68-EBE6C923586D}">
      <dsp:nvSpPr>
        <dsp:cNvPr id="0" name=""/>
        <dsp:cNvSpPr/>
      </dsp:nvSpPr>
      <dsp:spPr>
        <a:xfrm>
          <a:off x="2476734" y="773349"/>
          <a:ext cx="2748986" cy="10995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Допомога на догоспітальному етапі</a:t>
          </a:r>
          <a:endParaRPr lang="uk-UA" sz="1700" kern="1200" dirty="0"/>
        </a:p>
      </dsp:txBody>
      <dsp:txXfrm>
        <a:off x="3026531" y="773349"/>
        <a:ext cx="1649392" cy="1099594"/>
      </dsp:txXfrm>
    </dsp:sp>
    <dsp:sp modelId="{110377A7-79F6-4E1F-BB51-7E56EA276F5F}">
      <dsp:nvSpPr>
        <dsp:cNvPr id="0" name=""/>
        <dsp:cNvSpPr/>
      </dsp:nvSpPr>
      <dsp:spPr>
        <a:xfrm>
          <a:off x="4950822" y="773349"/>
          <a:ext cx="2921567" cy="10995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/>
            <a:t>Госпітальний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/>
            <a:t>етап</a:t>
          </a:r>
          <a:endParaRPr lang="uk-UA" sz="1800" kern="1200" dirty="0"/>
        </a:p>
      </dsp:txBody>
      <dsp:txXfrm>
        <a:off x="5500619" y="773349"/>
        <a:ext cx="1821973" cy="1099594"/>
      </dsp:txXfrm>
    </dsp:sp>
    <dsp:sp modelId="{A97108F2-024B-4321-A3BD-57EABBD5F1FA}">
      <dsp:nvSpPr>
        <dsp:cNvPr id="0" name=""/>
        <dsp:cNvSpPr/>
      </dsp:nvSpPr>
      <dsp:spPr>
        <a:xfrm>
          <a:off x="7597491" y="773349"/>
          <a:ext cx="2748986" cy="10995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Реабілітація</a:t>
          </a:r>
          <a:endParaRPr lang="uk-UA" sz="1800" kern="1200" dirty="0"/>
        </a:p>
      </dsp:txBody>
      <dsp:txXfrm>
        <a:off x="8147288" y="773349"/>
        <a:ext cx="1649392" cy="109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12054-0F59-4D00-8268-96BE5327ECC9}" type="datetimeFigureOut">
              <a:rPr lang="uk-UA" smtClean="0"/>
              <a:t>11.05.2017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685800"/>
            <a:ext cx="5537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4D96E-EB60-468F-89FD-AB5C5041D8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84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2252" y="2236947"/>
            <a:ext cx="9885522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4505" y="4080510"/>
            <a:ext cx="8141018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31769" y="288372"/>
            <a:ext cx="2616756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502" y="288372"/>
            <a:ext cx="7656433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691" y="4627247"/>
            <a:ext cx="9885522" cy="1430179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8691" y="3052049"/>
            <a:ext cx="9885522" cy="15751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1501" y="1680213"/>
            <a:ext cx="5136594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11930" y="1680213"/>
            <a:ext cx="5136594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502" y="1611869"/>
            <a:ext cx="5138614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1502" y="2283619"/>
            <a:ext cx="5138614" cy="41488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07893" y="1611869"/>
            <a:ext cx="5140632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07893" y="2283619"/>
            <a:ext cx="5140632" cy="41488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501" y="286704"/>
            <a:ext cx="3826199" cy="12201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7017" y="286704"/>
            <a:ext cx="6501507" cy="6145769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501" y="1506856"/>
            <a:ext cx="3826199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66" y="5040632"/>
            <a:ext cx="6978015" cy="5950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79566" y="643414"/>
            <a:ext cx="6978015" cy="432054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79566" y="5635707"/>
            <a:ext cx="6978015" cy="84510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503" y="288370"/>
            <a:ext cx="10467023" cy="1200150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503" y="1680213"/>
            <a:ext cx="10467023" cy="475226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1502" y="6674170"/>
            <a:ext cx="2713672" cy="38338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73592" y="6674170"/>
            <a:ext cx="3682842" cy="38338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34852" y="6674170"/>
            <a:ext cx="2713672" cy="38338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828" y="2315108"/>
            <a:ext cx="9885522" cy="1543526"/>
          </a:xfrm>
        </p:spPr>
        <p:txBody>
          <a:bodyPr>
            <a:noAutofit/>
          </a:bodyPr>
          <a:lstStyle/>
          <a:p>
            <a:r>
              <a:rPr lang="uk-UA" sz="5400" dirty="0">
                <a:latin typeface="Arial" pitchFamily="34" charset="0"/>
                <a:cs typeface="Arial" pitchFamily="34" charset="0"/>
              </a:rPr>
              <a:t>Реєстр травми як ключовий елемент ЕМД постраждалим внаслідок ДТП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317" y="6322355"/>
            <a:ext cx="10990221" cy="660161"/>
          </a:xfrm>
        </p:spPr>
        <p:txBody>
          <a:bodyPr>
            <a:normAutofit/>
          </a:bodyPr>
          <a:lstStyle/>
          <a:p>
            <a:r>
              <a:rPr lang="uk-UA" sz="1600" dirty="0">
                <a:latin typeface="Arial" pitchFamily="34" charset="0"/>
                <a:cs typeface="Arial" pitchFamily="34" charset="0"/>
              </a:rPr>
              <a:t>ДЗ «Український науково-практичний центр екстреної медичної допомоги та медицини катастроф МОЗ України»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8066" y="5339446"/>
            <a:ext cx="2219278" cy="519373"/>
          </a:xfrm>
          <a:prstGeom prst="rect">
            <a:avLst/>
          </a:prstGeom>
          <a:noFill/>
        </p:spPr>
        <p:txBody>
          <a:bodyPr wrap="none" lIns="102870" tIns="51435" rIns="102870" bIns="51435" rtlCol="0">
            <a:spAutoFit/>
          </a:bodyPr>
          <a:lstStyle/>
          <a:p>
            <a:r>
              <a:rPr lang="uk-UA" sz="2700" dirty="0">
                <a:latin typeface="Arial" pitchFamily="34" charset="0"/>
                <a:cs typeface="Arial" pitchFamily="34" charset="0"/>
              </a:rPr>
              <a:t>Крилюк В.О.</a:t>
            </a:r>
          </a:p>
        </p:txBody>
      </p:sp>
    </p:spTree>
    <p:extLst>
      <p:ext uri="{BB962C8B-B14F-4D97-AF65-F5344CB8AC3E}">
        <p14:creationId xmlns:p14="http://schemas.microsoft.com/office/powerpoint/2010/main" val="13152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19902" y="273683"/>
            <a:ext cx="4416163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70" tIns="51435" rIns="102870" bIns="5143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 sz="2700" dirty="0">
                <a:latin typeface="Arial" charset="0"/>
              </a:rPr>
              <a:t>СКАЖИ МЕНІ І Я ЗАБУДУ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327340" y="954158"/>
            <a:ext cx="6703787" cy="59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70" tIns="51435" rIns="102870" bIns="5143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 sz="3200" dirty="0">
                <a:latin typeface="Arial" charset="0"/>
              </a:rPr>
              <a:t>ПОКАЖИ МЕНІ І Я ЗАПАМ’ЯТАЮ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701118" y="1504225"/>
            <a:ext cx="8151080" cy="121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70" tIns="51435" rIns="102870" bIns="5143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3600" dirty="0">
                <a:solidFill>
                  <a:srgbClr val="FF0000"/>
                </a:solidFill>
                <a:latin typeface="Arial" charset="0"/>
              </a:rPr>
              <a:t>ЗАСТАВ МЕНЕ ЗРОБИТИ</a:t>
            </a:r>
          </a:p>
          <a:p>
            <a:pPr algn="ctr" eaLnBrk="1" hangingPunct="1"/>
            <a:r>
              <a:rPr lang="uk-UA" altLang="ru-RU" sz="3600" dirty="0">
                <a:solidFill>
                  <a:srgbClr val="FF0000"/>
                </a:solidFill>
                <a:latin typeface="Arial" charset="0"/>
              </a:rPr>
              <a:t> І Я ЗРОЗУМІЮ !!!!</a:t>
            </a:r>
          </a:p>
        </p:txBody>
      </p:sp>
      <p:pic>
        <p:nvPicPr>
          <p:cNvPr id="13317" name="Picture 5" descr="D:\Desktop\ВГО ресуситації\фото навчань\фото навчання волонтери майдан\DSCF3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2" y="3071191"/>
            <a:ext cx="5004632" cy="309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6730" y="3166919"/>
            <a:ext cx="6270742" cy="1581202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uk-UA" sz="3200" dirty="0"/>
              <a:t>Навчання з домедичної допомоги повинно бути </a:t>
            </a:r>
            <a:r>
              <a:rPr lang="uk-UA" sz="3200" dirty="0">
                <a:solidFill>
                  <a:srgbClr val="FF0000"/>
                </a:solidFill>
              </a:rPr>
              <a:t>компетентно спрямованим</a:t>
            </a:r>
            <a:r>
              <a:rPr lang="uk-UA" sz="3200" dirty="0"/>
              <a:t>.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7738301" y="4621165"/>
            <a:ext cx="1373777" cy="869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uk-UA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723428" y="5505864"/>
            <a:ext cx="4885778" cy="176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70" tIns="51435" rIns="102870" bIns="5143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 sz="2700" dirty="0">
                <a:latin typeface="Arial" charset="0"/>
              </a:rPr>
              <a:t>Робити необхідні речі</a:t>
            </a:r>
          </a:p>
          <a:p>
            <a:pPr eaLnBrk="1" hangingPunct="1"/>
            <a:r>
              <a:rPr lang="uk-UA" altLang="ru-RU" sz="2700" dirty="0">
                <a:latin typeface="Arial" charset="0"/>
              </a:rPr>
              <a:t>- Правильно</a:t>
            </a:r>
          </a:p>
          <a:p>
            <a:pPr eaLnBrk="1" hangingPunct="1"/>
            <a:r>
              <a:rPr lang="uk-UA" altLang="ru-RU" sz="2700" dirty="0">
                <a:latin typeface="Arial" charset="0"/>
              </a:rPr>
              <a:t>- В правильній послідовності</a:t>
            </a:r>
          </a:p>
          <a:p>
            <a:pPr eaLnBrk="1" hangingPunct="1"/>
            <a:r>
              <a:rPr lang="uk-UA" altLang="ru-RU" sz="2700" dirty="0">
                <a:latin typeface="Arial" charset="0"/>
              </a:rPr>
              <a:t>- В правильний час </a:t>
            </a:r>
          </a:p>
        </p:txBody>
      </p:sp>
    </p:spTree>
    <p:extLst>
      <p:ext uri="{BB962C8B-B14F-4D97-AF65-F5344CB8AC3E}">
        <p14:creationId xmlns:p14="http://schemas.microsoft.com/office/powerpoint/2010/main" val="20578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4100"/>
            <a:ext cx="11630025" cy="4392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903" y="500508"/>
            <a:ext cx="10898636" cy="519373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uk-UA" sz="2700" dirty="0">
                <a:latin typeface="Arial" pitchFamily="34" charset="0"/>
                <a:cs typeface="Arial" pitchFamily="34" charset="0"/>
              </a:rPr>
              <a:t>Навчання школярів з питань надання домедичної допомоги</a:t>
            </a:r>
          </a:p>
        </p:txBody>
      </p:sp>
    </p:spTree>
    <p:extLst>
      <p:ext uri="{BB962C8B-B14F-4D97-AF65-F5344CB8AC3E}">
        <p14:creationId xmlns:p14="http://schemas.microsoft.com/office/powerpoint/2010/main" val="16858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Desktop\Суми 2013\фото\DSCF1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6180470" cy="382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D:\Desktop\Суми 2013\фото\DSCF15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741" y="2570321"/>
            <a:ext cx="4232037" cy="462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D:\Documents\Лесной (для ребят)\DSC_09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238616"/>
            <a:ext cx="7367702" cy="495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D:\Documents\Лесной (для ребят)\P10139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20" y="0"/>
            <a:ext cx="5740306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5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658" y="122464"/>
            <a:ext cx="10467023" cy="7560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 хто вчителі ?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391534"/>
              </p:ext>
            </p:extLst>
          </p:nvPr>
        </p:nvGraphicFramePr>
        <p:xfrm>
          <a:off x="411897" y="1483521"/>
          <a:ext cx="10806232" cy="5217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D:\Desktop\vX1xaiXVgV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50" y="1029765"/>
            <a:ext cx="1876255" cy="161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658" y="2768758"/>
            <a:ext cx="10467023" cy="1200150"/>
          </a:xfrm>
        </p:spPr>
        <p:txBody>
          <a:bodyPr>
            <a:noAutofit/>
          </a:bodyPr>
          <a:lstStyle/>
          <a:p>
            <a:r>
              <a:rPr lang="uk-UA" sz="6100" dirty="0">
                <a:latin typeface="Arial" pitchFamily="34" charset="0"/>
                <a:cs typeface="Arial" pitchFamily="34" charset="0"/>
              </a:rPr>
              <a:t>Усунення критичних станів</a:t>
            </a:r>
          </a:p>
        </p:txBody>
      </p:sp>
    </p:spTree>
    <p:extLst>
      <p:ext uri="{BB962C8B-B14F-4D97-AF65-F5344CB8AC3E}">
        <p14:creationId xmlns:p14="http://schemas.microsoft.com/office/powerpoint/2010/main" val="634786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" y="727331"/>
            <a:ext cx="11559356" cy="393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0510" y="5341467"/>
            <a:ext cx="9250103" cy="457818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uk-UA" sz="2300" dirty="0">
                <a:latin typeface="Arial" pitchFamily="34" charset="0"/>
                <a:cs typeface="Arial" pitchFamily="34" charset="0"/>
              </a:rPr>
              <a:t>Укладки для зупинки кровотеч в громадських місцях</a:t>
            </a:r>
          </a:p>
        </p:txBody>
      </p:sp>
    </p:spTree>
    <p:extLst>
      <p:ext uri="{BB962C8B-B14F-4D97-AF65-F5344CB8AC3E}">
        <p14:creationId xmlns:p14="http://schemas.microsoft.com/office/powerpoint/2010/main" val="38024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658" y="500508"/>
            <a:ext cx="10623880" cy="519373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uk-UA" sz="2700" dirty="0">
                <a:latin typeface="Arial" pitchFamily="34" charset="0"/>
                <a:cs typeface="Arial" pitchFamily="34" charset="0"/>
              </a:rPr>
              <a:t>Адекватна комплектація автомобільних аптечок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318" y="1322444"/>
            <a:ext cx="11264977" cy="411651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90% засобів для надання допомоги не придатні для якісного надання домедичної допомоги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0" y="2239501"/>
            <a:ext cx="4701372" cy="249507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3074" y="2163890"/>
            <a:ext cx="4804248" cy="25706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94659" y="2239501"/>
            <a:ext cx="4683803" cy="249507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20" y="1419318"/>
            <a:ext cx="3706231" cy="30596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76" y="4054101"/>
            <a:ext cx="3431475" cy="28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6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97" y="288370"/>
            <a:ext cx="10873208" cy="1223848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Вузлові кровотечі.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9650" y="2239498"/>
            <a:ext cx="6433914" cy="724202"/>
          </a:xfrm>
          <a:prstGeom prst="rect">
            <a:avLst/>
          </a:prstGeom>
          <a:noFill/>
        </p:spPr>
        <p:txBody>
          <a:bodyPr wrap="square" lIns="107597" tIns="53799" rIns="107597" bIns="53799" rtlCol="0">
            <a:spAutoFit/>
          </a:bodyPr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Може контролюватись шляхом здійснення прямого </a:t>
            </a:r>
          </a:p>
          <a:p>
            <a:pPr algn="ctr"/>
            <a:r>
              <a:rPr lang="uk-UA" dirty="0">
                <a:latin typeface="Arial" pitchFamily="34" charset="0"/>
                <a:cs typeface="Arial" pitchFamily="34" charset="0"/>
              </a:rPr>
              <a:t>т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иску 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і\або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тампонуванням рани.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69" y="1296194"/>
            <a:ext cx="2530124" cy="5688632"/>
          </a:xfrm>
        </p:spPr>
      </p:pic>
    </p:spTree>
    <p:extLst>
      <p:ext uri="{BB962C8B-B14F-4D97-AF65-F5344CB8AC3E}">
        <p14:creationId xmlns:p14="http://schemas.microsoft.com/office/powerpoint/2010/main" val="51524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503" y="288370"/>
            <a:ext cx="10467023" cy="120015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Актуальність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503" y="1785851"/>
            <a:ext cx="10467023" cy="2525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500" dirty="0">
                <a:latin typeface="Arial" panose="020B0604020202020204" pitchFamily="34" charset="0"/>
                <a:cs typeface="Arial" panose="020B0604020202020204" pitchFamily="34" charset="0"/>
              </a:rPr>
              <a:t>Кровотеча є причиною смерті у більш ніж 35% випадків на до госпітальному етапі та більш ніж 40% смертей протягом перших </a:t>
            </a:r>
          </a:p>
          <a:p>
            <a:pPr marL="0" indent="0" algn="ctr">
              <a:buNone/>
            </a:pPr>
            <a:r>
              <a:rPr lang="uk-UA" sz="4500" dirty="0">
                <a:latin typeface="Arial" panose="020B0604020202020204" pitchFamily="34" charset="0"/>
                <a:cs typeface="Arial" panose="020B0604020202020204" pitchFamily="34" charset="0"/>
              </a:rPr>
              <a:t>24 год після травми.</a:t>
            </a:r>
          </a:p>
          <a:p>
            <a:pPr marL="0" indent="0">
              <a:buNone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952" y="5944310"/>
            <a:ext cx="11310123" cy="719428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just"/>
            <a:r>
              <a:rPr lang="en-US" i="1" dirty="0"/>
              <a:t> </a:t>
            </a:r>
            <a:r>
              <a:rPr lang="en-US" i="1" dirty="0" err="1"/>
              <a:t>Kauvar</a:t>
            </a:r>
            <a:r>
              <a:rPr lang="en-US" i="1" dirty="0"/>
              <a:t>, D.S., </a:t>
            </a:r>
            <a:r>
              <a:rPr lang="en-US" i="1" dirty="0" err="1"/>
              <a:t>Lefering</a:t>
            </a:r>
            <a:r>
              <a:rPr lang="en-US" i="1" dirty="0"/>
              <a:t>, R., and Wade, C.E. (2006) Impact of hemorrhage on trauma outcome: an overview of epidemiology, clinical presentations, and therapeutic considerations</a:t>
            </a:r>
            <a:r>
              <a:rPr lang="en-US" i="1" dirty="0" smtClean="0"/>
              <a:t>.</a:t>
            </a:r>
            <a:r>
              <a:rPr lang="uk-UA" i="1" dirty="0" smtClean="0"/>
              <a:t> </a:t>
            </a:r>
            <a:r>
              <a:rPr lang="en-US" i="1" dirty="0" smtClean="0"/>
              <a:t>J </a:t>
            </a:r>
            <a:r>
              <a:rPr lang="en-US" i="1" dirty="0"/>
              <a:t>Trauma 60, S3-11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367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57" y="3540082"/>
            <a:ext cx="4540892" cy="42501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07065" y="42831"/>
            <a:ext cx="11188166" cy="1323439"/>
            <a:chOff x="393418" y="412838"/>
            <a:chExt cx="11728790" cy="126041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93418" y="412838"/>
              <a:ext cx="5592362" cy="1260418"/>
              <a:chOff x="2961210" y="156871"/>
              <a:chExt cx="5592362" cy="1260418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961210" y="156871"/>
                <a:ext cx="3789777" cy="126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8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РЕВУЛ® </a:t>
                </a:r>
                <a:endParaRPr lang="uk-UA" sz="8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6296039" y="356925"/>
                <a:ext cx="2257533" cy="967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матеріал</a:t>
                </a:r>
              </a:p>
              <a:p>
                <a:r>
                  <a:rPr lang="uk-UA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гемостатичний </a:t>
                </a:r>
              </a:p>
              <a:p>
                <a:r>
                  <a:rPr lang="uk-UA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перев’язувальний</a:t>
                </a:r>
                <a:endParaRPr lang="uk-UA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6023477" y="689836"/>
              <a:ext cx="6098731" cy="7328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4400" b="1" dirty="0" smtClean="0">
                  <a:solidFill>
                    <a:srgbClr val="FF0000"/>
                  </a:solidFill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ЗУПИНЯЄ КРОВОТЕЧУ!</a:t>
              </a:r>
              <a:endParaRPr lang="uk-UA" sz="4400" b="1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806900" y="1736414"/>
            <a:ext cx="2148553" cy="2368092"/>
            <a:chOff x="5183390" y="1968517"/>
            <a:chExt cx="2108158" cy="2137745"/>
          </a:xfrm>
        </p:grpSpPr>
        <p:sp>
          <p:nvSpPr>
            <p:cNvPr id="16" name="Капля 15"/>
            <p:cNvSpPr/>
            <p:nvPr/>
          </p:nvSpPr>
          <p:spPr>
            <a:xfrm rot="13457105" flipV="1">
              <a:off x="5183390" y="1968517"/>
              <a:ext cx="2108158" cy="2137745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481352" y="2336322"/>
              <a:ext cx="1512233" cy="1260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dirty="0" smtClean="0"/>
                <a:t>Може знаходитись в рані </a:t>
              </a:r>
            </a:p>
            <a:p>
              <a:pPr algn="ctr"/>
              <a:r>
                <a:rPr lang="uk-UA" dirty="0" smtClean="0"/>
                <a:t>24 години</a:t>
              </a:r>
              <a:endParaRPr lang="uk-UA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162385" y="2121684"/>
            <a:ext cx="2502531" cy="2480672"/>
            <a:chOff x="2675152" y="2507345"/>
            <a:chExt cx="2106187" cy="2108158"/>
          </a:xfrm>
        </p:grpSpPr>
        <p:sp>
          <p:nvSpPr>
            <p:cNvPr id="11" name="Капля 10"/>
            <p:cNvSpPr/>
            <p:nvPr/>
          </p:nvSpPr>
          <p:spPr>
            <a:xfrm rot="16200000">
              <a:off x="2674167" y="2508330"/>
              <a:ext cx="2108158" cy="2106187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25801" y="2851328"/>
              <a:ext cx="1512233" cy="1260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dirty="0" err="1" smtClean="0"/>
                <a:t>Нетканний</a:t>
              </a:r>
              <a:r>
                <a:rPr lang="uk-UA" dirty="0" smtClean="0"/>
                <a:t> матеріал з натурального </a:t>
              </a:r>
              <a:r>
                <a:rPr lang="uk-UA" dirty="0" err="1" smtClean="0"/>
                <a:t>хітозану</a:t>
              </a:r>
              <a:endParaRPr lang="uk-UA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95927" y="4433921"/>
            <a:ext cx="2370813" cy="2550905"/>
            <a:chOff x="1044051" y="4537572"/>
            <a:chExt cx="2106187" cy="2260382"/>
          </a:xfrm>
        </p:grpSpPr>
        <p:sp>
          <p:nvSpPr>
            <p:cNvPr id="13" name="Капля 12"/>
            <p:cNvSpPr/>
            <p:nvPr/>
          </p:nvSpPr>
          <p:spPr>
            <a:xfrm rot="16200000">
              <a:off x="1043066" y="4538557"/>
              <a:ext cx="2108158" cy="2106187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41028" y="4951295"/>
              <a:ext cx="1512233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Z-</a:t>
              </a:r>
              <a:r>
                <a:rPr lang="ru-RU" dirty="0" err="1" smtClean="0"/>
                <a:t>подібна</a:t>
              </a:r>
              <a:r>
                <a:rPr lang="ru-RU" dirty="0" smtClean="0"/>
                <a:t> складка для </a:t>
              </a:r>
              <a:r>
                <a:rPr lang="ru-RU" dirty="0" err="1" smtClean="0"/>
                <a:t>швидкого</a:t>
              </a:r>
              <a:r>
                <a:rPr lang="ru-RU" dirty="0" smtClean="0"/>
                <a:t> </a:t>
              </a:r>
              <a:r>
                <a:rPr lang="ru-RU" dirty="0" err="1" smtClean="0"/>
                <a:t>застосування</a:t>
              </a:r>
              <a:endParaRPr lang="uk-UA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183165" y="1946828"/>
            <a:ext cx="2293518" cy="2487092"/>
            <a:chOff x="7565717" y="2507344"/>
            <a:chExt cx="2137745" cy="2190642"/>
          </a:xfrm>
        </p:grpSpPr>
        <p:sp>
          <p:nvSpPr>
            <p:cNvPr id="14" name="Капля 13"/>
            <p:cNvSpPr/>
            <p:nvPr/>
          </p:nvSpPr>
          <p:spPr>
            <a:xfrm rot="16200000" flipV="1">
              <a:off x="7580511" y="2492550"/>
              <a:ext cx="2108158" cy="2137745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03721" y="2851327"/>
              <a:ext cx="1824989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dirty="0" smtClean="0"/>
                <a:t>Проявляє </a:t>
              </a:r>
              <a:r>
                <a:rPr lang="uk-UA" dirty="0"/>
                <a:t>ефект незалежно від процесів згортання крові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8551317" y="4398881"/>
            <a:ext cx="2300174" cy="2414156"/>
            <a:chOff x="9269658" y="4504200"/>
            <a:chExt cx="2106187" cy="2164846"/>
          </a:xfrm>
        </p:grpSpPr>
        <p:sp>
          <p:nvSpPr>
            <p:cNvPr id="12" name="Капля 11"/>
            <p:cNvSpPr/>
            <p:nvPr/>
          </p:nvSpPr>
          <p:spPr>
            <a:xfrm rot="5201866" flipH="1">
              <a:off x="9240329" y="4533529"/>
              <a:ext cx="2164846" cy="2106187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566635" y="4789319"/>
              <a:ext cx="1512233" cy="1553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dirty="0" smtClean="0"/>
                <a:t>Відповідає стандартам НАТО для військових аптечок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42576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760" y="273680"/>
            <a:ext cx="10467023" cy="1200150"/>
          </a:xfrm>
        </p:spPr>
        <p:txBody>
          <a:bodyPr/>
          <a:lstStyle/>
          <a:p>
            <a:pPr eaLnBrk="1" hangingPunct="1"/>
            <a:r>
              <a:rPr lang="ru-RU" sz="3600" b="1" dirty="0">
                <a:latin typeface="Times New Roman" pitchFamily="18" charset="0"/>
              </a:rPr>
              <a:t>«</a:t>
            </a:r>
            <a:r>
              <a:rPr lang="ru-RU" sz="3600" b="1" dirty="0" err="1">
                <a:latin typeface="Times New Roman" pitchFamily="18" charset="0"/>
              </a:rPr>
              <a:t>Прихована</a:t>
            </a:r>
            <a:r>
              <a:rPr lang="ru-RU" sz="3600" b="1" dirty="0">
                <a:latin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</a:rPr>
              <a:t>епідемія</a:t>
            </a:r>
            <a:r>
              <a:rPr lang="ru-RU" sz="3600" b="1" dirty="0">
                <a:latin typeface="Times New Roman" pitchFamily="18" charset="0"/>
              </a:rPr>
              <a:t>» смертей </a:t>
            </a:r>
            <a:r>
              <a:rPr lang="ru-RU" sz="3600" b="1" dirty="0" err="1">
                <a:latin typeface="Times New Roman" pitchFamily="18" charset="0"/>
              </a:rPr>
              <a:t>від</a:t>
            </a:r>
            <a:r>
              <a:rPr lang="ru-RU" sz="3600" b="1" dirty="0">
                <a:latin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</a:rPr>
              <a:t>аварій</a:t>
            </a:r>
            <a:r>
              <a:rPr lang="ru-RU" sz="3600" b="1" dirty="0">
                <a:latin typeface="Times New Roman" pitchFamily="18" charset="0"/>
              </a:rPr>
              <a:t> на дорогах </a:t>
            </a:r>
            <a:r>
              <a:rPr lang="ru-RU" sz="3600" b="1" dirty="0" err="1">
                <a:latin typeface="Times New Roman" pitchFamily="18" charset="0"/>
              </a:rPr>
              <a:t>України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760" y="1568377"/>
            <a:ext cx="10467023" cy="475226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дорожньо-транспортний травматизм входить до </a:t>
            </a:r>
            <a:r>
              <a:rPr lang="uk-UA" sz="32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десяти основних причин смертності </a:t>
            </a:r>
            <a:r>
              <a:rPr lang="uk-UA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Україні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uk-UA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внаслідок ДТП в більшості випадків гинуть особи </a:t>
            </a:r>
            <a:r>
              <a:rPr lang="uk-UA" sz="3200" b="1" u="sng" dirty="0">
                <a:latin typeface="Times New Roman" pitchFamily="18" charset="0"/>
              </a:rPr>
              <a:t>працездатного віку</a:t>
            </a:r>
            <a:r>
              <a:rPr lang="uk-UA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uk-UA" sz="3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економічні збитки від втрат продуктивної робочої сили та від необхідності піклуватися про інвалідів після аварій — до </a:t>
            </a:r>
            <a:r>
              <a:rPr lang="uk-UA" sz="32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5 млрд. дол. США  щорічно</a:t>
            </a:r>
          </a:p>
          <a:p>
            <a:pPr eaLnBrk="1" hangingPunct="1">
              <a:lnSpc>
                <a:spcPct val="90000"/>
              </a:lnSpc>
              <a:defRPr/>
            </a:pPr>
            <a:endParaRPr lang="uk-UA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" y="6322459"/>
            <a:ext cx="10334045" cy="4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70" tIns="51435" rIns="102870" bIns="514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FF0000"/>
                </a:solidFill>
                <a:latin typeface="Arial" charset="0"/>
              </a:rPr>
              <a:t>Мартін РАЙЗЕР (директор Світового банку у справах України, Білорусі та Молдови) </a:t>
            </a:r>
          </a:p>
        </p:txBody>
      </p:sp>
    </p:spTree>
    <p:extLst>
      <p:ext uri="{BB962C8B-B14F-4D97-AF65-F5344CB8AC3E}">
        <p14:creationId xmlns:p14="http://schemas.microsoft.com/office/powerpoint/2010/main" val="4238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dirty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складі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хітозан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нетканий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матеріал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природного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походження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).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11,2 </a:t>
            </a:r>
            <a:r>
              <a:rPr lang="ru-RU" dirty="0">
                <a:latin typeface="Arial" pitchFamily="34" charset="0"/>
                <a:cs typeface="Arial" pitchFamily="34" charset="0"/>
              </a:rPr>
              <a:t>см * 1,82м =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2,04 м</a:t>
            </a:r>
            <a:r>
              <a:rPr lang="ru-RU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Щільність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70 </a:t>
            </a:r>
            <a:r>
              <a:rPr lang="ru-RU" dirty="0">
                <a:latin typeface="Arial" pitchFamily="34" charset="0"/>
                <a:cs typeface="Arial" pitchFamily="34" charset="0"/>
              </a:rPr>
              <a:t>г/м.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Вага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матеріалу</a:t>
            </a:r>
            <a:r>
              <a:rPr lang="ru-RU" dirty="0">
                <a:latin typeface="Arial" pitchFamily="34" charset="0"/>
                <a:cs typeface="Arial" pitchFamily="34" charset="0"/>
              </a:rPr>
              <a:t> ~ 125 г.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залишатися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рані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потерпілого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доби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СТЕРИЛЬНИЙ!</a:t>
            </a:r>
            <a:endParaRPr lang="ru-RU" sz="4400" b="1" dirty="0">
              <a:solidFill>
                <a:srgbClr val="00B05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58" y="2820352"/>
            <a:ext cx="4125024" cy="454056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799564" y="284213"/>
            <a:ext cx="5334589" cy="1323439"/>
            <a:chOff x="2961210" y="156871"/>
            <a:chExt cx="5592362" cy="126041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961210" y="156871"/>
              <a:ext cx="3789777" cy="1260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8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РЕВУЛ® </a:t>
              </a:r>
              <a:endParaRPr lang="uk-UA" sz="8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296039" y="356925"/>
              <a:ext cx="2257533" cy="967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матеріал</a:t>
              </a:r>
            </a:p>
            <a:p>
              <a:r>
                <a:rPr lang="uk-UA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гемостатичний </a:t>
              </a:r>
            </a:p>
            <a:p>
              <a:r>
                <a:rPr lang="uk-UA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перев’язувальний</a:t>
              </a:r>
              <a:endParaRPr lang="uk-UA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909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564" y="182759"/>
            <a:ext cx="10030897" cy="1391841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Переваги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REVUL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гемостатичний </a:t>
            </a:r>
            <a:r>
              <a:rPr lang="ru-RU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перев’язувальний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матеріал</a:t>
            </a:r>
            <a:endParaRPr lang="uk-UA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412" y="1872258"/>
            <a:ext cx="10801200" cy="518124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err="1"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нетканний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матеріал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хітозану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а не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просочення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Переваги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велика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корисна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площа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контакту для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швидкого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гемостазу</a:t>
            </a: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Оптимальна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площа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бинта для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у великих і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середніх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ранах</a:t>
            </a:r>
          </a:p>
          <a:p>
            <a:pPr marL="0" lvl="0" indent="0">
              <a:buNone/>
            </a:pP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Переваги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для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зупинки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кровотечі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при великих і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середніх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пошкодженнях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є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важкими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Максимальна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концентрація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хітозану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швидкого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гемостазу</a:t>
            </a:r>
          </a:p>
          <a:p>
            <a:pPr marL="0" indent="0">
              <a:buNone/>
            </a:pP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Переваги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збільшення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точок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контакту для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швидкого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гемостазу</a:t>
            </a: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Практично в 2 рази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доступніше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ціною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vs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CELOX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Переваги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можливість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подвоїти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гемостаческого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бинта для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особового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складу, а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також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раціонально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інвестувати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бюджет в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мирний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час.</a:t>
            </a:r>
          </a:p>
        </p:txBody>
      </p:sp>
    </p:spTree>
    <p:extLst>
      <p:ext uri="{BB962C8B-B14F-4D97-AF65-F5344CB8AC3E}">
        <p14:creationId xmlns:p14="http://schemas.microsoft.com/office/powerpoint/2010/main" val="248694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452" y="216074"/>
            <a:ext cx="10030897" cy="877672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Механізм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дії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404" y="1261054"/>
            <a:ext cx="11017224" cy="5651764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 smtClean="0">
                <a:latin typeface="Arial" pitchFamily="34" charset="0"/>
                <a:cs typeface="Arial" pitchFamily="34" charset="0"/>
              </a:rPr>
              <a:t>Хітозан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— катіонний полісахарид з високими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сорбційними</a:t>
            </a:r>
            <a:r>
              <a:rPr lang="uk-UA" dirty="0">
                <a:latin typeface="Arial" pitchFamily="34" charset="0"/>
                <a:cs typeface="Arial" pitchFamily="34" charset="0"/>
              </a:rPr>
              <a:t> властивостями.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Гемостатичний </a:t>
            </a:r>
            <a:r>
              <a:rPr lang="uk-UA" dirty="0">
                <a:latin typeface="Arial" pitchFamily="34" charset="0"/>
                <a:cs typeface="Arial" pitchFamily="34" charset="0"/>
              </a:rPr>
              <a:t>ефект обумовлено зв’язуванням позитивно заряджених елементів бинта REVUL з негативно зарядженими еритроцитами.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uk-UA" dirty="0">
                <a:latin typeface="Arial" pitchFamily="34" charset="0"/>
                <a:cs typeface="Arial" pitchFamily="34" charset="0"/>
              </a:rPr>
              <a:t>контакті з кров'ю бинт REVUL сприяє поглинанню рідкої фракції крові та утворює єдину желеподібну масу, що сприяє зупинці кровотечі.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Проявляє </a:t>
            </a:r>
            <a:r>
              <a:rPr lang="uk-UA" dirty="0">
                <a:latin typeface="Arial" pitchFamily="34" charset="0"/>
                <a:cs typeface="Arial" pitchFamily="34" charset="0"/>
              </a:rPr>
              <a:t>ефект незалежно від процесів згортання крові в організмі, оскільки він не належить до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прокоагулянтів</a:t>
            </a:r>
            <a:r>
              <a:rPr lang="uk-UA" dirty="0">
                <a:latin typeface="Arial" pitchFamily="34" charset="0"/>
                <a:cs typeface="Arial" pitchFamily="34" charset="0"/>
              </a:rPr>
              <a:t>, що мінімізує ризик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емболізації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586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8895" y="2466324"/>
            <a:ext cx="9066930" cy="1981312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 lvl="0" algn="ctr"/>
            <a:r>
              <a:rPr lang="uk-UA" sz="6100" dirty="0">
                <a:latin typeface="Arial" pitchFamily="34" charset="0"/>
                <a:cs typeface="Arial" pitchFamily="34" charset="0"/>
              </a:rPr>
              <a:t>Швидке реагування системи ЕМД</a:t>
            </a:r>
          </a:p>
        </p:txBody>
      </p:sp>
    </p:spTree>
    <p:extLst>
      <p:ext uri="{BB962C8B-B14F-4D97-AF65-F5344CB8AC3E}">
        <p14:creationId xmlns:p14="http://schemas.microsoft.com/office/powerpoint/2010/main" val="1378434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0" y="52909"/>
            <a:ext cx="6910312" cy="4961351"/>
          </a:xfrm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5356678" y="2121934"/>
            <a:ext cx="602875" cy="4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70" tIns="51435" rIns="102870" bIns="5143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/>
              <a:t>103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3438747" y="5718553"/>
            <a:ext cx="3913393" cy="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70" tIns="51435" rIns="102870" bIns="5143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uk-UA" altLang="ru-RU" sz="1800" dirty="0">
                <a:latin typeface="Arial" pitchFamily="34" charset="0"/>
                <a:cs typeface="Arial" pitchFamily="34" charset="0"/>
              </a:rPr>
              <a:t>Комунікація диспетчера з рятувальником – рятує життя !!!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69" y="5343410"/>
            <a:ext cx="3951473" cy="134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Desktop\методичка перевидання\малюнки частина 2\IMG_65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0" y="5390987"/>
            <a:ext cx="2385681" cy="13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ERC_summary_booklet_HRES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602" y="122466"/>
            <a:ext cx="2806940" cy="3325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53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073" y="2844368"/>
            <a:ext cx="10440710" cy="1042593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 lvl="0" algn="ctr"/>
            <a:r>
              <a:rPr lang="uk-UA" sz="6100" dirty="0">
                <a:latin typeface="Arial" pitchFamily="34" charset="0"/>
                <a:cs typeface="Arial" pitchFamily="34" charset="0"/>
              </a:rPr>
              <a:t>Якісна ЕМД</a:t>
            </a:r>
          </a:p>
        </p:txBody>
      </p:sp>
    </p:spTree>
    <p:extLst>
      <p:ext uri="{BB962C8B-B14F-4D97-AF65-F5344CB8AC3E}">
        <p14:creationId xmlns:p14="http://schemas.microsoft.com/office/powerpoint/2010/main" val="2513244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95976725"/>
              </p:ext>
            </p:extLst>
          </p:nvPr>
        </p:nvGraphicFramePr>
        <p:xfrm>
          <a:off x="136731" y="1180983"/>
          <a:ext cx="11264977" cy="476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Выгнутая вниз стрелка 1"/>
          <p:cNvSpPr/>
          <p:nvPr/>
        </p:nvSpPr>
        <p:spPr>
          <a:xfrm rot="10800000">
            <a:off x="319902" y="802940"/>
            <a:ext cx="5577642" cy="149228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165" y="4810186"/>
            <a:ext cx="9216758" cy="2412199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r>
              <a:rPr lang="uk-UA" sz="2700" dirty="0">
                <a:latin typeface="Arial" panose="020B0604020202020204" pitchFamily="34" charset="0"/>
                <a:cs typeface="Arial" panose="020B0604020202020204" pitchFamily="34" charset="0"/>
              </a:rPr>
              <a:t>У випадку видимої масивної зовнішньої кровотечі</a:t>
            </a:r>
          </a:p>
          <a:p>
            <a:pPr algn="ctr"/>
            <a:r>
              <a:rPr lang="uk-UA" sz="4100" dirty="0">
                <a:latin typeface="Arial" panose="020B0604020202020204" pitchFamily="34" charset="0"/>
                <a:cs typeface="Arial" panose="020B0604020202020204" pitchFamily="34" charset="0"/>
              </a:rPr>
              <a:t>АВСДЕ</a:t>
            </a:r>
          </a:p>
          <a:p>
            <a:pPr algn="ctr"/>
            <a:endParaRPr lang="uk-UA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4100" dirty="0">
                <a:latin typeface="Arial" panose="020B0604020202020204" pitchFamily="34" charset="0"/>
                <a:cs typeface="Arial" panose="020B0604020202020204" pitchFamily="34" charset="0"/>
              </a:rPr>
              <a:t>САВСДЕ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709846" y="5923449"/>
            <a:ext cx="375394" cy="453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073" y="2844366"/>
            <a:ext cx="10440710" cy="1981312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 lvl="0" algn="ctr"/>
            <a:r>
              <a:rPr lang="uk-UA" sz="6100" dirty="0">
                <a:latin typeface="Arial" pitchFamily="34" charset="0"/>
                <a:cs typeface="Arial" pitchFamily="34" charset="0"/>
              </a:rPr>
              <a:t>Високо спеціалізована лікарня.</a:t>
            </a:r>
          </a:p>
        </p:txBody>
      </p:sp>
    </p:spTree>
    <p:extLst>
      <p:ext uri="{BB962C8B-B14F-4D97-AF65-F5344CB8AC3E}">
        <p14:creationId xmlns:p14="http://schemas.microsoft.com/office/powerpoint/2010/main" val="2395172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 Israel 2\IMG_2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629091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esktop\540354-pa-emergency-departmen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76" y="198072"/>
            <a:ext cx="4165546" cy="1936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85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3"/>
          <p:cNvGraphicFramePr>
            <a:graphicFrameLocks/>
          </p:cNvGraphicFramePr>
          <p:nvPr/>
        </p:nvGraphicFramePr>
        <p:xfrm>
          <a:off x="163549" y="-53339"/>
          <a:ext cx="11393789" cy="623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r:id="rId3" imgW="8961897" imgH="5938019" progId="Excel.Chart.8">
                  <p:embed/>
                </p:oleObj>
              </mc:Choice>
              <mc:Fallback>
                <p:oleObj r:id="rId3" imgW="8961897" imgH="59380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49" y="-53339"/>
                        <a:ext cx="11393789" cy="6237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1326552" y="245031"/>
            <a:ext cx="1689987" cy="678418"/>
          </a:xfrm>
          <a:prstGeom prst="wedgeRectCallout">
            <a:avLst>
              <a:gd name="adj1" fmla="val -87105"/>
              <a:gd name="adj2" fmla="val 2044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/>
          <a:lstStyle/>
          <a:p>
            <a:pPr algn="ctr">
              <a:lnSpc>
                <a:spcPct val="115000"/>
              </a:lnSpc>
              <a:defRPr/>
            </a:pPr>
            <a:r>
              <a:rPr lang="uk-UA" sz="900">
                <a:solidFill>
                  <a:srgbClr val="000000"/>
                </a:solidFill>
                <a:ea typeface="Calibri"/>
                <a:cs typeface="Times New Roman"/>
              </a:rPr>
              <a:t>1990: Уряд Квебеку визначив надання допомоги травмованим приорітетним завданням</a:t>
            </a:r>
            <a:endParaRPr lang="uk-UA" sz="1200">
              <a:ea typeface="Calibri"/>
              <a:cs typeface="Times New Roman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334082" y="1030130"/>
            <a:ext cx="1623357" cy="543401"/>
          </a:xfrm>
          <a:prstGeom prst="wedgeRectCallout">
            <a:avLst>
              <a:gd name="adj1" fmla="val -58622"/>
              <a:gd name="adj2" fmla="val 1890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/>
          <a:lstStyle/>
          <a:p>
            <a:pPr algn="ctr">
              <a:lnSpc>
                <a:spcPct val="115000"/>
              </a:lnSpc>
              <a:defRPr/>
            </a:pPr>
            <a:r>
              <a:rPr lang="uk-UA" sz="900">
                <a:solidFill>
                  <a:srgbClr val="000000"/>
                </a:solidFill>
                <a:ea typeface="Calibri"/>
                <a:cs typeface="Times New Roman"/>
              </a:rPr>
              <a:t>1993: 4 лікарні в Квебеку визначені як травма центри 1 рівня</a:t>
            </a:r>
            <a:endParaRPr lang="uk-UA" sz="1200">
              <a:ea typeface="Calibri"/>
              <a:cs typeface="Times New Roman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015995" y="856774"/>
            <a:ext cx="2105922" cy="743426"/>
          </a:xfrm>
          <a:prstGeom prst="wedgeRectCallout">
            <a:avLst>
              <a:gd name="adj1" fmla="val -130710"/>
              <a:gd name="adj2" fmla="val 1527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/>
          <a:lstStyle/>
          <a:p>
            <a:pPr algn="ctr">
              <a:lnSpc>
                <a:spcPct val="115000"/>
              </a:lnSpc>
              <a:defRPr/>
            </a:pPr>
            <a:r>
              <a:rPr lang="uk-UA" sz="900">
                <a:solidFill>
                  <a:srgbClr val="000000"/>
                </a:solidFill>
                <a:ea typeface="Calibri"/>
                <a:cs typeface="Times New Roman"/>
              </a:rPr>
              <a:t>1993: Впровадження керівних принципів спрямованих на зменшення часу догоспітального етапу</a:t>
            </a:r>
            <a:endParaRPr lang="uk-UA" sz="1200">
              <a:ea typeface="Calibri"/>
              <a:cs typeface="Times New Roman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799952" y="2088597"/>
            <a:ext cx="1578937" cy="660083"/>
          </a:xfrm>
          <a:prstGeom prst="wedgeRectCallout">
            <a:avLst>
              <a:gd name="adj1" fmla="val -78898"/>
              <a:gd name="adj2" fmla="val 1632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/>
          <a:lstStyle/>
          <a:p>
            <a:pPr algn="ctr">
              <a:lnSpc>
                <a:spcPct val="115000"/>
              </a:lnSpc>
              <a:defRPr/>
            </a:pPr>
            <a:r>
              <a:rPr lang="uk-UA" sz="900">
                <a:solidFill>
                  <a:srgbClr val="000000"/>
                </a:solidFill>
                <a:ea typeface="Calibri"/>
                <a:cs typeface="Times New Roman"/>
              </a:rPr>
              <a:t>1994-95: Надання допомоги стало приорітетним в Центрах травми 1 рівня</a:t>
            </a:r>
            <a:endParaRPr lang="uk-UA" sz="1200">
              <a:ea typeface="Calibri"/>
              <a:cs typeface="Times New Roman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623200" y="1785226"/>
            <a:ext cx="1578937" cy="761761"/>
          </a:xfrm>
          <a:prstGeom prst="wedgeRectCallout">
            <a:avLst>
              <a:gd name="adj1" fmla="val -128131"/>
              <a:gd name="adj2" fmla="val 237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/>
          <a:lstStyle/>
          <a:p>
            <a:pPr algn="ctr">
              <a:lnSpc>
                <a:spcPct val="115000"/>
              </a:lnSpc>
              <a:defRPr/>
            </a:pPr>
            <a:r>
              <a:rPr lang="uk-UA" sz="900" dirty="0">
                <a:solidFill>
                  <a:srgbClr val="000000"/>
                </a:solidFill>
                <a:ea typeface="Calibri"/>
                <a:cs typeface="Times New Roman"/>
              </a:rPr>
              <a:t>1995: Впровадження системи сортування та протоколів перевезення травмованих</a:t>
            </a:r>
            <a:endParaRPr lang="uk-UA" sz="1200" dirty="0">
              <a:ea typeface="Calibri"/>
              <a:cs typeface="Times New Roman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412669" y="2908697"/>
            <a:ext cx="1578937" cy="506730"/>
          </a:xfrm>
          <a:prstGeom prst="wedgeRectCallout">
            <a:avLst>
              <a:gd name="adj1" fmla="val -178611"/>
              <a:gd name="adj2" fmla="val 1562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/>
          <a:lstStyle/>
          <a:p>
            <a:pPr algn="ctr">
              <a:lnSpc>
                <a:spcPct val="115000"/>
              </a:lnSpc>
              <a:defRPr/>
            </a:pPr>
            <a:r>
              <a:rPr lang="uk-UA" sz="900" dirty="0">
                <a:solidFill>
                  <a:srgbClr val="000000"/>
                </a:solidFill>
                <a:ea typeface="Calibri"/>
                <a:cs typeface="Times New Roman"/>
              </a:rPr>
              <a:t>1995: Визначення центрів травми 2 та 3 рівнів</a:t>
            </a:r>
            <a:endParaRPr lang="uk-UA" sz="1200" dirty="0">
              <a:ea typeface="Calibri"/>
              <a:cs typeface="Times New Roman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731685" y="3525443"/>
            <a:ext cx="1469907" cy="551735"/>
          </a:xfrm>
          <a:prstGeom prst="wedgeRectCallout">
            <a:avLst>
              <a:gd name="adj1" fmla="val -139941"/>
              <a:gd name="adj2" fmla="val 625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/>
          <a:lstStyle/>
          <a:p>
            <a:pPr algn="ctr">
              <a:lnSpc>
                <a:spcPct val="115000"/>
              </a:lnSpc>
              <a:defRPr/>
            </a:pPr>
            <a:r>
              <a:rPr lang="uk-UA" sz="900">
                <a:solidFill>
                  <a:srgbClr val="000000"/>
                </a:solidFill>
                <a:ea typeface="Calibri"/>
                <a:cs typeface="Times New Roman"/>
              </a:rPr>
              <a:t>1996-97: Визначені спеціалізовані центри травми</a:t>
            </a:r>
            <a:endParaRPr lang="uk-UA" sz="1200">
              <a:ea typeface="Calibri"/>
              <a:cs typeface="Times New Roman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8288413" y="3675460"/>
            <a:ext cx="1831324" cy="643414"/>
          </a:xfrm>
          <a:prstGeom prst="wedgeRectCallout">
            <a:avLst>
              <a:gd name="adj1" fmla="val -1346"/>
              <a:gd name="adj2" fmla="val 2678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/>
          <a:lstStyle/>
          <a:p>
            <a:pPr algn="ctr">
              <a:lnSpc>
                <a:spcPct val="115000"/>
              </a:lnSpc>
              <a:defRPr/>
            </a:pPr>
            <a:r>
              <a:rPr lang="uk-UA" sz="900">
                <a:solidFill>
                  <a:srgbClr val="000000"/>
                </a:solidFill>
                <a:ea typeface="Calibri"/>
                <a:cs typeface="Times New Roman"/>
              </a:rPr>
              <a:t>2000: Керівництва щодо зменшення участі лікарів в наданні допомоги на догоспітальному етапі</a:t>
            </a:r>
            <a:endParaRPr lang="uk-UA" sz="1200">
              <a:ea typeface="Calibri"/>
              <a:cs typeface="Times New Roman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9661402" y="2923701"/>
            <a:ext cx="1843439" cy="623411"/>
          </a:xfrm>
          <a:prstGeom prst="wedgeRectCallout">
            <a:avLst>
              <a:gd name="adj1" fmla="val 8666"/>
              <a:gd name="adj2" fmla="val 4085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/>
          <a:lstStyle/>
          <a:p>
            <a:pPr algn="ctr">
              <a:lnSpc>
                <a:spcPct val="115000"/>
              </a:lnSpc>
              <a:defRPr/>
            </a:pPr>
            <a:r>
              <a:rPr lang="uk-UA" sz="900">
                <a:solidFill>
                  <a:srgbClr val="000000"/>
                </a:solidFill>
                <a:ea typeface="Calibri"/>
                <a:cs typeface="Times New Roman"/>
              </a:rPr>
              <a:t>2002: Лікарі повністю припинили надавати допомогу на догоспітальному етапі</a:t>
            </a:r>
            <a:endParaRPr lang="uk-UA" sz="1200">
              <a:ea typeface="Calibri"/>
              <a:cs typeface="Times New Roman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4206"/>
            <a:ext cx="209761" cy="4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70" tIns="51435" rIns="102870" bIns="51435" anchor="ctr">
            <a:spAutoFit/>
          </a:bodyPr>
          <a:lstStyle/>
          <a:p>
            <a:endParaRPr lang="uk-UA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66485"/>
            <a:ext cx="209761" cy="8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70" tIns="51435" rIns="102870" bIns="51435" anchor="ctr">
            <a:spAutoFit/>
          </a:bodyPr>
          <a:lstStyle/>
          <a:p>
            <a:r>
              <a:rPr lang="uk-UA" sz="700">
                <a:latin typeface="Arial" pitchFamily="34" charset="0"/>
              </a:rPr>
              <a:t/>
            </a:r>
            <a:br>
              <a:rPr lang="uk-UA" sz="700">
                <a:latin typeface="Arial" pitchFamily="34" charset="0"/>
              </a:rPr>
            </a:br>
            <a:endParaRPr lang="uk-UA">
              <a:latin typeface="Arial" pitchFamily="34" charset="0"/>
            </a:endParaRPr>
          </a:p>
          <a:p>
            <a:pPr eaLnBrk="0" hangingPunct="0"/>
            <a:endParaRPr lang="uk-UA">
              <a:latin typeface="Arial" pitchFamily="34" charset="0"/>
            </a:endParaRPr>
          </a:p>
        </p:txBody>
      </p:sp>
      <p:sp>
        <p:nvSpPr>
          <p:cNvPr id="5134" name="Rectangle 22"/>
          <p:cNvSpPr>
            <a:spLocks noChangeArrowheads="1"/>
          </p:cNvSpPr>
          <p:nvPr/>
        </p:nvSpPr>
        <p:spPr bwMode="auto">
          <a:xfrm>
            <a:off x="0" y="274235"/>
            <a:ext cx="209761" cy="4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70" tIns="51435" rIns="102870" bIns="51435" anchor="ctr">
            <a:spAutoFit/>
          </a:bodyPr>
          <a:lstStyle/>
          <a:p>
            <a:endParaRPr lang="uk-UA"/>
          </a:p>
        </p:txBody>
      </p:sp>
      <p:sp>
        <p:nvSpPr>
          <p:cNvPr id="5135" name="Rectangle 23"/>
          <p:cNvSpPr>
            <a:spLocks noChangeArrowheads="1"/>
          </p:cNvSpPr>
          <p:nvPr/>
        </p:nvSpPr>
        <p:spPr bwMode="auto">
          <a:xfrm>
            <a:off x="0" y="5924943"/>
            <a:ext cx="209761" cy="4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70" tIns="51435" rIns="102870" bIns="51435" anchor="ctr">
            <a:spAutoFit/>
          </a:bodyPr>
          <a:lstStyle/>
          <a:p>
            <a:endParaRPr lang="uk-U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500" dirty="0" err="1">
                <a:latin typeface="Arial" charset="0"/>
                <a:cs typeface="Arial" charset="0"/>
              </a:rPr>
              <a:t>Генеральна</a:t>
            </a:r>
            <a:r>
              <a:rPr lang="ru-RU" sz="3500" dirty="0">
                <a:latin typeface="Arial" charset="0"/>
                <a:cs typeface="Arial" charset="0"/>
              </a:rPr>
              <a:t> </a:t>
            </a:r>
            <a:r>
              <a:rPr lang="ru-RU" sz="3500" dirty="0" err="1">
                <a:latin typeface="Arial" charset="0"/>
                <a:cs typeface="Arial" charset="0"/>
              </a:rPr>
              <a:t>Асамблея</a:t>
            </a:r>
            <a:r>
              <a:rPr lang="ru-RU" sz="3500" dirty="0">
                <a:latin typeface="Arial" charset="0"/>
                <a:cs typeface="Arial" charset="0"/>
              </a:rPr>
              <a:t> </a:t>
            </a:r>
            <a:r>
              <a:rPr lang="ru-RU" sz="3500" dirty="0" err="1">
                <a:latin typeface="Arial" charset="0"/>
                <a:cs typeface="Arial" charset="0"/>
              </a:rPr>
              <a:t>Організації</a:t>
            </a:r>
            <a:r>
              <a:rPr lang="ru-RU" sz="3500" dirty="0">
                <a:latin typeface="Arial" charset="0"/>
                <a:cs typeface="Arial" charset="0"/>
              </a:rPr>
              <a:t> </a:t>
            </a:r>
            <a:r>
              <a:rPr lang="ru-RU" sz="3500" dirty="0" err="1">
                <a:latin typeface="Arial" charset="0"/>
                <a:cs typeface="Arial" charset="0"/>
              </a:rPr>
              <a:t>Об’єднаних</a:t>
            </a:r>
            <a:r>
              <a:rPr lang="ru-RU" sz="3500" dirty="0">
                <a:latin typeface="Arial" charset="0"/>
                <a:cs typeface="Arial" charset="0"/>
              </a:rPr>
              <a:t> </a:t>
            </a:r>
            <a:r>
              <a:rPr lang="ru-RU" sz="3500" dirty="0" err="1">
                <a:latin typeface="Arial" charset="0"/>
                <a:cs typeface="Arial" charset="0"/>
              </a:rPr>
              <a:t>Націй</a:t>
            </a:r>
            <a:r>
              <a:rPr lang="ru-RU" sz="3500" dirty="0">
                <a:latin typeface="Arial" charset="0"/>
                <a:cs typeface="Arial" charset="0"/>
              </a:rPr>
              <a:t> проголосила 2011 – 2020 роки </a:t>
            </a:r>
            <a:r>
              <a:rPr lang="ru-RU" sz="3500" dirty="0" err="1">
                <a:latin typeface="Arial" charset="0"/>
                <a:cs typeface="Arial" charset="0"/>
              </a:rPr>
              <a:t>Десятиліттям</a:t>
            </a:r>
            <a:r>
              <a:rPr lang="ru-RU" sz="3500" dirty="0">
                <a:latin typeface="Arial" charset="0"/>
                <a:cs typeface="Arial" charset="0"/>
              </a:rPr>
              <a:t> </a:t>
            </a:r>
            <a:r>
              <a:rPr lang="ru-RU" sz="3500" dirty="0" err="1">
                <a:latin typeface="Arial" charset="0"/>
                <a:cs typeface="Arial" charset="0"/>
              </a:rPr>
              <a:t>дій</a:t>
            </a:r>
            <a:r>
              <a:rPr lang="ru-RU" sz="3500" dirty="0">
                <a:latin typeface="Arial" charset="0"/>
                <a:cs typeface="Arial" charset="0"/>
              </a:rPr>
              <a:t> </a:t>
            </a:r>
            <a:r>
              <a:rPr lang="ru-RU" sz="3500" dirty="0" err="1">
                <a:latin typeface="Arial" charset="0"/>
                <a:cs typeface="Arial" charset="0"/>
              </a:rPr>
              <a:t>безпеки</a:t>
            </a:r>
            <a:r>
              <a:rPr lang="ru-RU" sz="3500" dirty="0">
                <a:latin typeface="Arial" charset="0"/>
                <a:cs typeface="Arial" charset="0"/>
              </a:rPr>
              <a:t> </a:t>
            </a:r>
            <a:r>
              <a:rPr lang="ru-RU" sz="3500" dirty="0" err="1">
                <a:latin typeface="Arial" charset="0"/>
                <a:cs typeface="Arial" charset="0"/>
              </a:rPr>
              <a:t>дорожнього</a:t>
            </a:r>
            <a:r>
              <a:rPr lang="ru-RU" sz="3500" dirty="0">
                <a:latin typeface="Arial" charset="0"/>
                <a:cs typeface="Arial" charset="0"/>
              </a:rPr>
              <a:t> </a:t>
            </a:r>
            <a:r>
              <a:rPr lang="ru-RU" sz="3500" dirty="0" err="1">
                <a:latin typeface="Arial" charset="0"/>
                <a:cs typeface="Arial" charset="0"/>
              </a:rPr>
              <a:t>руху</a:t>
            </a:r>
            <a:endParaRPr lang="uk-UA" sz="3500" dirty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658" y="2315107"/>
            <a:ext cx="10467023" cy="44955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Пункти плану :</a:t>
            </a:r>
          </a:p>
          <a:p>
            <a:pPr marL="0" indent="0">
              <a:buNone/>
              <a:defRPr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 1. Створення дорожньої інфраструктури.</a:t>
            </a:r>
          </a:p>
          <a:p>
            <a:pPr marL="0" indent="0">
              <a:buNone/>
              <a:defRPr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 2. Навчання безпечній поведінці на дорогах.</a:t>
            </a:r>
          </a:p>
          <a:p>
            <a:pPr marL="0" indent="0">
              <a:buNone/>
              <a:defRPr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 3. Будівництво безпечних доріг.</a:t>
            </a:r>
          </a:p>
          <a:p>
            <a:pPr marL="0" indent="0">
              <a:buNone/>
              <a:defRPr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 4. Виробництво безпечних автомобілів.</a:t>
            </a:r>
          </a:p>
          <a:p>
            <a:pPr marL="0" indent="0">
              <a:buNone/>
              <a:defRPr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Забезпечення належної екстреної  допомоги постраждалим в ДТП.</a:t>
            </a:r>
          </a:p>
        </p:txBody>
      </p:sp>
    </p:spTree>
    <p:extLst>
      <p:ext uri="{BB962C8B-B14F-4D97-AF65-F5344CB8AC3E}">
        <p14:creationId xmlns:p14="http://schemas.microsoft.com/office/powerpoint/2010/main" val="1676155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uk-UA" dirty="0" smtClean="0"/>
              <a:t>Збір даних.</a:t>
            </a:r>
            <a:br>
              <a:rPr lang="uk-UA" dirty="0" smtClean="0"/>
            </a:br>
            <a:r>
              <a:rPr lang="uk-UA" sz="4100" dirty="0"/>
              <a:t>Розвиток на основі оцінки.</a:t>
            </a:r>
          </a:p>
        </p:txBody>
      </p:sp>
      <p:sp>
        <p:nvSpPr>
          <p:cNvPr id="6" name="Нашивка 5"/>
          <p:cNvSpPr/>
          <p:nvPr/>
        </p:nvSpPr>
        <p:spPr>
          <a:xfrm>
            <a:off x="686243" y="1937065"/>
            <a:ext cx="10257540" cy="120973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2700" h="57150"/>
            <a:bevelB w="190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>
              <a:defRPr/>
            </a:pPr>
            <a:r>
              <a:rPr lang="uk-UA" sz="2700" b="1" dirty="0">
                <a:solidFill>
                  <a:schemeClr val="bg1"/>
                </a:solidFill>
              </a:rPr>
              <a:t>Національна система допомоги травмованим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594657" y="2390716"/>
          <a:ext cx="10349125" cy="264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37300" y="6247450"/>
            <a:ext cx="11264568" cy="9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800" baseline="30000">
                <a:latin typeface="Adobe Devanagari"/>
                <a:ea typeface="MS PGothic" pitchFamily="34" charset="-128"/>
                <a:cs typeface="Adobe Devanagari"/>
              </a:rPr>
              <a:t>#</a:t>
            </a:r>
            <a:r>
              <a:rPr lang="en-US" altLang="en-US" sz="1800">
                <a:latin typeface="Adobe Devanagari"/>
                <a:ea typeface="MS PGothic" pitchFamily="34" charset="-128"/>
                <a:cs typeface="Adobe Devanagari"/>
              </a:rPr>
              <a:t>Adapted from: Mock C. Strengthening care for the injured: success stories and lessons learned from around the world. 2010. </a:t>
            </a:r>
          </a:p>
          <a:p>
            <a:pPr algn="r" eaLnBrk="1" hangingPunct="1"/>
            <a:r>
              <a:rPr lang="en-US" sz="1800">
                <a:latin typeface="Adobe Devanagari"/>
                <a:ea typeface="MS PGothic" pitchFamily="34" charset="-128"/>
                <a:cs typeface="Adobe Devanagari"/>
              </a:rPr>
              <a:t>Zehtabchi; Academic Emergency Medicine 2011.</a:t>
            </a:r>
            <a:endParaRPr lang="en-US" altLang="en-US" sz="1800">
              <a:latin typeface="Adobe Devanagari"/>
              <a:ea typeface="MS PGothic" pitchFamily="34" charset="-128"/>
              <a:cs typeface="Adobe Devanagari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77355" y="4960623"/>
            <a:ext cx="10257036" cy="83177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>
              <a:defRPr/>
            </a:pPr>
            <a:r>
              <a:rPr lang="uk-UA" sz="3200" dirty="0"/>
              <a:t>База даних травмованих</a:t>
            </a:r>
          </a:p>
          <a:p>
            <a:pPr algn="ctr">
              <a:defRPr/>
            </a:pPr>
            <a:r>
              <a:rPr lang="uk-UA" sz="3200" dirty="0"/>
              <a:t>Самооцінка &amp; Контроль якості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5330581" y="3834113"/>
            <a:ext cx="603409" cy="1649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144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1726" y="1020163"/>
            <a:ext cx="7008779" cy="52565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6866" y="1020164"/>
            <a:ext cx="7008782" cy="525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90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7707" y="990160"/>
            <a:ext cx="6768754" cy="50765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0869" y="996160"/>
            <a:ext cx="681675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63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0" y="144066"/>
            <a:ext cx="5660100" cy="69127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67" y="360090"/>
            <a:ext cx="5704557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8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6" y="216074"/>
            <a:ext cx="5245708" cy="6552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96" y="324645"/>
            <a:ext cx="5256584" cy="671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42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658" y="2541932"/>
            <a:ext cx="10467023" cy="1200150"/>
          </a:xfrm>
        </p:spPr>
        <p:txBody>
          <a:bodyPr>
            <a:noAutofit/>
          </a:bodyPr>
          <a:lstStyle/>
          <a:p>
            <a:r>
              <a:rPr lang="uk-UA" sz="8100" dirty="0"/>
              <a:t>Питання ?</a:t>
            </a:r>
          </a:p>
        </p:txBody>
      </p:sp>
    </p:spTree>
    <p:extLst>
      <p:ext uri="{BB962C8B-B14F-4D97-AF65-F5344CB8AC3E}">
        <p14:creationId xmlns:p14="http://schemas.microsoft.com/office/powerpoint/2010/main" val="148313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6850" y="2693150"/>
            <a:ext cx="7408274" cy="1350370"/>
          </a:xfrm>
          <a:prstGeom prst="rect">
            <a:avLst/>
          </a:prstGeom>
          <a:noFill/>
        </p:spPr>
        <p:txBody>
          <a:bodyPr wrap="none" lIns="102870" tIns="51435" rIns="102870" bIns="51435" rtlCol="0">
            <a:spAutoFit/>
          </a:bodyPr>
          <a:lstStyle/>
          <a:p>
            <a:r>
              <a:rPr lang="uk-UA" sz="8100" dirty="0"/>
              <a:t>Дякую за увагу !</a:t>
            </a:r>
          </a:p>
        </p:txBody>
      </p:sp>
    </p:spTree>
    <p:extLst>
      <p:ext uri="{BB962C8B-B14F-4D97-AF65-F5344CB8AC3E}">
        <p14:creationId xmlns:p14="http://schemas.microsoft.com/office/powerpoint/2010/main" val="333474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019" y="1195152"/>
            <a:ext cx="10991989" cy="119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>
              <a:defRPr/>
            </a:pPr>
            <a:r>
              <a:rPr lang="uk-UA" sz="3600" dirty="0"/>
              <a:t>Система травми зменшує смертність на 15-20 %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9019" y="3070386"/>
            <a:ext cx="10991989" cy="455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Система травми 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319902" y="3222408"/>
          <a:ext cx="11173392" cy="234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101" name="Группа 11"/>
          <p:cNvGrpSpPr>
            <a:grpSpLocks/>
          </p:cNvGrpSpPr>
          <p:nvPr/>
        </p:nvGrpSpPr>
        <p:grpSpPr bwMode="auto">
          <a:xfrm>
            <a:off x="1877765" y="4217196"/>
            <a:ext cx="1409333" cy="378381"/>
            <a:chOff x="1753397" y="936102"/>
            <a:chExt cx="1108936" cy="36004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753397" y="936102"/>
              <a:ext cx="1108936" cy="3600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770874" y="953549"/>
              <a:ext cx="1073984" cy="325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700" dirty="0">
                  <a:solidFill>
                    <a:srgbClr val="FF0000"/>
                  </a:solidFill>
                </a:rPr>
                <a:t>Травма</a:t>
              </a:r>
            </a:p>
          </p:txBody>
        </p:sp>
      </p:grpSp>
      <p:grpSp>
        <p:nvGrpSpPr>
          <p:cNvPr id="4102" name="Группа 17"/>
          <p:cNvGrpSpPr>
            <a:grpSpLocks/>
          </p:cNvGrpSpPr>
          <p:nvPr/>
        </p:nvGrpSpPr>
        <p:grpSpPr bwMode="auto">
          <a:xfrm>
            <a:off x="3434493" y="4235530"/>
            <a:ext cx="1875745" cy="378380"/>
            <a:chOff x="144007" y="936102"/>
            <a:chExt cx="1108936" cy="36004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44007" y="936102"/>
              <a:ext cx="1108936" cy="3600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61912" y="953549"/>
              <a:ext cx="1073126" cy="325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400" dirty="0" err="1"/>
                <a:t>Догоспітальний</a:t>
              </a:r>
              <a:r>
                <a:rPr lang="uk-UA" sz="1400" dirty="0"/>
                <a:t> етап</a:t>
              </a:r>
            </a:p>
          </p:txBody>
        </p:sp>
      </p:grpSp>
      <p:grpSp>
        <p:nvGrpSpPr>
          <p:cNvPr id="4103" name="Группа 20"/>
          <p:cNvGrpSpPr>
            <a:grpSpLocks/>
          </p:cNvGrpSpPr>
          <p:nvPr/>
        </p:nvGrpSpPr>
        <p:grpSpPr bwMode="auto">
          <a:xfrm>
            <a:off x="5449557" y="4217196"/>
            <a:ext cx="1748542" cy="378381"/>
            <a:chOff x="144007" y="936102"/>
            <a:chExt cx="1108936" cy="360043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44007" y="936102"/>
              <a:ext cx="1108936" cy="3600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61934" y="953549"/>
              <a:ext cx="1073081" cy="325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400" dirty="0"/>
                <a:t>Транспортування</a:t>
              </a:r>
            </a:p>
          </p:txBody>
        </p:sp>
      </p:grp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5538396" y="6624162"/>
            <a:ext cx="5815013" cy="27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/>
          <a:p>
            <a:pPr algn="r"/>
            <a:r>
              <a:rPr lang="en-US" sz="1100">
                <a:latin typeface="Adobe Devanagari"/>
                <a:ea typeface="Adobe Devanagari"/>
                <a:cs typeface="Adobe Devanagari"/>
              </a:rPr>
              <a:t>Celso  J Trauma 2006</a:t>
            </a:r>
          </a:p>
        </p:txBody>
      </p:sp>
      <p:grpSp>
        <p:nvGrpSpPr>
          <p:cNvPr id="4105" name="Группа 24"/>
          <p:cNvGrpSpPr>
            <a:grpSpLocks/>
          </p:cNvGrpSpPr>
          <p:nvPr/>
        </p:nvGrpSpPr>
        <p:grpSpPr bwMode="auto">
          <a:xfrm>
            <a:off x="7335396" y="4217196"/>
            <a:ext cx="1750561" cy="378381"/>
            <a:chOff x="144007" y="936102"/>
            <a:chExt cx="1108936" cy="360043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44007" y="936102"/>
              <a:ext cx="1108936" cy="3600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161914" y="953549"/>
              <a:ext cx="1073123" cy="325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400" dirty="0"/>
                <a:t>Сортування. Центри травми.</a:t>
              </a:r>
            </a:p>
          </p:txBody>
        </p:sp>
      </p:grpSp>
      <p:grpSp>
        <p:nvGrpSpPr>
          <p:cNvPr id="4106" name="Группа 27"/>
          <p:cNvGrpSpPr>
            <a:grpSpLocks/>
          </p:cNvGrpSpPr>
          <p:nvPr/>
        </p:nvGrpSpPr>
        <p:grpSpPr bwMode="auto">
          <a:xfrm>
            <a:off x="9295943" y="4217196"/>
            <a:ext cx="1409333" cy="378381"/>
            <a:chOff x="4" y="946977"/>
            <a:chExt cx="1108936" cy="360043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" y="946977"/>
              <a:ext cx="1108936" cy="3600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17481" y="964424"/>
              <a:ext cx="1073984" cy="325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400" dirty="0"/>
                <a:t>Реабілітація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034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64716345"/>
              </p:ext>
            </p:extLst>
          </p:nvPr>
        </p:nvGraphicFramePr>
        <p:xfrm>
          <a:off x="319903" y="576114"/>
          <a:ext cx="11081805" cy="619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658" y="802940"/>
            <a:ext cx="10530888" cy="519373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uk-UA" sz="2700" dirty="0">
                <a:latin typeface="Arial" pitchFamily="34" charset="0"/>
                <a:cs typeface="Arial" pitchFamily="34" charset="0"/>
              </a:rPr>
              <a:t>Система надання ЕМД травмованим внаслідок ДТП</a:t>
            </a:r>
          </a:p>
        </p:txBody>
      </p:sp>
    </p:spTree>
    <p:extLst>
      <p:ext uri="{BB962C8B-B14F-4D97-AF65-F5344CB8AC3E}">
        <p14:creationId xmlns:p14="http://schemas.microsoft.com/office/powerpoint/2010/main" val="28391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658" y="1483415"/>
            <a:ext cx="10467023" cy="3288745"/>
          </a:xfrm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976157" y="350046"/>
            <a:ext cx="4860407" cy="73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70" tIns="51435" rIns="102870" bIns="5143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4100">
                <a:latin typeface="Arial" pitchFamily="34" charset="0"/>
                <a:cs typeface="Arial" pitchFamily="34" charset="0"/>
              </a:rPr>
              <a:t>Ланцюг виживання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903" y="5112618"/>
            <a:ext cx="11081805" cy="1765868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uk-UA" sz="2700" dirty="0">
                <a:latin typeface="Arial" pitchFamily="34" charset="0"/>
                <a:cs typeface="Arial" pitchFamily="34" charset="0"/>
              </a:rPr>
              <a:t>Життя травмованого залежить від функціонування системи надання ЕМД, яка є багатокомпонентною. Домедична та екстрена медична допомога є його невід’ємною складовою та повинні розглядатися як єдине ціле.  </a:t>
            </a:r>
          </a:p>
        </p:txBody>
      </p:sp>
    </p:spTree>
    <p:extLst>
      <p:ext uri="{BB962C8B-B14F-4D97-AF65-F5344CB8AC3E}">
        <p14:creationId xmlns:p14="http://schemas.microsoft.com/office/powerpoint/2010/main" val="3357124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658" y="2768758"/>
            <a:ext cx="10467023" cy="1200150"/>
          </a:xfrm>
        </p:spPr>
        <p:txBody>
          <a:bodyPr>
            <a:normAutofit/>
          </a:bodyPr>
          <a:lstStyle/>
          <a:p>
            <a:r>
              <a:rPr lang="uk-UA" sz="6100" dirty="0">
                <a:latin typeface="Arial" pitchFamily="34" charset="0"/>
                <a:cs typeface="Arial" pitchFamily="34" charset="0"/>
              </a:rPr>
              <a:t>Попередження</a:t>
            </a:r>
          </a:p>
        </p:txBody>
      </p:sp>
    </p:spTree>
    <p:extLst>
      <p:ext uri="{BB962C8B-B14F-4D97-AF65-F5344CB8AC3E}">
        <p14:creationId xmlns:p14="http://schemas.microsoft.com/office/powerpoint/2010/main" val="167551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43" y="2777014"/>
            <a:ext cx="2992309" cy="183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54" y="312901"/>
            <a:ext cx="3206333" cy="198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34" y="4985626"/>
            <a:ext cx="2820685" cy="159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7" y="4733925"/>
            <a:ext cx="3206333" cy="184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низ 7"/>
          <p:cNvSpPr/>
          <p:nvPr/>
        </p:nvSpPr>
        <p:spPr>
          <a:xfrm rot="18518015">
            <a:off x="3773853" y="2284823"/>
            <a:ext cx="603409" cy="1027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 rot="19556774">
            <a:off x="3737360" y="4435557"/>
            <a:ext cx="914653" cy="605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 rot="8054732">
            <a:off x="7665823" y="4267338"/>
            <a:ext cx="528400" cy="934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12300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04" y="1871902"/>
            <a:ext cx="1316454" cy="13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Box 18"/>
          <p:cNvSpPr txBox="1">
            <a:spLocks noChangeArrowheads="1"/>
          </p:cNvSpPr>
          <p:nvPr/>
        </p:nvSpPr>
        <p:spPr bwMode="auto">
          <a:xfrm>
            <a:off x="8435808" y="3255410"/>
            <a:ext cx="1929458" cy="4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70" tIns="51435" rIns="102870" bIns="514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/>
              <a:t>Свідок   до 5 хв.</a:t>
            </a:r>
          </a:p>
        </p:txBody>
      </p:sp>
      <p:sp>
        <p:nvSpPr>
          <p:cNvPr id="12302" name="TextBox 19"/>
          <p:cNvSpPr txBox="1">
            <a:spLocks noChangeArrowheads="1"/>
          </p:cNvSpPr>
          <p:nvPr/>
        </p:nvSpPr>
        <p:spPr bwMode="auto">
          <a:xfrm>
            <a:off x="8837608" y="6775850"/>
            <a:ext cx="1881694" cy="4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70" tIns="51435" rIns="102870" bIns="514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/>
              <a:t>МВС   5 – 10 хв.</a:t>
            </a:r>
          </a:p>
        </p:txBody>
      </p:sp>
      <p:sp>
        <p:nvSpPr>
          <p:cNvPr id="12303" name="TextBox 20"/>
          <p:cNvSpPr txBox="1">
            <a:spLocks noChangeArrowheads="1"/>
          </p:cNvSpPr>
          <p:nvPr/>
        </p:nvSpPr>
        <p:spPr bwMode="auto">
          <a:xfrm>
            <a:off x="777355" y="6700840"/>
            <a:ext cx="1982336" cy="4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70" tIns="51435" rIns="102870" bIns="514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/>
              <a:t>ДСНС   5 – 10 хв.</a:t>
            </a:r>
          </a:p>
        </p:txBody>
      </p:sp>
      <p:sp>
        <p:nvSpPr>
          <p:cNvPr id="12304" name="TextBox 21"/>
          <p:cNvSpPr txBox="1">
            <a:spLocks noChangeArrowheads="1"/>
          </p:cNvSpPr>
          <p:nvPr/>
        </p:nvSpPr>
        <p:spPr bwMode="auto">
          <a:xfrm>
            <a:off x="1021666" y="2523651"/>
            <a:ext cx="1911854" cy="4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70" tIns="51435" rIns="102870" bIns="514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/>
              <a:t>ЕМД 10 – 20 хв.</a:t>
            </a:r>
          </a:p>
        </p:txBody>
      </p:sp>
      <p:pic>
        <p:nvPicPr>
          <p:cNvPr id="17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55" y="18873"/>
            <a:ext cx="2312882" cy="26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37074" y="1193256"/>
            <a:ext cx="1725383" cy="734817"/>
          </a:xfrm>
          <a:prstGeom prst="rect">
            <a:avLst/>
          </a:prstGeom>
          <a:noFill/>
        </p:spPr>
        <p:txBody>
          <a:bodyPr wrap="square" lIns="102870" tIns="51435" rIns="102870" bIns="51435" rtlCol="0">
            <a:spAutoFit/>
          </a:bodyPr>
          <a:lstStyle/>
          <a:p>
            <a:r>
              <a:rPr lang="uk-UA" sz="4100" dirty="0">
                <a:solidFill>
                  <a:srgbClr val="FF0000"/>
                </a:solidFill>
              </a:rPr>
              <a:t>5,7% !</a:t>
            </a:r>
          </a:p>
        </p:txBody>
      </p:sp>
    </p:spTree>
    <p:extLst>
      <p:ext uri="{BB962C8B-B14F-4D97-AF65-F5344CB8AC3E}">
        <p14:creationId xmlns:p14="http://schemas.microsoft.com/office/powerpoint/2010/main" val="252793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205825"/>
            <a:ext cx="209761" cy="4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70" tIns="51435" rIns="102870" bIns="51435" anchor="ctr">
            <a:spAutoFit/>
          </a:bodyPr>
          <a:lstStyle/>
          <a:p>
            <a:endParaRPr lang="uk-UA"/>
          </a:p>
        </p:txBody>
      </p:sp>
      <p:graphicFrame>
        <p:nvGraphicFramePr>
          <p:cNvPr id="28675" name="Объект 5"/>
          <p:cNvGraphicFramePr>
            <a:graphicFrameLocks noChangeAspect="1"/>
          </p:cNvGraphicFramePr>
          <p:nvPr/>
        </p:nvGraphicFramePr>
        <p:xfrm>
          <a:off x="-98935" y="1273494"/>
          <a:ext cx="11630026" cy="516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Диаграмма" r:id="rId4" imgW="4467188" imgH="1924020" progId="MSGraph.Chart.8">
                  <p:embed/>
                </p:oleObj>
              </mc:Choice>
              <mc:Fallback>
                <p:oleObj name="Диаграмма" r:id="rId4" imgW="4467188" imgH="192402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8935" y="1273494"/>
                        <a:ext cx="11630026" cy="516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Line 3"/>
          <p:cNvSpPr>
            <a:spLocks noChangeShapeType="1"/>
          </p:cNvSpPr>
          <p:nvPr/>
        </p:nvSpPr>
        <p:spPr bwMode="auto">
          <a:xfrm flipV="1">
            <a:off x="2976156" y="2541987"/>
            <a:ext cx="6410649" cy="135016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870" tIns="51435" rIns="102870" bIns="51435"/>
          <a:lstStyle/>
          <a:p>
            <a:endParaRPr lang="uk-UA"/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316573" y="180022"/>
            <a:ext cx="8796989" cy="9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70" tIns="51435" rIns="102870" bIns="514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700" b="1">
                <a:latin typeface="Arial" charset="0"/>
              </a:rPr>
              <a:t>Залежн</a:t>
            </a:r>
            <a:r>
              <a:rPr lang="uk-UA" sz="2700" b="1">
                <a:latin typeface="Arial" charset="0"/>
              </a:rPr>
              <a:t>ість виживання на догоспітальному етапі </a:t>
            </a:r>
          </a:p>
          <a:p>
            <a:pPr algn="ctr" eaLnBrk="1" hangingPunct="1"/>
            <a:r>
              <a:rPr lang="uk-UA" sz="2700" b="1">
                <a:latin typeface="Arial" charset="0"/>
              </a:rPr>
              <a:t>від кількості навчених осіб </a:t>
            </a: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1877765" y="6474145"/>
            <a:ext cx="7195471" cy="4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70" tIns="51435" rIns="102870" bIns="514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The Citizens CPR Foundation (CCPRF) “</a:t>
            </a:r>
            <a:r>
              <a:rPr lang="en-US" b="1" i="1"/>
              <a:t>CPR Across America</a:t>
            </a:r>
            <a:r>
              <a:rPr lang="en-US"/>
              <a:t>”</a:t>
            </a:r>
            <a:r>
              <a:rPr lang="uk-UA"/>
              <a:t> - 2010</a:t>
            </a:r>
          </a:p>
        </p:txBody>
      </p:sp>
    </p:spTree>
    <p:extLst>
      <p:ext uri="{BB962C8B-B14F-4D97-AF65-F5344CB8AC3E}">
        <p14:creationId xmlns:p14="http://schemas.microsoft.com/office/powerpoint/2010/main" val="2482737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856</Words>
  <Application>Microsoft Office PowerPoint</Application>
  <PresentationFormat>Произвольный</PresentationFormat>
  <Paragraphs>143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Тема Office</vt:lpstr>
      <vt:lpstr>Диаграмма</vt:lpstr>
      <vt:lpstr>Диаграмма Microsoft Excel</vt:lpstr>
      <vt:lpstr>Реєстр травми як ключовий елемент ЕМД постраждалим внаслідок ДТП</vt:lpstr>
      <vt:lpstr>«Прихована епідемія» смертей від аварій на дорогах України</vt:lpstr>
      <vt:lpstr> Генеральна Асамблея Організації Об’єднаних Націй проголосила 2011 – 2020 роки Десятиліттям дій безпеки дорожнього руху</vt:lpstr>
      <vt:lpstr>Презентация PowerPoint</vt:lpstr>
      <vt:lpstr>Презентация PowerPoint</vt:lpstr>
      <vt:lpstr>Презентация PowerPoint</vt:lpstr>
      <vt:lpstr>Попередження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хто вчителі ?</vt:lpstr>
      <vt:lpstr>Усунення критичних станів</vt:lpstr>
      <vt:lpstr>Презентация PowerPoint</vt:lpstr>
      <vt:lpstr>Презентация PowerPoint</vt:lpstr>
      <vt:lpstr>Вузлові кровотечі.</vt:lpstr>
      <vt:lpstr>Актуальність</vt:lpstr>
      <vt:lpstr>Презентация PowerPoint</vt:lpstr>
      <vt:lpstr>Презентация PowerPoint</vt:lpstr>
      <vt:lpstr>Переваги REVUL, гемостатичний перев’язувальний матеріал</vt:lpstr>
      <vt:lpstr>Механізм дії: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Збір даних. Розвиток на основі оцінки.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Підготовка водіїв з питань надання домедичної допомоги</dc:title>
  <dc:creator>Антон Доляновский</dc:creator>
  <cp:lastModifiedBy>Антон Доляновский</cp:lastModifiedBy>
  <cp:revision>39</cp:revision>
  <dcterms:created xsi:type="dcterms:W3CDTF">2016-08-16T04:23:40Z</dcterms:created>
  <dcterms:modified xsi:type="dcterms:W3CDTF">2017-05-11T07:24:29Z</dcterms:modified>
</cp:coreProperties>
</file>