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57" r:id="rId5"/>
    <p:sldId id="258" r:id="rId6"/>
    <p:sldId id="261" r:id="rId7"/>
    <p:sldId id="262" r:id="rId8"/>
    <p:sldId id="265" r:id="rId9"/>
    <p:sldId id="263" r:id="rId10"/>
    <p:sldId id="264" r:id="rId11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99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A32BC-ADEB-4374-AAC6-8D97B2B6A0A0}" type="datetimeFigureOut">
              <a:rPr lang="uk-UA" smtClean="0"/>
              <a:t>10.05.2017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F423D-9D47-41CA-8750-DE39DCED3FD9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A32BC-ADEB-4374-AAC6-8D97B2B6A0A0}" type="datetimeFigureOut">
              <a:rPr lang="uk-UA" smtClean="0"/>
              <a:t>10.05.2017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F423D-9D47-41CA-8750-DE39DCED3FD9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A32BC-ADEB-4374-AAC6-8D97B2B6A0A0}" type="datetimeFigureOut">
              <a:rPr lang="uk-UA" smtClean="0"/>
              <a:t>10.05.2017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F423D-9D47-41CA-8750-DE39DCED3FD9}" type="slidenum">
              <a:rPr lang="uk-UA" smtClean="0"/>
              <a:t>‹№›</a:t>
            </a:fld>
            <a:endParaRPr lang="uk-UA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A32BC-ADEB-4374-AAC6-8D97B2B6A0A0}" type="datetimeFigureOut">
              <a:rPr lang="uk-UA" smtClean="0"/>
              <a:t>10.05.2017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F423D-9D47-41CA-8750-DE39DCED3FD9}" type="slidenum">
              <a:rPr lang="uk-UA" smtClean="0"/>
              <a:t>‹№›</a:t>
            </a:fld>
            <a:endParaRPr lang="uk-UA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A32BC-ADEB-4374-AAC6-8D97B2B6A0A0}" type="datetimeFigureOut">
              <a:rPr lang="uk-UA" smtClean="0"/>
              <a:t>10.05.2017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F423D-9D47-41CA-8750-DE39DCED3FD9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A32BC-ADEB-4374-AAC6-8D97B2B6A0A0}" type="datetimeFigureOut">
              <a:rPr lang="uk-UA" smtClean="0"/>
              <a:t>10.05.2017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F423D-9D47-41CA-8750-DE39DCED3FD9}" type="slidenum">
              <a:rPr lang="uk-UA" smtClean="0"/>
              <a:t>‹№›</a:t>
            </a:fld>
            <a:endParaRPr lang="uk-U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A32BC-ADEB-4374-AAC6-8D97B2B6A0A0}" type="datetimeFigureOut">
              <a:rPr lang="uk-UA" smtClean="0"/>
              <a:t>10.05.2017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F423D-9D47-41CA-8750-DE39DCED3FD9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A32BC-ADEB-4374-AAC6-8D97B2B6A0A0}" type="datetimeFigureOut">
              <a:rPr lang="uk-UA" smtClean="0"/>
              <a:t>10.05.2017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F423D-9D47-41CA-8750-DE39DCED3FD9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A32BC-ADEB-4374-AAC6-8D97B2B6A0A0}" type="datetimeFigureOut">
              <a:rPr lang="uk-UA" smtClean="0"/>
              <a:t>10.05.2017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F423D-9D47-41CA-8750-DE39DCED3FD9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A32BC-ADEB-4374-AAC6-8D97B2B6A0A0}" type="datetimeFigureOut">
              <a:rPr lang="uk-UA" smtClean="0"/>
              <a:t>10.05.2017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F423D-9D47-41CA-8750-DE39DCED3FD9}" type="slidenum">
              <a:rPr lang="uk-UA" smtClean="0"/>
              <a:t>‹№›</a:t>
            </a:fld>
            <a:endParaRPr lang="uk-U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A32BC-ADEB-4374-AAC6-8D97B2B6A0A0}" type="datetimeFigureOut">
              <a:rPr lang="uk-UA" smtClean="0"/>
              <a:t>10.05.2017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F423D-9D47-41CA-8750-DE39DCED3FD9}" type="slidenum">
              <a:rPr lang="uk-UA" smtClean="0"/>
              <a:t>‹№›</a:t>
            </a:fld>
            <a:endParaRPr lang="uk-U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1FCA32BC-ADEB-4374-AAC6-8D97B2B6A0A0}" type="datetimeFigureOut">
              <a:rPr lang="uk-UA" smtClean="0"/>
              <a:t>10.05.2017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535F423D-9D47-41CA-8750-DE39DCED3FD9}" type="slidenum">
              <a:rPr lang="uk-UA" smtClean="0"/>
              <a:t>‹№›</a:t>
            </a:fld>
            <a:endParaRPr lang="uk-U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04664"/>
            <a:ext cx="7772400" cy="4752528"/>
          </a:xfr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4800" b="1" i="1" dirty="0" smtClean="0"/>
              <a:t>Тема: </a:t>
            </a:r>
            <a:r>
              <a:rPr lang="ru-RU" sz="4800" b="1" i="1" dirty="0" smtClean="0">
                <a:solidFill>
                  <a:schemeClr val="tx2"/>
                </a:solidFill>
              </a:rPr>
              <a:t>Внедрение европейского опыта освещения автомобильных дорог, как фактора повышения безопасности дорожного движения</a:t>
            </a:r>
            <a:endParaRPr lang="uk-UA" sz="4800" b="1" i="1" dirty="0">
              <a:solidFill>
                <a:schemeClr val="tx2"/>
              </a:solidFill>
            </a:endParaRP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2483768" y="5157192"/>
            <a:ext cx="6400800" cy="1473200"/>
          </a:xfrm>
        </p:spPr>
        <p:txBody>
          <a:bodyPr/>
          <a:lstStyle/>
          <a:p>
            <a:r>
              <a:rPr lang="ru-RU" b="1" i="1" dirty="0" err="1" smtClean="0">
                <a:solidFill>
                  <a:schemeClr val="tx2">
                    <a:lumMod val="50000"/>
                  </a:schemeClr>
                </a:solidFill>
              </a:rPr>
              <a:t>Докдадчик</a:t>
            </a:r>
            <a:r>
              <a:rPr lang="ru-RU" b="1" i="1" dirty="0" smtClean="0">
                <a:solidFill>
                  <a:schemeClr val="tx2">
                    <a:lumMod val="50000"/>
                  </a:schemeClr>
                </a:solidFill>
              </a:rPr>
              <a:t>: </a:t>
            </a:r>
          </a:p>
          <a:p>
            <a:r>
              <a:rPr lang="ru-RU" b="1" i="1" dirty="0" smtClean="0">
                <a:solidFill>
                  <a:schemeClr val="tx2">
                    <a:lumMod val="50000"/>
                  </a:schemeClr>
                </a:solidFill>
              </a:rPr>
              <a:t>Директор </a:t>
            </a:r>
            <a:r>
              <a:rPr lang="ru-RU" b="1" i="1" dirty="0" err="1" smtClean="0">
                <a:solidFill>
                  <a:schemeClr val="tx2">
                    <a:lumMod val="50000"/>
                  </a:schemeClr>
                </a:solidFill>
              </a:rPr>
              <a:t>ТОВ</a:t>
            </a:r>
            <a:r>
              <a:rPr lang="ru-RU" b="1" i="1" dirty="0" smtClean="0">
                <a:solidFill>
                  <a:schemeClr val="tx2">
                    <a:lumMod val="50000"/>
                  </a:schemeClr>
                </a:solidFill>
              </a:rPr>
              <a:t> «</a:t>
            </a:r>
            <a:r>
              <a:rPr lang="en-US" b="1" i="1" dirty="0" err="1" smtClean="0">
                <a:solidFill>
                  <a:schemeClr val="tx2">
                    <a:lumMod val="50000"/>
                  </a:schemeClr>
                </a:solidFill>
              </a:rPr>
              <a:t>EnergySaveLab</a:t>
            </a:r>
            <a:r>
              <a:rPr lang="ru-RU" b="1" i="1" dirty="0" smtClean="0">
                <a:solidFill>
                  <a:schemeClr val="tx2">
                    <a:lumMod val="50000"/>
                  </a:schemeClr>
                </a:solidFill>
              </a:rPr>
              <a:t>»   </a:t>
            </a:r>
          </a:p>
          <a:p>
            <a:r>
              <a:rPr lang="ru-RU" b="1" i="1" dirty="0" smtClean="0">
                <a:solidFill>
                  <a:schemeClr val="tx2">
                    <a:lumMod val="50000"/>
                  </a:schemeClr>
                </a:solidFill>
              </a:rPr>
              <a:t>Евгений Плющ</a:t>
            </a:r>
            <a:endParaRPr lang="uk-UA" b="1" i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07875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місту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8000" b="1" i="1" dirty="0" err="1" smtClean="0">
                <a:solidFill>
                  <a:srgbClr val="FF0000"/>
                </a:solidFill>
              </a:rPr>
              <a:t>Благодарим</a:t>
            </a:r>
            <a:r>
              <a:rPr lang="uk-UA" sz="8000" b="1" i="1" dirty="0" smtClean="0">
                <a:solidFill>
                  <a:srgbClr val="FF0000"/>
                </a:solidFill>
              </a:rPr>
              <a:t> </a:t>
            </a:r>
          </a:p>
          <a:p>
            <a:pPr marL="0" indent="0" algn="ctr">
              <a:buNone/>
            </a:pPr>
            <a:r>
              <a:rPr lang="uk-UA" sz="8000" b="1" i="1" dirty="0" smtClean="0">
                <a:solidFill>
                  <a:srgbClr val="FF0000"/>
                </a:solidFill>
              </a:rPr>
              <a:t>за </a:t>
            </a:r>
            <a:r>
              <a:rPr lang="uk-UA" sz="8000" b="1" i="1" dirty="0" err="1" smtClean="0">
                <a:solidFill>
                  <a:srgbClr val="FF0000"/>
                </a:solidFill>
              </a:rPr>
              <a:t>внимание</a:t>
            </a:r>
            <a:r>
              <a:rPr lang="uk-UA" sz="8000" b="1" i="1" dirty="0" smtClean="0">
                <a:solidFill>
                  <a:srgbClr val="FF0000"/>
                </a:solidFill>
              </a:rPr>
              <a:t>!</a:t>
            </a:r>
            <a:endParaRPr lang="uk-UA" sz="8000" b="1" i="1" dirty="0">
              <a:solidFill>
                <a:srgbClr val="FF000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«</a:t>
            </a:r>
            <a:r>
              <a:rPr lang="en-US" dirty="0" err="1" smtClean="0"/>
              <a:t>EnergySave</a:t>
            </a:r>
            <a:r>
              <a:rPr lang="en-US" dirty="0" smtClean="0"/>
              <a:t> Lab</a:t>
            </a:r>
            <a:r>
              <a:rPr lang="uk-UA" dirty="0" smtClean="0"/>
              <a:t>»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714159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місту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С 2012 </a:t>
            </a:r>
            <a:r>
              <a:rPr lang="uk-UA" dirty="0" err="1" smtClean="0"/>
              <a:t>года</a:t>
            </a:r>
            <a:r>
              <a:rPr lang="uk-UA" dirty="0" smtClean="0"/>
              <a:t> наша </a:t>
            </a:r>
            <a:r>
              <a:rPr lang="uk-UA" dirty="0" err="1" smtClean="0"/>
              <a:t>компания</a:t>
            </a:r>
            <a:r>
              <a:rPr lang="uk-UA" dirty="0" smtClean="0"/>
              <a:t> </a:t>
            </a:r>
            <a:r>
              <a:rPr lang="ru-RU" dirty="0" smtClean="0"/>
              <a:t>занимается разработкой и внедрением автономных систем освещения особо опасных участков автомобильных дорог.</a:t>
            </a:r>
          </a:p>
          <a:p>
            <a:r>
              <a:rPr lang="ru-RU" dirty="0" smtClean="0"/>
              <a:t>Мы первые в Украине, кто поднял вопрос об автономном освещении нерегулируемых пешеходных переходов.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1972808"/>
          </a:xfrm>
        </p:spPr>
        <p:txBody>
          <a:bodyPr>
            <a:noAutofit/>
          </a:bodyPr>
          <a:lstStyle/>
          <a:p>
            <a:r>
              <a:rPr lang="ru-RU" sz="4800" b="1" dirty="0" smtClean="0"/>
              <a:t>«</a:t>
            </a:r>
            <a:r>
              <a:rPr lang="en-US" sz="4800" b="1" dirty="0" smtClean="0"/>
              <a:t>ENERGY SAVE LAB</a:t>
            </a:r>
            <a:r>
              <a:rPr lang="ru-RU" sz="4800" b="1" dirty="0" smtClean="0"/>
              <a:t>»</a:t>
            </a:r>
            <a:br>
              <a:rPr lang="ru-RU" sz="4800" b="1" dirty="0" smtClean="0"/>
            </a:br>
            <a:r>
              <a:rPr lang="ru-RU" sz="4800" b="1" dirty="0"/>
              <a:t>№ 1 в Украине</a:t>
            </a:r>
            <a:br>
              <a:rPr lang="ru-RU" sz="4800" b="1" dirty="0"/>
            </a:br>
            <a:endParaRPr lang="uk-UA" sz="4800" b="1" dirty="0"/>
          </a:p>
        </p:txBody>
      </p:sp>
    </p:spTree>
    <p:extLst>
      <p:ext uri="{BB962C8B-B14F-4D97-AF65-F5344CB8AC3E}">
        <p14:creationId xmlns:p14="http://schemas.microsoft.com/office/powerpoint/2010/main" val="3122565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місту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В 2013 году победители конкурса НАН Украины в области разработки и внедрения автономных систем энергоснабжения</a:t>
            </a:r>
          </a:p>
          <a:p>
            <a:r>
              <a:rPr lang="ru-RU" dirty="0"/>
              <a:t>Номинанты премии </a:t>
            </a:r>
            <a:r>
              <a:rPr lang="en-US" dirty="0" err="1"/>
              <a:t>InterSolar</a:t>
            </a:r>
            <a:r>
              <a:rPr lang="en-US" dirty="0"/>
              <a:t> Global Awards  (</a:t>
            </a:r>
            <a:r>
              <a:rPr lang="ru-RU" dirty="0"/>
              <a:t>Мюнхен, Германия, 31 мая 2017 года)</a:t>
            </a:r>
          </a:p>
          <a:p>
            <a:r>
              <a:rPr lang="ru-RU" dirty="0"/>
              <a:t>Тесное сотрудничество с </a:t>
            </a:r>
            <a:r>
              <a:rPr lang="en-US" dirty="0" err="1"/>
              <a:t>NREL</a:t>
            </a:r>
            <a:r>
              <a:rPr lang="ru-RU" dirty="0"/>
              <a:t> (Национальная лаборатория альтернативной энергетики, США)</a:t>
            </a:r>
          </a:p>
          <a:p>
            <a:r>
              <a:rPr lang="ru-RU" dirty="0"/>
              <a:t>Основной партнер </a:t>
            </a:r>
            <a:r>
              <a:rPr lang="en-US" dirty="0"/>
              <a:t>Dubai Energy &amp; Water Authority (DEWA)</a:t>
            </a:r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2332848"/>
          </a:xfrm>
        </p:spPr>
        <p:txBody>
          <a:bodyPr>
            <a:normAutofit/>
          </a:bodyPr>
          <a:lstStyle/>
          <a:p>
            <a:r>
              <a:rPr lang="ru-RU" b="1" dirty="0"/>
              <a:t>№ 1 в </a:t>
            </a:r>
            <a:r>
              <a:rPr lang="ru-RU" b="1" dirty="0" smtClean="0"/>
              <a:t>Украине</a:t>
            </a:r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2918144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місту 1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ru-RU" sz="12800" dirty="0" smtClean="0"/>
              <a:t>По данным официальной статистики МВД за 2016 год в Украине произошло 9103 ДТП с пешеходами в которых </a:t>
            </a:r>
          </a:p>
          <a:p>
            <a:pPr marL="0" indent="0">
              <a:buNone/>
            </a:pPr>
            <a:r>
              <a:rPr lang="ru-RU" sz="12800" dirty="0" smtClean="0"/>
              <a:t>   1261 человек погибло и </a:t>
            </a:r>
          </a:p>
          <a:p>
            <a:pPr marL="0" indent="0">
              <a:buNone/>
            </a:pPr>
            <a:r>
              <a:rPr lang="ru-RU" sz="12800" dirty="0" smtClean="0"/>
              <a:t>   8546 травмировано.</a:t>
            </a:r>
          </a:p>
          <a:p>
            <a:endParaRPr lang="ru-RU" sz="6700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r>
              <a:rPr lang="en-US" sz="9600" dirty="0">
                <a:solidFill>
                  <a:srgbClr val="FF0000"/>
                </a:solidFill>
              </a:rPr>
              <a:t>http://www.sai.gov.ua/ua/ua/static/21.htm</a:t>
            </a:r>
            <a:endParaRPr lang="uk-UA" sz="9600" dirty="0">
              <a:solidFill>
                <a:srgbClr val="FF000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ПРОБЛЕМА</a:t>
            </a:r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36512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місту 1"/>
          <p:cNvSpPr>
            <a:spLocks noGrp="1"/>
          </p:cNvSpPr>
          <p:nvPr>
            <p:ph idx="1"/>
          </p:nvPr>
        </p:nvSpPr>
        <p:spPr>
          <a:xfrm>
            <a:off x="899592" y="1628800"/>
            <a:ext cx="7408333" cy="3450696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/>
              <a:t>Автономная интеллектуальная система освещения</a:t>
            </a:r>
            <a:endParaRPr lang="uk-UA" sz="3600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РЕШЕНИЕ</a:t>
            </a:r>
            <a:endParaRPr lang="uk-UA" dirty="0"/>
          </a:p>
        </p:txBody>
      </p:sp>
      <p:pic>
        <p:nvPicPr>
          <p:cNvPr id="1028" name="Picture 4" descr="C:\Users\Евгений\Desktop\Инфоматериалы\IMG_049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1" y="3068960"/>
            <a:ext cx="3725879" cy="2794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Евгений\Desktop\Инфоматериалы\IMG_0384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4544" y="3068960"/>
            <a:ext cx="3727896" cy="2795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1033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Автономная интеллектуальная система освещения</a:t>
            </a:r>
            <a:endParaRPr lang="uk-UA" b="1" dirty="0"/>
          </a:p>
        </p:txBody>
      </p:sp>
      <p:pic>
        <p:nvPicPr>
          <p:cNvPr id="2050" name="Picture 2" descr="C:\Users\Евгений\Desktop\Инфоматериалы\опора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1484784"/>
            <a:ext cx="4126352" cy="5112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8089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Инновации в каждом элементе</a:t>
            </a:r>
            <a:endParaRPr lang="uk-UA" dirty="0"/>
          </a:p>
        </p:txBody>
      </p:sp>
      <p:pic>
        <p:nvPicPr>
          <p:cNvPr id="3074" name="Picture 2" descr="C:\Users\Евгений\Desktop\Инфоматериалы\опора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1574002"/>
            <a:ext cx="3981061" cy="4932551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1240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InterSolar</a:t>
            </a:r>
            <a:r>
              <a:rPr lang="en-US" dirty="0" smtClean="0"/>
              <a:t> Global Awards</a:t>
            </a:r>
            <a:br>
              <a:rPr lang="en-US" dirty="0" smtClean="0"/>
            </a:br>
            <a:r>
              <a:rPr lang="en-US" dirty="0" smtClean="0"/>
              <a:t>31 may 2017, Munich</a:t>
            </a:r>
            <a:endParaRPr lang="uk-UA" dirty="0"/>
          </a:p>
        </p:txBody>
      </p:sp>
      <p:pic>
        <p:nvPicPr>
          <p:cNvPr id="1026" name="Picture 2" descr="C:\Users\Евгений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2286000"/>
            <a:ext cx="2317601" cy="36118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19061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місту 1"/>
          <p:cNvSpPr>
            <a:spLocks noGrp="1"/>
          </p:cNvSpPr>
          <p:nvPr>
            <p:ph idx="1"/>
          </p:nvPr>
        </p:nvSpPr>
        <p:spPr>
          <a:xfrm>
            <a:off x="872067" y="2675466"/>
            <a:ext cx="7948405" cy="3777869"/>
          </a:xfrm>
        </p:spPr>
        <p:txBody>
          <a:bodyPr/>
          <a:lstStyle/>
          <a:p>
            <a:r>
              <a:rPr lang="ru-RU" sz="2800" dirty="0" smtClean="0"/>
              <a:t>Экономия электроэнергии – </a:t>
            </a:r>
            <a:r>
              <a:rPr lang="ru-RU" sz="2800" b="1" dirty="0" smtClean="0"/>
              <a:t>3000кВт</a:t>
            </a:r>
            <a:r>
              <a:rPr lang="ru-RU" sz="2800" dirty="0" smtClean="0"/>
              <a:t>/час* год</a:t>
            </a:r>
          </a:p>
          <a:p>
            <a:r>
              <a:rPr lang="ru-RU" sz="2800" dirty="0" smtClean="0"/>
              <a:t>Возможность подключения дополнительных потребителей до </a:t>
            </a:r>
            <a:r>
              <a:rPr lang="ru-RU" sz="3600" b="1" i="1" dirty="0" smtClean="0"/>
              <a:t>1500</a:t>
            </a:r>
            <a:r>
              <a:rPr lang="ru-RU" sz="2800" dirty="0" smtClean="0"/>
              <a:t> кВт/час*год</a:t>
            </a:r>
          </a:p>
          <a:p>
            <a:r>
              <a:rPr lang="ru-RU" sz="2800" dirty="0" smtClean="0"/>
              <a:t>Гарантийный срок эксплуатации </a:t>
            </a:r>
            <a:r>
              <a:rPr lang="ru-RU" sz="3600" b="1" i="1" dirty="0" smtClean="0"/>
              <a:t>22</a:t>
            </a:r>
            <a:r>
              <a:rPr lang="ru-RU" sz="2800" dirty="0" smtClean="0"/>
              <a:t> года</a:t>
            </a:r>
          </a:p>
          <a:p>
            <a:r>
              <a:rPr lang="ru-RU" sz="2800" dirty="0" smtClean="0"/>
              <a:t>Стоимость системы </a:t>
            </a:r>
            <a:r>
              <a:rPr lang="ru-RU" sz="2800" b="1" dirty="0" smtClean="0"/>
              <a:t>65 000,00 </a:t>
            </a:r>
            <a:r>
              <a:rPr lang="ru-RU" sz="2800" dirty="0" smtClean="0"/>
              <a:t>грн.</a:t>
            </a:r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1252728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БЕЗОПАСНОСТЬ И КОМФОРТ ПРИ ЭКОНОМИЧЕСКОЙ ЭФФЕКТИВНОСТИ</a:t>
            </a:r>
            <a:endParaRPr lang="uk-UA" sz="3600" b="1" dirty="0"/>
          </a:p>
        </p:txBody>
      </p:sp>
    </p:spTree>
    <p:extLst>
      <p:ext uri="{BB962C8B-B14F-4D97-AF65-F5344CB8AC3E}">
        <p14:creationId xmlns:p14="http://schemas.microsoft.com/office/powerpoint/2010/main" val="2445978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Форма хвиль">
  <a:themeElements>
    <a:clrScheme name="Форма хвиль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Форма хвиль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Форма хвиль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925</TotalTime>
  <Words>202</Words>
  <Application>Microsoft Office PowerPoint</Application>
  <PresentationFormat>Екран (4:3)</PresentationFormat>
  <Paragraphs>35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10</vt:i4>
      </vt:variant>
    </vt:vector>
  </HeadingPairs>
  <TitlesOfParts>
    <vt:vector size="11" baseType="lpstr">
      <vt:lpstr>Форма хвиль</vt:lpstr>
      <vt:lpstr>Тема: Внедрение европейского опыта освещения автомобильных дорог, как фактора повышения безопасности дорожного движения</vt:lpstr>
      <vt:lpstr>«ENERGY SAVE LAB» № 1 в Украине </vt:lpstr>
      <vt:lpstr>№ 1 в Украине</vt:lpstr>
      <vt:lpstr>ПРОБЛЕМА</vt:lpstr>
      <vt:lpstr>РЕШЕНИЕ</vt:lpstr>
      <vt:lpstr>Автономная интеллектуальная система освещения</vt:lpstr>
      <vt:lpstr>Инновации в каждом элементе</vt:lpstr>
      <vt:lpstr>InterSolar Global Awards 31 may 2017, Munich</vt:lpstr>
      <vt:lpstr>БЕЗОПАСНОСТЬ И КОМФОРТ ПРИ ЭКОНОМИЧЕСКОЙ ЭФФЕКТИВНОСТИ</vt:lpstr>
      <vt:lpstr>«EnergySave Lab»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 Внедрение европейского опыта освещения автомобильных дорог, как фактора повышения безопасности дорожного движения</dc:title>
  <dc:creator>Евгений</dc:creator>
  <cp:lastModifiedBy>Евгений</cp:lastModifiedBy>
  <cp:revision>9</cp:revision>
  <dcterms:created xsi:type="dcterms:W3CDTF">2017-04-27T05:36:20Z</dcterms:created>
  <dcterms:modified xsi:type="dcterms:W3CDTF">2017-05-11T04:31:32Z</dcterms:modified>
</cp:coreProperties>
</file>