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2" r:id="rId4"/>
    <p:sldId id="271" r:id="rId5"/>
    <p:sldId id="275" r:id="rId6"/>
    <p:sldId id="265" r:id="rId7"/>
    <p:sldId id="273" r:id="rId8"/>
    <p:sldId id="288" r:id="rId9"/>
    <p:sldId id="274" r:id="rId10"/>
    <p:sldId id="266" r:id="rId11"/>
    <p:sldId id="279" r:id="rId12"/>
    <p:sldId id="280" r:id="rId13"/>
    <p:sldId id="283" r:id="rId14"/>
    <p:sldId id="286" r:id="rId15"/>
    <p:sldId id="287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4"/>
    <a:srgbClr val="FFCC00"/>
    <a:srgbClr val="ED6565"/>
    <a:srgbClr val="FF9966"/>
    <a:srgbClr val="EF7575"/>
    <a:srgbClr val="FF3300"/>
    <a:srgbClr val="FF9900"/>
    <a:srgbClr val="265A9A"/>
    <a:srgbClr val="DEDEDE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 userDrawn="1"/>
        </p:nvSpPr>
        <p:spPr>
          <a:xfrm>
            <a:off x="900113" y="3644900"/>
            <a:ext cx="7488237" cy="13684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3646215"/>
            <a:ext cx="9144000" cy="1150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900113" y="4725144"/>
            <a:ext cx="7416800" cy="100806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9" name="Группа 19"/>
          <p:cNvGrpSpPr>
            <a:grpSpLocks/>
          </p:cNvGrpSpPr>
          <p:nvPr userDrawn="1"/>
        </p:nvGrpSpPr>
        <p:grpSpPr bwMode="auto">
          <a:xfrm>
            <a:off x="1835150" y="5733256"/>
            <a:ext cx="5549900" cy="1081083"/>
            <a:chOff x="1835696" y="5733256"/>
            <a:chExt cx="5549463" cy="1080289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2700816" y="6453448"/>
              <a:ext cx="3816050" cy="3600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ТИЖДЕНЬ БЕЗПЕКИ ДОРОЖНЬОГО РУХУ - 2017</a:t>
              </a:r>
              <a:endPara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Группа 18"/>
            <p:cNvGrpSpPr>
              <a:grpSpLocks/>
            </p:cNvGrpSpPr>
            <p:nvPr userDrawn="1"/>
          </p:nvGrpSpPr>
          <p:grpSpPr bwMode="auto">
            <a:xfrm>
              <a:off x="1835696" y="5733256"/>
              <a:ext cx="5549463" cy="732273"/>
              <a:chOff x="2267744" y="5733256"/>
              <a:chExt cx="5549463" cy="732273"/>
            </a:xfrm>
          </p:grpSpPr>
          <p:pic>
            <p:nvPicPr>
              <p:cNvPr id="12" name="Picture 10" descr="Лого-Тиждень-фото1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54467" y="5814635"/>
                <a:ext cx="1570149" cy="58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INSAT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7834" y="5805488"/>
                <a:ext cx="504046" cy="588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znak (1)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615" y="5817489"/>
                <a:ext cx="648060" cy="64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D:\КАРТИНКИ\Логотипы и Геральдика\_36f688351389fa906865efbe976a1829.jp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67744" y="5817489"/>
                <a:ext cx="648060" cy="64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Картинки по запросу ВООЗ 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0648" t="15971" r="62077" b="20142"/>
              <a:stretch>
                <a:fillRect/>
              </a:stretch>
            </p:blipFill>
            <p:spPr bwMode="auto">
              <a:xfrm>
                <a:off x="7092280" y="5774126"/>
                <a:ext cx="724927" cy="67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" descr="Картинки по запросу ООН 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72200" y="5837016"/>
                <a:ext cx="720079" cy="616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" descr="Картинки по запросу УМЦБДР 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63888" y="5733256"/>
                <a:ext cx="49477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-26988"/>
            <a:ext cx="9144000" cy="935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" name="Picture 1" descr="D:\КАРТИНКИ\Логотипы и Геральдика\INSA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176963"/>
            <a:ext cx="503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иугольник 3"/>
          <p:cNvSpPr/>
          <p:nvPr userDrawn="1"/>
        </p:nvSpPr>
        <p:spPr>
          <a:xfrm>
            <a:off x="0" y="6165850"/>
            <a:ext cx="6011863" cy="64770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Державне підприємство </a:t>
            </a:r>
          </a:p>
          <a:p>
            <a:pPr algn="just">
              <a:defRPr/>
            </a:pP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«Державний автотранспортний науково-дослідний і проектний інститут»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(</a:t>
            </a:r>
            <a:r>
              <a:rPr lang="uk-UA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ДП</a:t>
            </a: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«ДЕРЖАВТОТРАНСНДІПРОЕКТ») 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 userDrawn="1"/>
        </p:nvSpPr>
        <p:spPr>
          <a:xfrm>
            <a:off x="5761038" y="6165850"/>
            <a:ext cx="3382962" cy="647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просп. Перемоги, 57, м. Київ, Україна, 03113 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www.insat.org.ua</a:t>
            </a: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8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info@insat.org.ua</a:t>
            </a: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uk-UA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тел.: +38 (044) 456-30-30, факс: +38 (044) 455-67-91</a:t>
            </a:r>
          </a:p>
        </p:txBody>
      </p:sp>
      <p:sp>
        <p:nvSpPr>
          <p:cNvPr id="6" name="Нашивка 5"/>
          <p:cNvSpPr/>
          <p:nvPr userDrawn="1"/>
        </p:nvSpPr>
        <p:spPr>
          <a:xfrm>
            <a:off x="8820472" y="6309320"/>
            <a:ext cx="323528" cy="360040"/>
          </a:xfrm>
          <a:prstGeom prst="chevron">
            <a:avLst>
              <a:gd name="adj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54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" y="3717032"/>
            <a:ext cx="89281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«СТРАТЕГІЧНІ НАПРЯМИ ПІДВИЩЕННЯ РІВНЯ БЕЗПЕКИ ДОРОЖНЬОГО РУХУ В УКРАЇНІ»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4724400"/>
            <a:ext cx="7272338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Науково-практична конференція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«Актуальні аспекти убезпечення дорожнього руху в Україні.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Стратегія та план дій. Безпека транспортних засобів та їх експлуатації»</a:t>
            </a:r>
          </a:p>
          <a:p>
            <a:pPr algn="ctr">
              <a:defRPr/>
            </a:pPr>
            <a:r>
              <a:rPr lang="uk-U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(11 травня 2017 року, м. Київ</a:t>
            </a:r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Блок-схема: данные 8"/>
          <p:cNvSpPr/>
          <p:nvPr/>
        </p:nvSpPr>
        <p:spPr>
          <a:xfrm>
            <a:off x="6156176" y="2420888"/>
            <a:ext cx="2016224" cy="1152128"/>
          </a:xfrm>
          <a:prstGeom prst="flowChartInputOutpu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4427984" y="2420888"/>
            <a:ext cx="2016224" cy="1152128"/>
          </a:xfrm>
          <a:prstGeom prst="flowChartInputOutpu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2699792" y="2420888"/>
            <a:ext cx="2016224" cy="1152128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данные 22"/>
          <p:cNvSpPr/>
          <p:nvPr/>
        </p:nvSpPr>
        <p:spPr>
          <a:xfrm>
            <a:off x="3131840" y="1196752"/>
            <a:ext cx="2016224" cy="1152128"/>
          </a:xfrm>
          <a:prstGeom prst="flowChartInputOutpu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данные 23"/>
          <p:cNvSpPr/>
          <p:nvPr/>
        </p:nvSpPr>
        <p:spPr>
          <a:xfrm>
            <a:off x="3563888" y="-27384"/>
            <a:ext cx="2016224" cy="1152128"/>
          </a:xfrm>
          <a:prstGeom prst="flowChartInputOutpu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данные 24"/>
          <p:cNvSpPr/>
          <p:nvPr/>
        </p:nvSpPr>
        <p:spPr>
          <a:xfrm>
            <a:off x="4860032" y="1196752"/>
            <a:ext cx="2016224" cy="1152128"/>
          </a:xfrm>
          <a:prstGeom prst="flowChartInputOutpu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данные 25"/>
          <p:cNvSpPr/>
          <p:nvPr/>
        </p:nvSpPr>
        <p:spPr>
          <a:xfrm>
            <a:off x="5292080" y="-27384"/>
            <a:ext cx="2016224" cy="1152128"/>
          </a:xfrm>
          <a:prstGeom prst="flowChartInputOutpu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данные 26"/>
          <p:cNvSpPr/>
          <p:nvPr/>
        </p:nvSpPr>
        <p:spPr>
          <a:xfrm>
            <a:off x="6588224" y="1196752"/>
            <a:ext cx="2016224" cy="1152128"/>
          </a:xfrm>
          <a:prstGeom prst="flowChartInputOutpu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данные 27"/>
          <p:cNvSpPr/>
          <p:nvPr/>
        </p:nvSpPr>
        <p:spPr>
          <a:xfrm>
            <a:off x="7020272" y="-27384"/>
            <a:ext cx="2016224" cy="1152128"/>
          </a:xfrm>
          <a:prstGeom prst="flowChartInputOutpu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971600" y="2420888"/>
            <a:ext cx="2016224" cy="1152128"/>
          </a:xfrm>
          <a:prstGeom prst="flowChartInputOutpu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0" descr="Лого-Тиждень-фото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99" y="116632"/>
            <a:ext cx="19447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Блок-схема: данные 20"/>
          <p:cNvSpPr/>
          <p:nvPr/>
        </p:nvSpPr>
        <p:spPr>
          <a:xfrm>
            <a:off x="1403648" y="1196752"/>
            <a:ext cx="2016224" cy="1152128"/>
          </a:xfrm>
          <a:prstGeom prst="flowChartInputOutpu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1835696" y="-27384"/>
            <a:ext cx="2016224" cy="1152128"/>
          </a:xfrm>
          <a:prstGeom prst="flowChartInputOutpu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ЩО ВЖЕ ЗРОБЛЕНО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Mikov Dmytro\Downloads\Для презентації Редзюка\step4.png"/>
          <p:cNvPicPr>
            <a:picLocks noChangeAspect="1" noChangeArrowheads="1"/>
          </p:cNvPicPr>
          <p:nvPr/>
        </p:nvPicPr>
        <p:blipFill>
          <a:blip r:embed="rId2" cstate="print"/>
          <a:srcRect l="15980" t="9279" r="29840" b="12820"/>
          <a:stretch>
            <a:fillRect/>
          </a:stretch>
        </p:blipFill>
        <p:spPr bwMode="auto">
          <a:xfrm>
            <a:off x="6418024" y="1844824"/>
            <a:ext cx="1970400" cy="2016224"/>
          </a:xfrm>
          <a:prstGeom prst="rect">
            <a:avLst/>
          </a:prstGeom>
          <a:noFill/>
        </p:spPr>
      </p:pic>
      <p:pic>
        <p:nvPicPr>
          <p:cNvPr id="5122" name="Picture 2" descr="C:\Users\Mikov Dmytro\Downloads\Для презентації Редзюка\icon-w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088232" cy="20882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699717" y="3140968"/>
            <a:ext cx="792163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3140968"/>
            <a:ext cx="792163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Mikov Dmytro\Downloads\Для презентації Редзюка\a5ddbf581029de003af6d473bb1903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2856"/>
            <a:ext cx="1872208" cy="1872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4509120"/>
            <a:ext cx="2376264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Міжвідомча робоча група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510460"/>
            <a:ext cx="2376264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Активна та послідовна 3-ох місячна діяльність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3861048"/>
            <a:ext cx="1152128" cy="50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507780"/>
            <a:ext cx="64807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4509120"/>
            <a:ext cx="64807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74688" y="1146810"/>
            <a:ext cx="8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ДІЯЛЬНІСТЬ МІЖВІДОМЧОЇ РОБОЧОЇ ГРУПИ З РЕФОРМУВАННЯ</a:t>
            </a:r>
          </a:p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ДЕРЖАВНОЇ СИСТЕМИ БЕЗПЕКИ ДОРОЖНЬОГО РУХУ</a:t>
            </a:r>
            <a:endParaRPr lang="ru-RU" altLang="uk-UA" sz="1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436510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uk-UA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проект Стратегії підвищення рівня безпеки дорожнього руху </a:t>
            </a:r>
          </a:p>
          <a:p>
            <a:r>
              <a:rPr lang="uk-UA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Україні на період до 2020 року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508518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uk-UA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попередній проект концепції Державної програми підвищення рівня безпеки дорожнього руху в Україні на період до 2020 року</a:t>
            </a:r>
            <a:endParaRPr lang="ru-RU" sz="12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СТРАТЕГІЇ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00113" y="1989138"/>
            <a:ext cx="935037" cy="8636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5390"/>
            <a:ext cx="2088604" cy="71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Визначення проблеми, на розв’язання якої спрямована Стратегія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51050" y="2420938"/>
            <a:ext cx="792163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987675" y="1989138"/>
            <a:ext cx="936625" cy="863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140200" y="2420938"/>
            <a:ext cx="792163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148263" y="1989138"/>
            <a:ext cx="936625" cy="86360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300788" y="2420938"/>
            <a:ext cx="79216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308850" y="1989138"/>
            <a:ext cx="935038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6577" y="4364732"/>
            <a:ext cx="935037" cy="86518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39953" y="4797152"/>
            <a:ext cx="792087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986956" y="4365104"/>
            <a:ext cx="936625" cy="865188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2996952"/>
            <a:ext cx="136748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Причини виникнення проблеми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924175"/>
            <a:ext cx="2087563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 Стратегії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9" y="2852936"/>
            <a:ext cx="2592287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Основні принципи</a:t>
            </a:r>
            <a:r>
              <a:rPr lang="uk-U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розв’язання проблеми, напрями реалізації Стратегії та пріоритети роботи з підвищення рівня безпеки дорожнього руху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5373216"/>
            <a:ext cx="19445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Фінансове забезпечення реалізації Стратегії 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5373216"/>
            <a:ext cx="1511300" cy="503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Очікувані результати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6228186" y="4797152"/>
            <a:ext cx="151216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740352" y="4077072"/>
            <a:ext cx="0" cy="72008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674688" y="1132582"/>
            <a:ext cx="8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СТРУКТУРА СТРАТЕГІЇ ПІДВИЩЕННЯ РІВНЯ</a:t>
            </a:r>
          </a:p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БЕЗПЕКИ ДОРОЖНЬОГО РУХУ В УКРАЇНІ НА ПЕРІОД ДО 2020 РОКУ</a:t>
            </a:r>
            <a:endParaRPr lang="ru-RU" altLang="uk-UA" sz="1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kov Dmytro\Downloads\Для презентації Редзюка\380_icon.png"/>
          <p:cNvPicPr>
            <a:picLocks noChangeAspect="1" noChangeArrowheads="1"/>
          </p:cNvPicPr>
          <p:nvPr/>
        </p:nvPicPr>
        <p:blipFill>
          <a:blip r:embed="rId2" cstate="print"/>
          <a:srcRect t="15120" b="22511"/>
          <a:stretch>
            <a:fillRect/>
          </a:stretch>
        </p:blipFill>
        <p:spPr bwMode="auto">
          <a:xfrm>
            <a:off x="342293" y="4079773"/>
            <a:ext cx="1997459" cy="1437459"/>
          </a:xfrm>
          <a:prstGeom prst="rect">
            <a:avLst/>
          </a:prstGeom>
          <a:noFill/>
        </p:spPr>
      </p:pic>
      <p:pic>
        <p:nvPicPr>
          <p:cNvPr id="3075" name="Picture 3" descr="C:\Users\Mikov Dmytro\Downloads\Для презентації Редзюка\binary-option-strategies-for-beginners.png"/>
          <p:cNvPicPr>
            <a:picLocks noChangeAspect="1" noChangeArrowheads="1"/>
          </p:cNvPicPr>
          <p:nvPr/>
        </p:nvPicPr>
        <p:blipFill>
          <a:blip r:embed="rId3" cstate="print"/>
          <a:srcRect l="8001" t="4641" r="8001" b="4641"/>
          <a:stretch>
            <a:fillRect/>
          </a:stretch>
        </p:blipFill>
        <p:spPr bwMode="auto">
          <a:xfrm>
            <a:off x="7884368" y="486916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РОЗРОБЛЕНИЙ ПРОЕКТ СТРАТЕГІЇ , ЯКИЙ ВІН?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50825" y="2117462"/>
            <a:ext cx="871378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altLang="ru-RU" sz="1200" b="1" dirty="0">
                <a:latin typeface="Tahoma" pitchFamily="34" charset="0"/>
                <a:cs typeface="Tahoma" pitchFamily="34" charset="0"/>
              </a:rPr>
              <a:t>Розділ І: </a:t>
            </a:r>
            <a:r>
              <a:rPr lang="uk-UA" altLang="ru-RU" sz="1200" b="1" dirty="0"/>
              <a:t>Визначення проблеми, на розв’язання якої спрямована Стратегія</a:t>
            </a:r>
          </a:p>
          <a:p>
            <a:pPr algn="just"/>
            <a:r>
              <a:rPr lang="uk-UA" altLang="ru-RU" sz="1200" dirty="0">
                <a:latin typeface="Tahoma" pitchFamily="34" charset="0"/>
              </a:rPr>
              <a:t>(зазначена інформація стосовно основних наявних на сьогодні проблем, недоліків та прогалин у сфері БДР, з урахуванням європейського та національного досвіду)</a:t>
            </a:r>
          </a:p>
          <a:p>
            <a:pPr algn="just"/>
            <a:endParaRPr lang="uk-UA" altLang="ru-RU" sz="800" dirty="0">
              <a:latin typeface="Tahoma" pitchFamily="34" charset="0"/>
            </a:endParaRPr>
          </a:p>
          <a:p>
            <a:r>
              <a:rPr lang="uk-UA" altLang="ru-RU" sz="1200" b="1" dirty="0">
                <a:latin typeface="Tahoma" pitchFamily="34" charset="0"/>
              </a:rPr>
              <a:t>Розділ ІІ: Причини виникнення проблеми</a:t>
            </a:r>
          </a:p>
          <a:p>
            <a:r>
              <a:rPr lang="uk-UA" altLang="ru-RU" sz="1200" dirty="0">
                <a:latin typeface="Tahoma" pitchFamily="34" charset="0"/>
              </a:rPr>
              <a:t>(зазначена інформація стосовно </a:t>
            </a:r>
            <a:r>
              <a:rPr lang="uk-UA" altLang="ru-RU" sz="1200" dirty="0"/>
              <a:t>основних причин недостатнього рівня забезпечення БДР в Україні</a:t>
            </a:r>
            <a:r>
              <a:rPr lang="uk-UA" altLang="ru-RU" sz="1200" dirty="0">
                <a:latin typeface="Tahoma" pitchFamily="34" charset="0"/>
              </a:rPr>
              <a:t>)</a:t>
            </a:r>
          </a:p>
          <a:p>
            <a:pPr algn="just"/>
            <a:endParaRPr lang="uk-UA" altLang="ru-RU" sz="800" dirty="0">
              <a:latin typeface="Tahoma" pitchFamily="34" charset="0"/>
            </a:endParaRPr>
          </a:p>
          <a:p>
            <a:r>
              <a:rPr lang="uk-UA" altLang="ru-RU" sz="1200" b="1" dirty="0">
                <a:latin typeface="Tahoma" pitchFamily="34" charset="0"/>
              </a:rPr>
              <a:t>Розділ ІІІ: Мета Стратегії</a:t>
            </a:r>
          </a:p>
          <a:p>
            <a:pPr algn="just"/>
            <a:r>
              <a:rPr lang="uk-UA" altLang="ru-RU" sz="1200" dirty="0">
                <a:latin typeface="Tahoma" pitchFamily="34" charset="0"/>
              </a:rPr>
              <a:t>(зазначена інформація стосовно основної мети розробки Стратегії та відповідного наслідку досягнення поставленої мети)</a:t>
            </a:r>
          </a:p>
          <a:p>
            <a:pPr algn="just"/>
            <a:endParaRPr lang="uk-UA" altLang="ru-RU" sz="800" dirty="0">
              <a:latin typeface="Tahoma" pitchFamily="34" charset="0"/>
            </a:endParaRPr>
          </a:p>
          <a:p>
            <a:r>
              <a:rPr lang="uk-UA" altLang="ru-RU" sz="1200" b="1" dirty="0">
                <a:solidFill>
                  <a:srgbClr val="FF0000"/>
                </a:solidFill>
                <a:latin typeface="Tahoma" pitchFamily="34" charset="0"/>
              </a:rPr>
              <a:t>Розділ </a:t>
            </a:r>
            <a:r>
              <a:rPr lang="en-US" altLang="ru-RU" sz="1200" b="1" dirty="0">
                <a:solidFill>
                  <a:srgbClr val="FF0000"/>
                </a:solidFill>
                <a:latin typeface="Tahoma" pitchFamily="34" charset="0"/>
              </a:rPr>
              <a:t>IV</a:t>
            </a:r>
            <a:r>
              <a:rPr lang="uk-UA" altLang="ru-RU" sz="1200" b="1" dirty="0">
                <a:solidFill>
                  <a:srgbClr val="FF0000"/>
                </a:solidFill>
                <a:latin typeface="Tahoma" pitchFamily="34" charset="0"/>
              </a:rPr>
              <a:t>: Основні принципи розв’язання проблеми, напрями реалізації Стратегії та пріоритети роботи з підвищення рівня безпеки дорожнього руху</a:t>
            </a:r>
            <a:endParaRPr lang="ru-RU" altLang="ru-RU" sz="1200" b="1" dirty="0">
              <a:solidFill>
                <a:srgbClr val="FF0000"/>
              </a:solidFill>
              <a:latin typeface="Tahoma" pitchFamily="34" charset="0"/>
            </a:endParaRPr>
          </a:p>
          <a:p>
            <a:pPr algn="just"/>
            <a:r>
              <a:rPr lang="uk-UA" altLang="ru-RU" sz="1200" dirty="0">
                <a:solidFill>
                  <a:srgbClr val="FF0000"/>
                </a:solidFill>
                <a:latin typeface="Tahoma" pitchFamily="34" charset="0"/>
              </a:rPr>
              <a:t>(зазначена інформація стосовно базових принципів та пріоритетів роботи з підвищення рівня БДР, а також безпосередньо 9 основних напрямів реалізації Стратегії та відповідних шляхів їх досягнення)</a:t>
            </a:r>
          </a:p>
          <a:p>
            <a:pPr algn="just"/>
            <a:endParaRPr lang="uk-UA" altLang="ru-RU" sz="800" dirty="0">
              <a:latin typeface="Tahoma" pitchFamily="34" charset="0"/>
            </a:endParaRPr>
          </a:p>
          <a:p>
            <a:pPr lvl="0"/>
            <a:r>
              <a:rPr lang="uk-UA" altLang="ru-RU" sz="1200" b="1" dirty="0">
                <a:latin typeface="Tahoma" pitchFamily="34" charset="0"/>
              </a:rPr>
              <a:t>Розділ </a:t>
            </a:r>
            <a:r>
              <a:rPr lang="en-US" altLang="ru-RU" sz="1200" b="1" dirty="0">
                <a:latin typeface="Tahoma" pitchFamily="34" charset="0"/>
              </a:rPr>
              <a:t>V</a:t>
            </a:r>
            <a:r>
              <a:rPr lang="ru-RU" altLang="ru-RU" sz="1200" b="1" dirty="0">
                <a:latin typeface="Tahoma" pitchFamily="34" charset="0"/>
              </a:rPr>
              <a:t>: </a:t>
            </a:r>
            <a:r>
              <a:rPr lang="uk-UA" altLang="ru-RU" sz="1200" b="1" dirty="0">
                <a:latin typeface="Tahoma" pitchFamily="34" charset="0"/>
              </a:rPr>
              <a:t>Фінансове забезпечення реалізації Стратегії </a:t>
            </a:r>
          </a:p>
          <a:p>
            <a:pPr lvl="0"/>
            <a:r>
              <a:rPr lang="uk-UA" altLang="ru-RU" sz="1200" dirty="0">
                <a:latin typeface="Tahoma" pitchFamily="34" charset="0"/>
              </a:rPr>
              <a:t>(зазначена інформація стосовно фінансових ресурсів, за рахунок яких планується здійснити реалізацію</a:t>
            </a:r>
          </a:p>
          <a:p>
            <a:pPr lvl="0"/>
            <a:r>
              <a:rPr lang="uk-UA" altLang="ru-RU" sz="1200" dirty="0">
                <a:latin typeface="Tahoma" pitchFamily="34" charset="0"/>
              </a:rPr>
              <a:t>завдань та заходів, передбачених Стратегією)</a:t>
            </a:r>
            <a:endParaRPr lang="ru-RU" altLang="ru-RU" sz="1200" b="1" dirty="0">
              <a:latin typeface="Tahoma" pitchFamily="34" charset="0"/>
            </a:endParaRPr>
          </a:p>
          <a:p>
            <a:pPr algn="just"/>
            <a:endParaRPr lang="ru-RU" altLang="ru-RU" sz="800" dirty="0">
              <a:latin typeface="Tahoma" pitchFamily="34" charset="0"/>
            </a:endParaRPr>
          </a:p>
          <a:p>
            <a:r>
              <a:rPr lang="uk-UA" altLang="ru-RU" sz="1200" b="1" dirty="0">
                <a:latin typeface="Tahoma" pitchFamily="34" charset="0"/>
              </a:rPr>
              <a:t>Розділ </a:t>
            </a:r>
            <a:r>
              <a:rPr lang="en-US" altLang="ru-RU" sz="1200" b="1" dirty="0">
                <a:latin typeface="Tahoma" pitchFamily="34" charset="0"/>
              </a:rPr>
              <a:t>VI</a:t>
            </a:r>
            <a:r>
              <a:rPr lang="uk-UA" altLang="ru-RU" sz="1200" b="1" dirty="0">
                <a:latin typeface="Tahoma" pitchFamily="34" charset="0"/>
              </a:rPr>
              <a:t>: Очікувані результати</a:t>
            </a:r>
          </a:p>
          <a:p>
            <a:pPr algn="just"/>
            <a:r>
              <a:rPr lang="uk-UA" altLang="ru-RU" sz="1200" dirty="0">
                <a:latin typeface="Tahoma" pitchFamily="34" charset="0"/>
              </a:rPr>
              <a:t>(зазначена інформація стосовно основних результатів та прогнозів, які очікуються після виконання </a:t>
            </a:r>
          </a:p>
          <a:p>
            <a:pPr algn="just"/>
            <a:r>
              <a:rPr lang="uk-UA" altLang="ru-RU" sz="1200" dirty="0">
                <a:latin typeface="Tahoma" pitchFamily="34" charset="0"/>
              </a:rPr>
              <a:t>та реалізації відповідних завдань Стратегії та відповідного Плану заходів щодо реалізації Стратегії)</a:t>
            </a:r>
          </a:p>
          <a:p>
            <a:pPr algn="just"/>
            <a:endParaRPr lang="uk-UA" altLang="ru-RU" sz="500" dirty="0">
              <a:latin typeface="Tahoma" pitchFamily="34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674688" y="1132582"/>
            <a:ext cx="8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НАПОВНЕННЯ СТРАТЕГІЇ ПІДВИЩЕННЯ РІВНЯ</a:t>
            </a:r>
          </a:p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БЕЗПЕКИ ДОРОЖНЬОГО РУХУ В УКРАЇНІ НА ПЕРІОД ДО 2020 РОКУ</a:t>
            </a:r>
            <a:endParaRPr lang="ru-RU" altLang="uk-UA" sz="12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Mikov Dmytro\Downloads\Для презентації Редзюка\binary-option-strategies-for-beginners.png"/>
          <p:cNvPicPr>
            <a:picLocks noChangeAspect="1" noChangeArrowheads="1"/>
          </p:cNvPicPr>
          <p:nvPr/>
        </p:nvPicPr>
        <p:blipFill>
          <a:blip r:embed="rId2" cstate="print"/>
          <a:srcRect l="8001" t="4641" r="8001" b="4641"/>
          <a:stretch>
            <a:fillRect/>
          </a:stretch>
        </p:blipFill>
        <p:spPr bwMode="auto">
          <a:xfrm>
            <a:off x="7884368" y="486916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3923928" y="1124744"/>
            <a:ext cx="1152128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20072" y="1556792"/>
            <a:ext cx="1152128" cy="1152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НАПРЯМИ РЕАЛІЗАЦІЇ СТРАТЕГІЇ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411760" y="1556792"/>
            <a:ext cx="4104456" cy="4536504"/>
          </a:xfrm>
          <a:prstGeom prst="donut">
            <a:avLst>
              <a:gd name="adj" fmla="val 43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4077072"/>
            <a:ext cx="864096" cy="864096"/>
          </a:xfrm>
          <a:prstGeom prst="ellipse">
            <a:avLst/>
          </a:prstGeom>
          <a:solidFill>
            <a:srgbClr val="ED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0152" y="4149080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2780928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12160" y="2852936"/>
            <a:ext cx="864096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268760"/>
            <a:ext cx="864096" cy="8640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373216"/>
            <a:ext cx="23042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НАПРЯМ:</a:t>
            </a:r>
          </a:p>
          <a:p>
            <a:pPr algn="ctr"/>
            <a:endParaRPr lang="uk-UA" sz="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Державне управління у сфері забезпечення безпеки дорожнього руху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5517232"/>
            <a:ext cx="302433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Картинки по запросу тучк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622772" cy="576064"/>
          </a:xfrm>
          <a:prstGeom prst="rect">
            <a:avLst/>
          </a:prstGeom>
          <a:noFill/>
        </p:spPr>
      </p:pic>
      <p:pic>
        <p:nvPicPr>
          <p:cNvPr id="9" name="Picture 13" descr="Картинки по запросу тучк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589023" cy="36004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5496" y="4221088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ED6565"/>
                </a:solidFill>
                <a:latin typeface="Arial" pitchFamily="34" charset="0"/>
                <a:cs typeface="Arial" pitchFamily="34" charset="0"/>
              </a:rPr>
              <a:t>2 НАПРЯМ:</a:t>
            </a:r>
          </a:p>
          <a:p>
            <a:pPr algn="ctr"/>
            <a:endParaRPr lang="uk-UA" sz="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Статистичний облік та аналіз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87824" y="5229200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20072" y="5229200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2852936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 НАПРЯМ:</a:t>
            </a:r>
          </a:p>
          <a:p>
            <a:pPr algn="ctr"/>
            <a:endParaRPr lang="uk-UA" sz="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Безпечність доріг та дорожньої інфраструктури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980728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НАПРЯМ:</a:t>
            </a: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Безпечність транспортних засобів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628800"/>
            <a:ext cx="23762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НАПРЯМ:</a:t>
            </a:r>
          </a:p>
          <a:p>
            <a:pPr algn="ctr"/>
            <a:endParaRPr lang="uk-UA" sz="5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Медичне забезпечення у сфері безпеки дорожнього руху та підготовки водіїв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1628800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6 НАПРЯМ:</a:t>
            </a:r>
          </a:p>
          <a:p>
            <a:pPr algn="ctr"/>
            <a:endParaRPr lang="uk-UA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Безпека перевезення пасажирів та вантажів комерційним автомобільним транспортом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2852936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НАПРЯМ:</a:t>
            </a:r>
          </a:p>
          <a:p>
            <a:pPr algn="ctr"/>
            <a:endParaRPr lang="uk-UA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Безпечна поведінка учасників дорожнього руху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4221088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 НАПРЯМ:</a:t>
            </a:r>
          </a:p>
          <a:p>
            <a:pPr algn="ctr"/>
            <a:endParaRPr lang="uk-UA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Реагування та управління наслідками ДТП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40152" y="5373216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НАПРЯМ:</a:t>
            </a:r>
          </a:p>
          <a:p>
            <a:pPr algn="ctr"/>
            <a:endParaRPr lang="uk-UA" sz="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000" b="1" dirty="0">
                <a:solidFill>
                  <a:schemeClr val="tx1"/>
                </a:solidFill>
              </a:rPr>
              <a:t>З</a:t>
            </a:r>
            <a:r>
              <a:rPr lang="uk-UA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абезпечення дотримання правил дорожнього руху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64088" y="1700808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1800" y="1700808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91" name="Picture 11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10749" t="8791" r="10428" b="7699"/>
          <a:stretch>
            <a:fillRect/>
          </a:stretch>
        </p:blipFill>
        <p:spPr bwMode="auto">
          <a:xfrm>
            <a:off x="2188157" y="2924944"/>
            <a:ext cx="583643" cy="504056"/>
          </a:xfrm>
          <a:prstGeom prst="rect">
            <a:avLst/>
          </a:prstGeom>
          <a:noFill/>
        </p:spPr>
      </p:pic>
      <p:pic>
        <p:nvPicPr>
          <p:cNvPr id="20493" name="Picture 13" descr="Картинки по запросу статистика і аналіз пиктограмма png"/>
          <p:cNvPicPr>
            <a:picLocks noChangeAspect="1" noChangeArrowheads="1"/>
          </p:cNvPicPr>
          <p:nvPr/>
        </p:nvPicPr>
        <p:blipFill>
          <a:blip r:embed="rId5" cstate="print"/>
          <a:srcRect t="4430" b="5501"/>
          <a:stretch>
            <a:fillRect/>
          </a:stretch>
        </p:blipFill>
        <p:spPr bwMode="auto">
          <a:xfrm>
            <a:off x="2300054" y="4293096"/>
            <a:ext cx="543754" cy="489754"/>
          </a:xfrm>
          <a:prstGeom prst="rect">
            <a:avLst/>
          </a:prstGeom>
          <a:noFill/>
        </p:spPr>
      </p:pic>
      <p:pic>
        <p:nvPicPr>
          <p:cNvPr id="20497" name="Picture 17" descr="Картинки по запросу автобус пиктограмма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844824"/>
            <a:ext cx="576064" cy="576064"/>
          </a:xfrm>
          <a:prstGeom prst="rect">
            <a:avLst/>
          </a:prstGeom>
          <a:noFill/>
        </p:spPr>
      </p:pic>
      <p:pic>
        <p:nvPicPr>
          <p:cNvPr id="20503" name="Picture 23" descr="Картинки по запросу дтп пиктограмма png"/>
          <p:cNvPicPr>
            <a:picLocks noChangeAspect="1" noChangeArrowheads="1"/>
          </p:cNvPicPr>
          <p:nvPr/>
        </p:nvPicPr>
        <p:blipFill>
          <a:blip r:embed="rId7" cstate="print"/>
          <a:srcRect t="7383" b="6978"/>
          <a:stretch>
            <a:fillRect/>
          </a:stretch>
        </p:blipFill>
        <p:spPr bwMode="auto">
          <a:xfrm>
            <a:off x="6048384" y="4283510"/>
            <a:ext cx="683856" cy="585650"/>
          </a:xfrm>
          <a:prstGeom prst="rect">
            <a:avLst/>
          </a:prstGeom>
          <a:noFill/>
        </p:spPr>
      </p:pic>
      <p:pic>
        <p:nvPicPr>
          <p:cNvPr id="20505" name="Picture 25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 t="11812" b="11407"/>
          <a:stretch>
            <a:fillRect/>
          </a:stretch>
        </p:blipFill>
        <p:spPr bwMode="auto">
          <a:xfrm>
            <a:off x="2907396" y="1844824"/>
            <a:ext cx="656492" cy="504056"/>
          </a:xfrm>
          <a:prstGeom prst="rect">
            <a:avLst/>
          </a:prstGeom>
          <a:noFill/>
        </p:spPr>
      </p:pic>
      <p:pic>
        <p:nvPicPr>
          <p:cNvPr id="20507" name="Picture 27" descr="Картинки по запросу легковые машины пиктограмма png"/>
          <p:cNvPicPr>
            <a:picLocks noChangeAspect="1" noChangeArrowheads="1"/>
          </p:cNvPicPr>
          <p:nvPr/>
        </p:nvPicPr>
        <p:blipFill>
          <a:blip r:embed="rId9" cstate="print"/>
          <a:srcRect l="6097" t="21338" r="8550" b="20743"/>
          <a:stretch>
            <a:fillRect/>
          </a:stretch>
        </p:blipFill>
        <p:spPr bwMode="auto">
          <a:xfrm>
            <a:off x="4139952" y="1484784"/>
            <a:ext cx="720080" cy="488625"/>
          </a:xfrm>
          <a:prstGeom prst="rect">
            <a:avLst/>
          </a:prstGeom>
          <a:noFill/>
        </p:spPr>
      </p:pic>
      <p:pic>
        <p:nvPicPr>
          <p:cNvPr id="20511" name="Picture 31" descr="Картинки по запросу светофор пиктограмма png"/>
          <p:cNvPicPr>
            <a:picLocks noChangeAspect="1" noChangeArrowheads="1"/>
          </p:cNvPicPr>
          <p:nvPr/>
        </p:nvPicPr>
        <p:blipFill>
          <a:blip r:embed="rId10" cstate="print"/>
          <a:srcRect b="47230"/>
          <a:stretch>
            <a:fillRect/>
          </a:stretch>
        </p:blipFill>
        <p:spPr bwMode="auto">
          <a:xfrm>
            <a:off x="5425379" y="5373216"/>
            <a:ext cx="442765" cy="576064"/>
          </a:xfrm>
          <a:prstGeom prst="rect">
            <a:avLst/>
          </a:prstGeom>
          <a:noFill/>
        </p:spPr>
      </p:pic>
      <p:pic>
        <p:nvPicPr>
          <p:cNvPr id="20515" name="Picture 35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4067945" y="4905164"/>
            <a:ext cx="947727" cy="1167945"/>
          </a:xfrm>
          <a:prstGeom prst="rect">
            <a:avLst/>
          </a:prstGeom>
          <a:noFill/>
        </p:spPr>
      </p:pic>
      <p:pic>
        <p:nvPicPr>
          <p:cNvPr id="20513" name="Picture 33" descr="Картинки по запросу ракета пиктограмма 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2636912"/>
            <a:ext cx="1584176" cy="2772308"/>
          </a:xfrm>
          <a:prstGeom prst="rect">
            <a:avLst/>
          </a:prstGeom>
          <a:noFill/>
        </p:spPr>
      </p:pic>
      <p:sp>
        <p:nvSpPr>
          <p:cNvPr id="33" name="Блок-схема: узел 32"/>
          <p:cNvSpPr/>
          <p:nvPr/>
        </p:nvSpPr>
        <p:spPr>
          <a:xfrm>
            <a:off x="4211960" y="3465004"/>
            <a:ext cx="720080" cy="72008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7" name="Picture 37" descr="Картинки по запросу государство пиктограмма png"/>
          <p:cNvPicPr>
            <a:picLocks noChangeAspect="1" noChangeArrowheads="1"/>
          </p:cNvPicPr>
          <p:nvPr/>
        </p:nvPicPr>
        <p:blipFill>
          <a:blip r:embed="rId13" cstate="print"/>
          <a:srcRect t="20672"/>
          <a:stretch>
            <a:fillRect/>
          </a:stretch>
        </p:blipFill>
        <p:spPr bwMode="auto">
          <a:xfrm>
            <a:off x="3131840" y="5363167"/>
            <a:ext cx="576064" cy="514105"/>
          </a:xfrm>
          <a:prstGeom prst="rect">
            <a:avLst/>
          </a:prstGeom>
          <a:noFill/>
        </p:spPr>
      </p:pic>
      <p:pic>
        <p:nvPicPr>
          <p:cNvPr id="20521" name="Picture 41" descr="Похожее изображение"/>
          <p:cNvPicPr>
            <a:picLocks noChangeAspect="1" noChangeArrowheads="1"/>
          </p:cNvPicPr>
          <p:nvPr/>
        </p:nvPicPr>
        <p:blipFill>
          <a:blip r:embed="rId14" cstate="print"/>
          <a:srcRect l="4430" t="8859" r="5501" b="8454"/>
          <a:stretch>
            <a:fillRect/>
          </a:stretch>
        </p:blipFill>
        <p:spPr bwMode="auto">
          <a:xfrm>
            <a:off x="6084168" y="2924944"/>
            <a:ext cx="705936" cy="648072"/>
          </a:xfrm>
          <a:prstGeom prst="rect">
            <a:avLst/>
          </a:prstGeom>
          <a:noFill/>
        </p:spPr>
      </p:pic>
      <p:pic>
        <p:nvPicPr>
          <p:cNvPr id="38" name="Picture 3" descr="C:\Users\Mikov Dmytro\Downloads\Для презентації Редзюка\binary-option-strategies-for-beginners.png"/>
          <p:cNvPicPr>
            <a:picLocks noChangeAspect="1" noChangeArrowheads="1"/>
          </p:cNvPicPr>
          <p:nvPr/>
        </p:nvPicPr>
        <p:blipFill>
          <a:blip r:embed="rId15" cstate="print"/>
          <a:srcRect l="8001" t="4641" r="8001" b="4641"/>
          <a:stretch>
            <a:fillRect/>
          </a:stretch>
        </p:blipFill>
        <p:spPr bwMode="auto">
          <a:xfrm>
            <a:off x="7884368" y="486916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411760" y="1556792"/>
            <a:ext cx="4104456" cy="4536504"/>
          </a:xfrm>
          <a:prstGeom prst="donut">
            <a:avLst>
              <a:gd name="adj" fmla="val 43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60" y="3501008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1720" y="3429000"/>
            <a:ext cx="864096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71800" y="1628800"/>
            <a:ext cx="864096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51920" y="2924944"/>
            <a:ext cx="1296144" cy="12241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373216"/>
            <a:ext cx="23042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Реформування системи контролю за технічним станом транспортних засобів згідно з Директивою 2009/40/ЄС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5517232"/>
            <a:ext cx="302433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87824" y="5229200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5229200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3429000"/>
            <a:ext cx="20882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Гармонізація законодавства з питань безпеки конструкції транспортних засобів та їх технічного стану із законодавством ЄС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1700808"/>
            <a:ext cx="26642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Забезпечення належного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технічного стану транспортних засобів 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частині їх обладнання для перевезення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осіб з інвалідністю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1700808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Впровадження використання нових технологій для покращення безпечності транспортних засобів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3573016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Забезпечення безпеки експлуатації електромобілів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4168" y="537321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Запровадження обов’язкового використання шин відповідно до пори року (сезону), контроль дотримання вимог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92080" y="1628800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7" name="Picture 27" descr="Картинки по запросу легковые машины пиктограмма png"/>
          <p:cNvPicPr>
            <a:picLocks noChangeAspect="1" noChangeArrowheads="1"/>
          </p:cNvPicPr>
          <p:nvPr/>
        </p:nvPicPr>
        <p:blipFill>
          <a:blip r:embed="rId2" cstate="print"/>
          <a:srcRect l="6097" t="21338" r="8550" b="20743"/>
          <a:stretch>
            <a:fillRect/>
          </a:stretch>
        </p:blipFill>
        <p:spPr bwMode="auto">
          <a:xfrm>
            <a:off x="3942876" y="3212976"/>
            <a:ext cx="1061172" cy="72008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347864" y="2420888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НАПРЯМ: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4365104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Безпечність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транспортних засобів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НАПРЯМИ РЕАЛІЗАЦІЇ СТРАТЕГІЇ,</a:t>
            </a:r>
          </a:p>
          <a:p>
            <a:pPr algn="just">
              <a:defRPr/>
            </a:pPr>
            <a:r>
              <a:rPr 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ОСНОВНІ ПЕРШОЧЕРГОВІ ЗАХОДИ ТА ЩО НЕОБХІДНО ЗРОБИТИ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3" descr="C:\Users\Mikov Dmytro\Downloads\Для презентації Редзюка\binary-option-strategies-for-beginners.png"/>
          <p:cNvPicPr>
            <a:picLocks noChangeAspect="1" noChangeArrowheads="1"/>
          </p:cNvPicPr>
          <p:nvPr/>
        </p:nvPicPr>
        <p:blipFill>
          <a:blip r:embed="rId3" cstate="print"/>
          <a:srcRect l="8001" t="4641" r="8001" b="4641"/>
          <a:stretch>
            <a:fillRect/>
          </a:stretch>
        </p:blipFill>
        <p:spPr bwMode="auto">
          <a:xfrm>
            <a:off x="4139952" y="522920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3851920" y="2924944"/>
            <a:ext cx="1296144" cy="122413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2411760" y="1556792"/>
            <a:ext cx="4104456" cy="4536504"/>
          </a:xfrm>
          <a:prstGeom prst="donut">
            <a:avLst>
              <a:gd name="adj" fmla="val 43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3933056"/>
            <a:ext cx="864096" cy="864096"/>
          </a:xfrm>
          <a:prstGeom prst="ellipse">
            <a:avLst/>
          </a:prstGeom>
          <a:solidFill>
            <a:srgbClr val="ED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3933056"/>
            <a:ext cx="864096" cy="8640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67744" y="2420888"/>
            <a:ext cx="864096" cy="8640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6512" y="4869160"/>
            <a:ext cx="295232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Забезпечення ефективного державного нагляду (контролю)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дотриманням вимог безпеки дорожнього руху суб’єктами господарювання, які провадять діяльність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перевезення пасажирів і вантажів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посилення відповідальності за порушення ними вимог законодавства з питань безпеки дорожнього руху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5517232"/>
            <a:ext cx="3024336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3573016"/>
            <a:ext cx="216024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Забезпечення системного контролю за габаритно-ваговими параметрами транспортних засобів та підвищення відповідальності за порушення габаритно-вагових параметрів транспортних засобів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87824" y="5229200"/>
            <a:ext cx="864096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5229200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67736" y="2564904"/>
            <a:ext cx="237626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Запровадження технічної придорожньої перевірки придатності до експлуатації комерційних транспортних засобів у відповідності до Директиви 2014/47/ЄС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8520" y="2132856"/>
            <a:ext cx="237524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Забезпечення відповідності транспортних засобів, що здійснюють перевезення небезпечних вантажів, швидкопсувних харчових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продуктів, міжнародним вимогам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4005064"/>
            <a:ext cx="23397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Впровадження систем управління безпекою дорожнього руху суб’єктами господарювання, які проводять діяльність з перевезення пасажирів та вантажів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4168" y="5229200"/>
            <a:ext cx="27363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Запровадження європейської системи допуску до ринку автомобільних перевезень пасажирів та вантажів у відповідності із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Регламентом (ЄС) 1071/2009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868144" y="2420888"/>
            <a:ext cx="864096" cy="86409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4048" y="1268760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71800" y="4221088"/>
            <a:ext cx="34563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Безпека перевезення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пасажирів та вантажів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комерційним автомобільним транспортом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7" descr="Картинки по запросу автобус пиктограмм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864096" cy="86409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НАПРЯМИ РЕАЛІЗАЦІЇ СТРАТЕГІЇ,</a:t>
            </a:r>
          </a:p>
          <a:p>
            <a:pPr algn="just">
              <a:defRPr/>
            </a:pPr>
            <a:r>
              <a:rPr 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ОСНОВНІ ПЕРШОЧЕРГОВІ ЗАХОДИ ТА ЩО НЕОБХІДНО ЗРОБИТИ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03848" y="1268760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980728"/>
            <a:ext cx="29523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Запровадження системи підготовки та підтвердження професійної компетентності водіїв та персоналу автомобільного транспорту відповідно до Директиви 2003/59/ЄС та Регламенту (ЄС) 1071/2009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" descr="C:\Users\Mikov Dmytro\Downloads\Для презентації Редзюка\binary-option-strategies-for-beginners.png"/>
          <p:cNvPicPr>
            <a:picLocks noChangeAspect="1" noChangeArrowheads="1"/>
          </p:cNvPicPr>
          <p:nvPr/>
        </p:nvPicPr>
        <p:blipFill>
          <a:blip r:embed="rId3" cstate="print"/>
          <a:srcRect l="8001" t="4641" r="8001" b="4641"/>
          <a:stretch>
            <a:fillRect/>
          </a:stretch>
        </p:blipFill>
        <p:spPr bwMode="auto">
          <a:xfrm>
            <a:off x="4139952" y="5229200"/>
            <a:ext cx="864096" cy="864096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3347864" y="2420888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5 НАПРЯМ:</a:t>
            </a:r>
            <a:endParaRPr lang="ru-RU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32648" y="980728"/>
            <a:ext cx="313184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Створення мережі зон відпочинку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водіїв вантажних та інших транспортних засобів на автомобільних дорогах загального користування та забезпечення виконання вимог із використання тахографів  та обмежувачів швидкості для автобусів та вантажних транспортних засобів згідно з</a:t>
            </a:r>
          </a:p>
          <a:p>
            <a:pPr algn="ctr"/>
            <a:r>
              <a:rPr lang="uk-UA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Директивою ЄС 92/6/ЕЄС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МОЇ КОНТАКТИ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15816" y="4077122"/>
            <a:ext cx="3672408" cy="86404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latin typeface="Arial" pitchFamily="34" charset="0"/>
                <a:cs typeface="Arial" pitchFamily="34" charset="0"/>
              </a:rPr>
              <a:t>ДЯКУЮ ЗА УВАГУ!</a:t>
            </a:r>
          </a:p>
        </p:txBody>
      </p:sp>
      <p:grpSp>
        <p:nvGrpSpPr>
          <p:cNvPr id="41" name="Группа 19"/>
          <p:cNvGrpSpPr>
            <a:grpSpLocks/>
          </p:cNvGrpSpPr>
          <p:nvPr/>
        </p:nvGrpSpPr>
        <p:grpSpPr bwMode="auto">
          <a:xfrm>
            <a:off x="1974428" y="5013176"/>
            <a:ext cx="5549900" cy="1081083"/>
            <a:chOff x="1835696" y="5733256"/>
            <a:chExt cx="5549463" cy="1080289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2700816" y="6453448"/>
              <a:ext cx="3816050" cy="3600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ТИЖДЕНЬ БЕЗПЕКИ ДОРОЖНЬОГО РУХУ - 2017</a:t>
              </a:r>
              <a:endPara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Группа 18"/>
            <p:cNvGrpSpPr>
              <a:grpSpLocks/>
            </p:cNvGrpSpPr>
            <p:nvPr/>
          </p:nvGrpSpPr>
          <p:grpSpPr bwMode="auto">
            <a:xfrm>
              <a:off x="1835696" y="5733256"/>
              <a:ext cx="5549463" cy="732273"/>
              <a:chOff x="2267744" y="5733256"/>
              <a:chExt cx="5549463" cy="732273"/>
            </a:xfrm>
          </p:grpSpPr>
          <p:pic>
            <p:nvPicPr>
              <p:cNvPr id="44" name="Picture 10" descr="Лого-Тиждень-фото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54467" y="5814635"/>
                <a:ext cx="1570149" cy="581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1" descr="INSA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87834" y="5805488"/>
                <a:ext cx="504046" cy="588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2" descr="znak (1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615" y="5817489"/>
                <a:ext cx="648060" cy="64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5" descr="D:\КАРТИНКИ\Логотипы и Геральдика\_36f688351389fa906865efbe976a182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67744" y="5817489"/>
                <a:ext cx="648060" cy="648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" descr="Картинки по запросу ВООЗ 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0648" t="15971" r="62077" b="20142"/>
              <a:stretch>
                <a:fillRect/>
              </a:stretch>
            </p:blipFill>
            <p:spPr bwMode="auto">
              <a:xfrm>
                <a:off x="7092280" y="5774126"/>
                <a:ext cx="724927" cy="67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" descr="Картинки по запросу ООН 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72200" y="5837016"/>
                <a:ext cx="720079" cy="616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6" descr="Картинки по запросу УМЦБДР 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563888" y="5733256"/>
                <a:ext cx="49477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509" name="Picture 5" descr="C:\Users\Mikov Dmytro\Desktop\Візитка_Редзюк А.М. _ІНСАТ_1 сторона (укр.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052736"/>
            <a:ext cx="5184067" cy="2880320"/>
          </a:xfrm>
          <a:prstGeom prst="rect">
            <a:avLst/>
          </a:prstGeom>
          <a:noFill/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2051720" y="3933056"/>
            <a:ext cx="518457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051720" y="1052736"/>
            <a:ext cx="518457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051720" y="1052736"/>
            <a:ext cx="0" cy="28803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236296" y="1052736"/>
            <a:ext cx="0" cy="28803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" y="3717032"/>
            <a:ext cx="89281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«СТРАТЕГІЧНІ НАПРЯМИ ПІДВИЩЕННЯ РІВНЯ БЕЗПЕКИ ДОРОЖНЬОГО РУХУ В УКРАЇНІ»</a:t>
            </a:r>
            <a:endParaRPr lang="ru-RU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4724400"/>
            <a:ext cx="7272338" cy="86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Науково-практична конференція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«Актуальні аспекти убезпечення дорожнього руху в Україні.</a:t>
            </a:r>
          </a:p>
          <a:p>
            <a:pPr algn="ctr">
              <a:defRPr/>
            </a:pPr>
            <a:r>
              <a:rPr lang="uk-UA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Стратегія та план дій. Безпека транспортних засобів та їх експлуатації»</a:t>
            </a:r>
          </a:p>
          <a:p>
            <a:pPr algn="ctr">
              <a:defRPr/>
            </a:pPr>
            <a:r>
              <a:rPr lang="uk-U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(11 травня 2017 року, м. Київ</a:t>
            </a:r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Блок-схема: данные 8"/>
          <p:cNvSpPr/>
          <p:nvPr/>
        </p:nvSpPr>
        <p:spPr>
          <a:xfrm>
            <a:off x="6156176" y="2420888"/>
            <a:ext cx="2016224" cy="1152128"/>
          </a:xfrm>
          <a:prstGeom prst="flowChartInputOutpu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анные 17"/>
          <p:cNvSpPr/>
          <p:nvPr/>
        </p:nvSpPr>
        <p:spPr>
          <a:xfrm>
            <a:off x="4427984" y="2420888"/>
            <a:ext cx="2016224" cy="1152128"/>
          </a:xfrm>
          <a:prstGeom prst="flowChartInputOutpu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данные 18"/>
          <p:cNvSpPr/>
          <p:nvPr/>
        </p:nvSpPr>
        <p:spPr>
          <a:xfrm>
            <a:off x="2699792" y="2420888"/>
            <a:ext cx="2016224" cy="1152128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данные 22"/>
          <p:cNvSpPr/>
          <p:nvPr/>
        </p:nvSpPr>
        <p:spPr>
          <a:xfrm>
            <a:off x="3131840" y="1196752"/>
            <a:ext cx="2016224" cy="1152128"/>
          </a:xfrm>
          <a:prstGeom prst="flowChartInputOutpu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данные 23"/>
          <p:cNvSpPr/>
          <p:nvPr/>
        </p:nvSpPr>
        <p:spPr>
          <a:xfrm>
            <a:off x="3563888" y="-27384"/>
            <a:ext cx="2016224" cy="1152128"/>
          </a:xfrm>
          <a:prstGeom prst="flowChartInputOutpu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данные 24"/>
          <p:cNvSpPr/>
          <p:nvPr/>
        </p:nvSpPr>
        <p:spPr>
          <a:xfrm>
            <a:off x="4860032" y="1196752"/>
            <a:ext cx="2016224" cy="1152128"/>
          </a:xfrm>
          <a:prstGeom prst="flowChartInputOutpu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данные 25"/>
          <p:cNvSpPr/>
          <p:nvPr/>
        </p:nvSpPr>
        <p:spPr>
          <a:xfrm>
            <a:off x="5292080" y="-27384"/>
            <a:ext cx="2016224" cy="1152128"/>
          </a:xfrm>
          <a:prstGeom prst="flowChartInputOutpu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данные 26"/>
          <p:cNvSpPr/>
          <p:nvPr/>
        </p:nvSpPr>
        <p:spPr>
          <a:xfrm>
            <a:off x="6588224" y="1196752"/>
            <a:ext cx="2016224" cy="1152128"/>
          </a:xfrm>
          <a:prstGeom prst="flowChartInputOutpu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данные 27"/>
          <p:cNvSpPr/>
          <p:nvPr/>
        </p:nvSpPr>
        <p:spPr>
          <a:xfrm>
            <a:off x="7020272" y="-27384"/>
            <a:ext cx="2016224" cy="1152128"/>
          </a:xfrm>
          <a:prstGeom prst="flowChartInputOutpu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данные 19"/>
          <p:cNvSpPr/>
          <p:nvPr/>
        </p:nvSpPr>
        <p:spPr>
          <a:xfrm>
            <a:off x="971600" y="2420888"/>
            <a:ext cx="2016224" cy="1152128"/>
          </a:xfrm>
          <a:prstGeom prst="flowChartInputOutpu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0" descr="Лого-Тиждень-фото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99" y="116632"/>
            <a:ext cx="194471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Блок-схема: данные 20"/>
          <p:cNvSpPr/>
          <p:nvPr/>
        </p:nvSpPr>
        <p:spPr>
          <a:xfrm>
            <a:off x="1403648" y="1196752"/>
            <a:ext cx="2016224" cy="1152128"/>
          </a:xfrm>
          <a:prstGeom prst="flowChartInputOutpu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данные 21"/>
          <p:cNvSpPr/>
          <p:nvPr/>
        </p:nvSpPr>
        <p:spPr>
          <a:xfrm>
            <a:off x="1835696" y="-27384"/>
            <a:ext cx="2016224" cy="1152128"/>
          </a:xfrm>
          <a:prstGeom prst="flowChartInputOutpu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НЕВТІШНІ ЦИФРИ СТАТИСТИКИ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21737" y="6308997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Users\Mikov Dmytro\Downloads\Пиктограммы PNG\Мертвый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729" y="2204740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Mikov Dmytro\Downloads\Пиктограммы PNG\Раненый_3.jpg"/>
          <p:cNvPicPr>
            <a:picLocks noChangeAspect="1" noChangeArrowheads="1"/>
          </p:cNvPicPr>
          <p:nvPr/>
        </p:nvPicPr>
        <p:blipFill>
          <a:blip r:embed="rId3" cstate="print"/>
          <a:srcRect l="16351" r="15466"/>
          <a:stretch>
            <a:fillRect/>
          </a:stretch>
        </p:blipFill>
        <p:spPr bwMode="auto">
          <a:xfrm>
            <a:off x="7056239" y="2131715"/>
            <a:ext cx="857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93725" y="1988840"/>
            <a:ext cx="1584325" cy="1476375"/>
            <a:chOff x="539750" y="1703388"/>
            <a:chExt cx="1584325" cy="1476375"/>
          </a:xfrm>
        </p:grpSpPr>
        <p:pic>
          <p:nvPicPr>
            <p:cNvPr id="6170" name="Picture 6" descr="C:\Users\Mikov Dmytro\Downloads\Пиктограммы PNG\ДТП_5.png"/>
            <p:cNvPicPr>
              <a:picLocks noChangeAspect="1" noChangeArrowheads="1"/>
            </p:cNvPicPr>
            <p:nvPr/>
          </p:nvPicPr>
          <p:blipFill>
            <a:blip r:embed="rId4" cstate="print"/>
            <a:srcRect l="2835" t="28349" r="3612" b="29126"/>
            <a:stretch>
              <a:fillRect/>
            </a:stretch>
          </p:blipFill>
          <p:spPr bwMode="auto">
            <a:xfrm>
              <a:off x="539750" y="2459038"/>
              <a:ext cx="15843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11" descr="C:\Users\Mikov Dmytro\Downloads\Пиктограммы PNG\Человек.jpg"/>
            <p:cNvPicPr>
              <a:picLocks noChangeAspect="1" noChangeArrowheads="1"/>
            </p:cNvPicPr>
            <p:nvPr/>
          </p:nvPicPr>
          <p:blipFill>
            <a:blip r:embed="rId5" cstate="print"/>
            <a:srcRect l="6525" r="6525"/>
            <a:stretch>
              <a:fillRect/>
            </a:stretch>
          </p:blipFill>
          <p:spPr bwMode="auto">
            <a:xfrm>
              <a:off x="1457325" y="1703388"/>
              <a:ext cx="666750" cy="76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10" descr="C:\Users\Mikov Dmytro\Downloads\Пиктограммы PNG\Машина.png"/>
            <p:cNvPicPr>
              <a:picLocks noChangeAspect="1" noChangeArrowheads="1"/>
            </p:cNvPicPr>
            <p:nvPr/>
          </p:nvPicPr>
          <p:blipFill>
            <a:blip r:embed="rId6" cstate="print"/>
            <a:srcRect l="4642" t="30154" r="4642" b="32990"/>
            <a:stretch>
              <a:fillRect/>
            </a:stretch>
          </p:blipFill>
          <p:spPr bwMode="auto">
            <a:xfrm>
              <a:off x="611188" y="2063750"/>
              <a:ext cx="1152525" cy="46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45132" y="3789462"/>
            <a:ext cx="2986708" cy="863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158 776</a:t>
            </a:r>
            <a:endParaRPr lang="uk-UA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Кількість ДТП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789462"/>
            <a:ext cx="2986708" cy="863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410</a:t>
            </a:r>
          </a:p>
          <a:p>
            <a:pPr algn="ctr">
              <a:defRPr/>
            </a:pPr>
            <a:endParaRPr lang="uk-UA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Осіб загинуло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3789462"/>
            <a:ext cx="2988766" cy="863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613</a:t>
            </a:r>
          </a:p>
          <a:p>
            <a:pPr algn="ctr">
              <a:defRPr/>
            </a:pPr>
            <a:endParaRPr lang="uk-UA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Осіб травмовано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79613" y="1052736"/>
            <a:ext cx="540067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СТАТИСТИКА АВАРІЙНОСТІ В УКРАЇНІ У 2016 РОЦІ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Картинки по запросу статистика пиктограмма png"/>
          <p:cNvPicPr>
            <a:picLocks noChangeAspect="1" noChangeArrowheads="1"/>
          </p:cNvPicPr>
          <p:nvPr/>
        </p:nvPicPr>
        <p:blipFill>
          <a:blip r:embed="rId7" cstate="print"/>
          <a:srcRect l="5906" t="2953" r="5501" b="5501"/>
          <a:stretch>
            <a:fillRect/>
          </a:stretch>
        </p:blipFill>
        <p:spPr bwMode="auto">
          <a:xfrm>
            <a:off x="8316416" y="5373216"/>
            <a:ext cx="557482" cy="576064"/>
          </a:xfrm>
          <a:prstGeom prst="rect">
            <a:avLst/>
          </a:prstGeom>
          <a:noFill/>
        </p:spPr>
      </p:pic>
      <p:pic>
        <p:nvPicPr>
          <p:cNvPr id="16392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 l="4864" t="3390" b="3390"/>
          <a:stretch>
            <a:fillRect/>
          </a:stretch>
        </p:blipFill>
        <p:spPr bwMode="auto">
          <a:xfrm>
            <a:off x="7476166" y="5229200"/>
            <a:ext cx="768242" cy="720080"/>
          </a:xfrm>
          <a:prstGeom prst="rect">
            <a:avLst/>
          </a:prstGeom>
          <a:noFill/>
        </p:spPr>
      </p:pic>
      <p:pic>
        <p:nvPicPr>
          <p:cNvPr id="16393" name="Picture 9" descr="C:\Users\Mikov Dmytro\Downloads\Для презентації Редзюка\1408015993_20-analiz-tren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5339928"/>
            <a:ext cx="928890" cy="6093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5172" y="1916832"/>
            <a:ext cx="2304256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1916832"/>
            <a:ext cx="2304256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20606" y="1916832"/>
            <a:ext cx="259228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СТАТИСТИКА АВАРІЙНОСТІ В УКРАЇНІ У 2015 – 2016 РОКАХ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21738" y="6309320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313" y="1052513"/>
            <a:ext cx="8207375" cy="2447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Tahoma (Body)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1484313"/>
            <a:ext cx="417671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ДТП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од.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750" y="1989138"/>
            <a:ext cx="417671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Загиблі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осіб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9750" y="2492375"/>
            <a:ext cx="417671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Травмовані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осіб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750" y="2997200"/>
            <a:ext cx="417671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Кількість загиблих на 100 тис. населення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осіб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7900" y="1484313"/>
            <a:ext cx="122396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138 536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7900" y="1989138"/>
            <a:ext cx="122396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4 003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7900" y="2492375"/>
            <a:ext cx="122396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31 600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87900" y="2997200"/>
            <a:ext cx="1223963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9,4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888" y="1484313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158 776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84888" y="1989138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3 410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84888" y="2492375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33 613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84888" y="2997200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7,5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80288" y="1484313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14,6 </a:t>
            </a:r>
            <a:r>
              <a: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80288" y="1989138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14,8 </a:t>
            </a:r>
            <a:r>
              <a:rPr lang="uk-UA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80288" y="2492375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6,4 </a:t>
            </a:r>
            <a:r>
              <a:rPr lang="uk-UA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80288" y="2997200"/>
            <a:ext cx="1223962" cy="4318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uk-UA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7900" y="1125538"/>
            <a:ext cx="1223963" cy="2873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2015 рік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84888" y="1125538"/>
            <a:ext cx="1223962" cy="2873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2016 рік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80288" y="1125538"/>
            <a:ext cx="1223962" cy="28733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+/- %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9750" y="3645272"/>
            <a:ext cx="6769100" cy="431800"/>
          </a:xfrm>
          <a:prstGeom prst="rect">
            <a:avLst/>
          </a:prstGeom>
          <a:solidFill>
            <a:srgbClr val="FAB894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Кількість загиблих на 100 тис. населення у країнах ЄС</a:t>
            </a: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осіб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380288" y="3645272"/>
            <a:ext cx="1223962" cy="431800"/>
          </a:xfrm>
          <a:prstGeom prst="rect">
            <a:avLst/>
          </a:prstGeom>
          <a:solidFill>
            <a:srgbClr val="FAB894"/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uk-UA" alt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5,1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45"/>
          <p:cNvSpPr>
            <a:spLocks noChangeArrowheads="1"/>
          </p:cNvSpPr>
          <p:nvPr/>
        </p:nvSpPr>
        <p:spPr bwMode="auto">
          <a:xfrm>
            <a:off x="34925" y="4437112"/>
            <a:ext cx="410502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/>
              <a:t>2020 рік:</a:t>
            </a:r>
          </a:p>
          <a:p>
            <a:pPr algn="ctr"/>
            <a:r>
              <a:rPr lang="uk-UA" altLang="ru-RU" sz="2000" b="1" dirty="0">
                <a:solidFill>
                  <a:srgbClr val="FF0000"/>
                </a:solidFill>
              </a:rPr>
              <a:t>Основна мета:</a:t>
            </a:r>
          </a:p>
          <a:p>
            <a:pPr algn="ctr"/>
            <a:endParaRPr lang="uk-UA" altLang="ru-RU" sz="1500" b="1" dirty="0">
              <a:solidFill>
                <a:srgbClr val="FF0000"/>
              </a:solidFill>
            </a:endParaRPr>
          </a:p>
          <a:p>
            <a:pPr algn="ctr"/>
            <a:endParaRPr lang="uk-UA" altLang="ru-RU" sz="1500" b="1" dirty="0">
              <a:solidFill>
                <a:srgbClr val="FF0000"/>
              </a:solidFill>
            </a:endParaRPr>
          </a:p>
          <a:p>
            <a:r>
              <a:rPr lang="uk-UA" altLang="ru-RU" sz="1600" b="1" dirty="0">
                <a:solidFill>
                  <a:srgbClr val="FF0000"/>
                </a:solidFill>
              </a:rPr>
              <a:t>           2 240                             22 400</a:t>
            </a:r>
          </a:p>
          <a:p>
            <a:pPr algn="ctr"/>
            <a:r>
              <a:rPr lang="uk-UA" altLang="ru-RU" sz="1200" b="1" dirty="0"/>
              <a:t> Загиблих у ДТП          </a:t>
            </a:r>
            <a:r>
              <a:rPr lang="en-US" altLang="ru-RU" sz="1200" b="1" dirty="0"/>
              <a:t>          </a:t>
            </a:r>
            <a:r>
              <a:rPr lang="uk-UA" altLang="ru-RU" sz="1200" b="1" dirty="0"/>
              <a:t>Травмованих у ДТП</a:t>
            </a:r>
            <a:endParaRPr lang="ru-RU" altLang="ru-RU" sz="1200" b="1" dirty="0"/>
          </a:p>
        </p:txBody>
      </p:sp>
      <p:sp>
        <p:nvSpPr>
          <p:cNvPr id="56" name="Прямоугольник 52"/>
          <p:cNvSpPr>
            <a:spLocks noChangeArrowheads="1"/>
          </p:cNvSpPr>
          <p:nvPr/>
        </p:nvSpPr>
        <p:spPr bwMode="auto">
          <a:xfrm>
            <a:off x="5292725" y="5013176"/>
            <a:ext cx="374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ru-RU" sz="1200" dirty="0"/>
              <a:t>Рекомендації парламентських слухань на тему: «Стан і перспективи забезпечення в Україні безпеки дорожнього руху»</a:t>
            </a:r>
            <a:endParaRPr lang="ru-RU" altLang="ru-RU" sz="1200" dirty="0">
              <a:latin typeface="Tahoma" pitchFamily="34" charset="0"/>
            </a:endParaRPr>
          </a:p>
        </p:txBody>
      </p:sp>
      <p:sp>
        <p:nvSpPr>
          <p:cNvPr id="57" name="Прямоугольник 53"/>
          <p:cNvSpPr>
            <a:spLocks noChangeArrowheads="1"/>
          </p:cNvSpPr>
          <p:nvPr/>
        </p:nvSpPr>
        <p:spPr bwMode="auto">
          <a:xfrm>
            <a:off x="5292725" y="4365104"/>
            <a:ext cx="367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1200" dirty="0"/>
              <a:t>Десятиліття дій з безпеки дорожнього руху           2011 – 2020 років</a:t>
            </a:r>
            <a:endParaRPr lang="ru-RU" altLang="ru-RU" sz="1200" dirty="0"/>
          </a:p>
        </p:txBody>
      </p:sp>
      <p:cxnSp>
        <p:nvCxnSpPr>
          <p:cNvPr id="58" name="Прямая со стрелкой 56"/>
          <p:cNvCxnSpPr>
            <a:cxnSpLocks noChangeShapeType="1"/>
          </p:cNvCxnSpPr>
          <p:nvPr/>
        </p:nvCxnSpPr>
        <p:spPr bwMode="auto">
          <a:xfrm flipH="1">
            <a:off x="3059832" y="4941168"/>
            <a:ext cx="201622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Прямая соединительная линия 60"/>
          <p:cNvCxnSpPr>
            <a:cxnSpLocks noChangeShapeType="1"/>
          </p:cNvCxnSpPr>
          <p:nvPr/>
        </p:nvCxnSpPr>
        <p:spPr bwMode="auto">
          <a:xfrm>
            <a:off x="5076056" y="4581128"/>
            <a:ext cx="0" cy="7207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Прямая со стрелкой 62"/>
          <p:cNvCxnSpPr>
            <a:cxnSpLocks noChangeShapeType="1"/>
          </p:cNvCxnSpPr>
          <p:nvPr/>
        </p:nvCxnSpPr>
        <p:spPr bwMode="auto">
          <a:xfrm>
            <a:off x="5076056" y="4581128"/>
            <a:ext cx="21666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61" name="Прямая со стрелкой 65"/>
          <p:cNvCxnSpPr>
            <a:cxnSpLocks noChangeShapeType="1"/>
          </p:cNvCxnSpPr>
          <p:nvPr/>
        </p:nvCxnSpPr>
        <p:spPr bwMode="auto">
          <a:xfrm>
            <a:off x="5076056" y="5301208"/>
            <a:ext cx="21666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62" name="Oval 5"/>
          <p:cNvSpPr>
            <a:spLocks noChangeArrowheads="1"/>
          </p:cNvSpPr>
          <p:nvPr/>
        </p:nvSpPr>
        <p:spPr bwMode="auto">
          <a:xfrm>
            <a:off x="3491880" y="4365104"/>
            <a:ext cx="1346001" cy="1224136"/>
          </a:xfrm>
          <a:prstGeom prst="ellipse">
            <a:avLst/>
          </a:prstGeom>
          <a:solidFill>
            <a:srgbClr val="FFFF99"/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3000" b="1" dirty="0">
                <a:solidFill>
                  <a:srgbClr val="FF0000"/>
                </a:solidFill>
              </a:rPr>
              <a:t>- 30 %</a:t>
            </a:r>
          </a:p>
        </p:txBody>
      </p:sp>
      <p:cxnSp>
        <p:nvCxnSpPr>
          <p:cNvPr id="70" name="Прямая со стрелкой 56"/>
          <p:cNvCxnSpPr>
            <a:cxnSpLocks noChangeShapeType="1"/>
          </p:cNvCxnSpPr>
          <p:nvPr/>
        </p:nvCxnSpPr>
        <p:spPr bwMode="auto">
          <a:xfrm flipH="1">
            <a:off x="1043608" y="5301208"/>
            <a:ext cx="216024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74" name="Прямая со стрелкой 62"/>
          <p:cNvCxnSpPr>
            <a:cxnSpLocks noChangeShapeType="1"/>
          </p:cNvCxnSpPr>
          <p:nvPr/>
        </p:nvCxnSpPr>
        <p:spPr bwMode="auto">
          <a:xfrm>
            <a:off x="1043608" y="5301208"/>
            <a:ext cx="0" cy="21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Прямая со стрелкой 62"/>
          <p:cNvCxnSpPr>
            <a:cxnSpLocks noChangeShapeType="1"/>
          </p:cNvCxnSpPr>
          <p:nvPr/>
        </p:nvCxnSpPr>
        <p:spPr bwMode="auto">
          <a:xfrm>
            <a:off x="3203848" y="5301208"/>
            <a:ext cx="0" cy="21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8" name="Прямая со стрелкой 62"/>
          <p:cNvCxnSpPr>
            <a:cxnSpLocks noChangeShapeType="1"/>
          </p:cNvCxnSpPr>
          <p:nvPr/>
        </p:nvCxnSpPr>
        <p:spPr bwMode="auto">
          <a:xfrm>
            <a:off x="2123728" y="5085184"/>
            <a:ext cx="0" cy="2160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med" len="med"/>
          </a:ln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059832" y="2276872"/>
            <a:ext cx="3024336" cy="136815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РЕАЛЬНИЙ СТАН СПРАВ ІЗ ЗАБЕЗПЕЕННЯМ БЕЗПЕКИ ДОРОЖНЬОГО РУХУ В УКРАЇНІ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21738" y="6309320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1484040"/>
            <a:ext cx="2743200" cy="10808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Державна система управління безпекою дорожнього руху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НЕЕФЕКТИВНА!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420888"/>
            <a:ext cx="2743200" cy="10808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Стратегії та Державної програми з підвищення рівня безпеки дорожнього руху </a:t>
            </a:r>
          </a:p>
          <a:p>
            <a:pPr algn="ctr">
              <a:defRPr/>
            </a:pP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НЕМАЄ!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48400" y="1484040"/>
            <a:ext cx="2743200" cy="108086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Відповідального органу</a:t>
            </a:r>
          </a:p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координацію дій</a:t>
            </a:r>
          </a:p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із забезпечення безпеки дорожнього руху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НЕМАЄ!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400" y="2635424"/>
            <a:ext cx="2743200" cy="1080864"/>
          </a:xfrm>
          <a:prstGeom prst="rect">
            <a:avLst/>
          </a:prstGeom>
          <a:solidFill>
            <a:srgbClr val="FFE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фінансування заходів з підвищення рівня безпеки дорожнього руху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ВІДСУТНЯ!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0400" y="3788296"/>
            <a:ext cx="2743200" cy="1080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Об'єктивної статистики щодо аварійності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НЕМАЄ!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48400" y="2635424"/>
            <a:ext cx="2743200" cy="108086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Страхування відповідальності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НЕЕФЕКТИВНЕ!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2400" y="3787552"/>
            <a:ext cx="2743200" cy="10808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підготовки водіїв транспортних засобів</a:t>
            </a:r>
          </a:p>
          <a:p>
            <a:pPr algn="ctr">
              <a:defRPr/>
            </a:pP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НЕЕФЕКТИВНА!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00400" y="4949601"/>
            <a:ext cx="2743200" cy="1080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Економічна оцінка вартості життя на рівні держави </a:t>
            </a:r>
            <a:r>
              <a:rPr lang="uk-UA" alt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ВІДСУТНЯ!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8400" y="3787552"/>
            <a:ext cx="2743200" cy="108086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Оцінку роботи ЦОВВ</a:t>
            </a:r>
          </a:p>
          <a:p>
            <a:pPr algn="ctr">
              <a:defRPr/>
            </a:pPr>
            <a:r>
              <a:rPr lang="uk-UA" alt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сфері безпеки дорожнього руху </a:t>
            </a:r>
            <a:r>
              <a:rPr 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НІХНО НЕ ЗДІЙСНЮЄ!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2400" y="4949601"/>
            <a:ext cx="2743200" cy="10808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Медичне забезпечення у сфері безпеки дорожнього руху </a:t>
            </a:r>
            <a:r>
              <a:rPr lang="uk-UA" alt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НЕДОСТАТНЄ!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48400" y="4949601"/>
            <a:ext cx="2743200" cy="108086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altLang="uk-U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Неурядові громадські організації участь у формуванні державної політики та її реалізації</a:t>
            </a:r>
          </a:p>
          <a:p>
            <a:pPr algn="ctr">
              <a:defRPr/>
            </a:pPr>
            <a:r>
              <a:rPr lang="uk-UA" altLang="uk-UA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ЗДІЙСНЮЮТЬ!</a:t>
            </a:r>
            <a:endParaRPr lang="ru-RU" altLang="uk-UA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Картинки по запросу все погано смайл піктограма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792088" cy="7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2843808" y="1772816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НЕВТІШНІ РЕАЛІЇ СЬОГОДЕННЯ</a:t>
            </a:r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ПРОГРАМНІ</a:t>
            </a:r>
            <a:r>
              <a:rPr 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ДОКУМЕНТИ ТА КОМПЛЕКСНІ ЗАХОДИ, ПРИЙНЯТІ В УКРАЇНІ</a:t>
            </a:r>
          </a:p>
          <a:p>
            <a:pPr algn="just">
              <a:defRPr/>
            </a:pPr>
            <a:r>
              <a:rPr 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ПРОТЯГОМ 2011 – 2013 РОКІВ ТА ЇХ ДОЛЯ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959322"/>
            <a:ext cx="3168352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Стратегія підвищення рівня безпеки дорожнього руху в Україні на період до 2015 року</a:t>
            </a:r>
          </a:p>
          <a:p>
            <a:pPr algn="ctr"/>
            <a:endParaRPr lang="uk-UA" sz="8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(схвалена розпорядженням</a:t>
            </a: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Кабінету Міністрів України </a:t>
            </a: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 25.05.2011 № 480-р)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959322"/>
            <a:ext cx="3168352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Концепція Державної цільової програми підвищення рівня безпеки дорожнього руху в Україні на період до 2016 року</a:t>
            </a:r>
          </a:p>
          <a:p>
            <a:pPr algn="ctr"/>
            <a:endParaRPr lang="uk-UA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(схвалена постановою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Кабінету Міністрів України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 08.08.2012 № 771)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4365104"/>
            <a:ext cx="3168352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заходів щодо реалізації Стратегії підвищення рівня безпеки дорожнього руху в Україні на період до 2015 року</a:t>
            </a:r>
          </a:p>
          <a:p>
            <a:pPr algn="ctr"/>
            <a:endParaRPr lang="uk-UA" sz="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(затверджений розпорядженням Кабінету Міністрів України</a:t>
            </a: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 21.03.2012 № 140-р)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4365104"/>
            <a:ext cx="3168352" cy="16561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Державна цільова програма підвищення рівня безпеки дорожнього руху в Україні на період до 2016 року</a:t>
            </a:r>
          </a:p>
          <a:p>
            <a:pPr algn="ctr"/>
            <a:endParaRPr lang="uk-UA" sz="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(затверджена постановою</a:t>
            </a: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Кабінету Міністрів України</a:t>
            </a:r>
          </a:p>
          <a:p>
            <a:pPr algn="ctr"/>
            <a:r>
              <a:rPr lang="uk-UA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 25.03.2013 № 294)</a:t>
            </a:r>
          </a:p>
        </p:txBody>
      </p:sp>
      <p:sp>
        <p:nvSpPr>
          <p:cNvPr id="9" name="Овал 8"/>
          <p:cNvSpPr/>
          <p:nvPr/>
        </p:nvSpPr>
        <p:spPr>
          <a:xfrm>
            <a:off x="3923928" y="3429000"/>
            <a:ext cx="1152128" cy="108012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 р.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р.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267744" y="3687514"/>
            <a:ext cx="576064" cy="576064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228184" y="3687514"/>
            <a:ext cx="576064" cy="576064"/>
          </a:xfrm>
          <a:prstGeom prst="down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Картинки по запросу государственная программа пиктограмма PNG"/>
          <p:cNvPicPr>
            <a:picLocks noChangeAspect="1" noChangeArrowheads="1"/>
          </p:cNvPicPr>
          <p:nvPr/>
        </p:nvPicPr>
        <p:blipFill>
          <a:blip r:embed="rId2" cstate="print"/>
          <a:srcRect l="13289" t="15093" r="12884" b="15837"/>
          <a:stretch>
            <a:fillRect/>
          </a:stretch>
        </p:blipFill>
        <p:spPr bwMode="auto">
          <a:xfrm>
            <a:off x="8100392" y="2579761"/>
            <a:ext cx="774642" cy="724721"/>
          </a:xfrm>
          <a:prstGeom prst="rect">
            <a:avLst/>
          </a:prstGeom>
          <a:noFill/>
        </p:spPr>
      </p:pic>
      <p:pic>
        <p:nvPicPr>
          <p:cNvPr id="10243" name="Picture 3" descr="C:\Users\Mikov Dmytro\Downloads\Для презентації Редзюка\group.png"/>
          <p:cNvPicPr>
            <a:picLocks noChangeAspect="1" noChangeArrowheads="1"/>
          </p:cNvPicPr>
          <p:nvPr/>
        </p:nvPicPr>
        <p:blipFill>
          <a:blip r:embed="rId3" cstate="print"/>
          <a:srcRect t="3238" b="4699"/>
          <a:stretch>
            <a:fillRect/>
          </a:stretch>
        </p:blipFill>
        <p:spPr bwMode="auto">
          <a:xfrm>
            <a:off x="107504" y="2564904"/>
            <a:ext cx="720080" cy="662929"/>
          </a:xfrm>
          <a:prstGeom prst="rect">
            <a:avLst/>
          </a:prstGeom>
          <a:noFill/>
        </p:spPr>
      </p:pic>
      <p:pic>
        <p:nvPicPr>
          <p:cNvPr id="10244" name="Picture 4" descr="C:\Users\Mikov Dmytro\Downloads\Для презентації Редзюка\images (1).png"/>
          <p:cNvPicPr>
            <a:picLocks noChangeAspect="1" noChangeArrowheads="1"/>
          </p:cNvPicPr>
          <p:nvPr/>
        </p:nvPicPr>
        <p:blipFill>
          <a:blip r:embed="rId4" cstate="print"/>
          <a:srcRect l="13440" r="12641"/>
          <a:stretch>
            <a:fillRect/>
          </a:stretch>
        </p:blipFill>
        <p:spPr bwMode="auto">
          <a:xfrm>
            <a:off x="304748" y="5025946"/>
            <a:ext cx="522836" cy="707310"/>
          </a:xfrm>
          <a:prstGeom prst="rect">
            <a:avLst/>
          </a:prstGeom>
          <a:noFill/>
        </p:spPr>
      </p:pic>
      <p:pic>
        <p:nvPicPr>
          <p:cNvPr id="10245" name="Picture 5" descr="C:\Users\Mikov Dmytro\Downloads\Для презентації Редзюка\278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013176"/>
            <a:ext cx="864096" cy="864096"/>
          </a:xfrm>
          <a:prstGeom prst="rect">
            <a:avLst/>
          </a:prstGeom>
          <a:noFill/>
        </p:spPr>
      </p:pic>
      <p:pic>
        <p:nvPicPr>
          <p:cNvPr id="10248" name="Picture 8" descr="C:\Users\Mikov Dmytro\Downloads\Для презентації Редзюка\Cabinet_of_Ukra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052736"/>
            <a:ext cx="1484763" cy="978594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 rot="18975483">
            <a:off x="259013" y="1204245"/>
            <a:ext cx="1080120" cy="1080120"/>
            <a:chOff x="7956376" y="1124744"/>
            <a:chExt cx="1080120" cy="1080120"/>
          </a:xfrm>
        </p:grpSpPr>
        <p:sp>
          <p:nvSpPr>
            <p:cNvPr id="21" name="Овал 20"/>
            <p:cNvSpPr/>
            <p:nvPr/>
          </p:nvSpPr>
          <p:spPr>
            <a:xfrm>
              <a:off x="7956376" y="1124744"/>
              <a:ext cx="1080120" cy="1080120"/>
            </a:xfrm>
            <a:prstGeom prst="ellipse">
              <a:avLst/>
            </a:prstGeom>
            <a:solidFill>
              <a:srgbClr val="EF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362" name="Picture 2" descr="C:\Users\Mikov Dmytro\Downloads\Для презентації Редзюка\sports_car_bike_race_racing_finish_finishline-5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1196752"/>
              <a:ext cx="936104" cy="936104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 rot="18975483">
            <a:off x="259013" y="3709539"/>
            <a:ext cx="1080120" cy="1080120"/>
            <a:chOff x="7956376" y="1124744"/>
            <a:chExt cx="1080120" cy="1080120"/>
          </a:xfrm>
        </p:grpSpPr>
        <p:sp>
          <p:nvSpPr>
            <p:cNvPr id="27" name="Овал 26"/>
            <p:cNvSpPr/>
            <p:nvPr/>
          </p:nvSpPr>
          <p:spPr>
            <a:xfrm>
              <a:off x="7956376" y="1124744"/>
              <a:ext cx="1080120" cy="1080120"/>
            </a:xfrm>
            <a:prstGeom prst="ellipse">
              <a:avLst/>
            </a:prstGeom>
            <a:solidFill>
              <a:srgbClr val="EF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Picture 2" descr="C:\Users\Mikov Dmytro\Downloads\Для презентації Редзюка\sports_car_bike_race_racing_finish_finishline-51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28384" y="1196752"/>
              <a:ext cx="936104" cy="936104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310139">
            <a:off x="7671115" y="3786269"/>
            <a:ext cx="1080120" cy="1080120"/>
            <a:chOff x="9108504" y="1124744"/>
            <a:chExt cx="1080120" cy="1080120"/>
          </a:xfrm>
        </p:grpSpPr>
        <p:sp>
          <p:nvSpPr>
            <p:cNvPr id="30" name="Овал 29"/>
            <p:cNvSpPr/>
            <p:nvPr/>
          </p:nvSpPr>
          <p:spPr>
            <a:xfrm>
              <a:off x="9108504" y="1124744"/>
              <a:ext cx="1080120" cy="1080120"/>
            </a:xfrm>
            <a:prstGeom prst="ellipse">
              <a:avLst/>
            </a:prstGeom>
            <a:solidFill>
              <a:srgbClr val="EF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3" descr="C:\Users\Mikov Dmytro\Downloads\Для презентації Редзюка\172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52520" y="1268760"/>
              <a:ext cx="792088" cy="792088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 rot="2310139">
            <a:off x="7671115" y="1271531"/>
            <a:ext cx="1080120" cy="1080120"/>
            <a:chOff x="9108504" y="1124744"/>
            <a:chExt cx="1080120" cy="1080120"/>
          </a:xfrm>
        </p:grpSpPr>
        <p:sp>
          <p:nvSpPr>
            <p:cNvPr id="36" name="Овал 35"/>
            <p:cNvSpPr/>
            <p:nvPr/>
          </p:nvSpPr>
          <p:spPr>
            <a:xfrm>
              <a:off x="9108504" y="1124744"/>
              <a:ext cx="1080120" cy="1080120"/>
            </a:xfrm>
            <a:prstGeom prst="ellipse">
              <a:avLst/>
            </a:prstGeom>
            <a:solidFill>
              <a:srgbClr val="EF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7" name="Picture 3" descr="C:\Users\Mikov Dmytro\Downloads\Для презентації Редзюка\172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52520" y="1268760"/>
              <a:ext cx="792088" cy="7920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ДУЖЕ АКТУАЛЬНЕ ЗАПИТАННЯ НА СЬОГОДНІ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21738" y="6308725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3312368" cy="1080120"/>
          </a:xfrm>
          <a:prstGeom prst="round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Стратегія підвищення рівня безпеки дорожнього руху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2348880"/>
            <a:ext cx="3312368" cy="1080120"/>
          </a:xfrm>
          <a:prstGeom prst="roundRect">
            <a:avLst/>
          </a:prstGeom>
          <a:solidFill>
            <a:srgbClr val="FFCC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Державна програма підвищення рівня безпеки дорожнього руху</a:t>
            </a:r>
            <a:endParaRPr lang="uk-UA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052736"/>
            <a:ext cx="30963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 ПОТРІБНІ ЦІ ПРОГРАМНІ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 СТРАТЕГІЧНІ ДОКУМЕНТИ  УКРАЇНІ?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1"/>
          </p:cNvCxnSpPr>
          <p:nvPr/>
        </p:nvCxnSpPr>
        <p:spPr>
          <a:xfrm flipH="1">
            <a:off x="1835696" y="1556792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56176" y="1556792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35696" y="155679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80312" y="155679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267744" y="4077072"/>
            <a:ext cx="4536504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1979712" y="3429000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 flipH="1">
            <a:off x="6588224" y="3429000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Mikov Dmytro\Downloads\Для презентації Редзюка\mejournal-openbook.png"/>
          <p:cNvPicPr>
            <a:picLocks noChangeAspect="1" noChangeArrowheads="1"/>
          </p:cNvPicPr>
          <p:nvPr/>
        </p:nvPicPr>
        <p:blipFill>
          <a:blip r:embed="rId2" cstate="print"/>
          <a:srcRect t="22464"/>
          <a:stretch>
            <a:fillRect/>
          </a:stretch>
        </p:blipFill>
        <p:spPr bwMode="auto">
          <a:xfrm>
            <a:off x="2483768" y="4581128"/>
            <a:ext cx="4112030" cy="1391428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2411760" y="4869160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915816" y="4365104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5868144" y="4869160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364088" y="4365104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707904" y="4149080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4572000" y="4149080"/>
            <a:ext cx="79208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6" name="Picture 12" descr="C:\Users\Mikov Dmytro\Downloads\Для презентації Редзюка\182485-200.png"/>
          <p:cNvPicPr>
            <a:picLocks noChangeAspect="1" noChangeArrowheads="1"/>
          </p:cNvPicPr>
          <p:nvPr/>
        </p:nvPicPr>
        <p:blipFill>
          <a:blip r:embed="rId3" cstate="print"/>
          <a:srcRect l="7476" t="15980" r="7476" b="15981"/>
          <a:stretch>
            <a:fillRect/>
          </a:stretch>
        </p:blipFill>
        <p:spPr bwMode="auto">
          <a:xfrm>
            <a:off x="3851921" y="4221088"/>
            <a:ext cx="540059" cy="432048"/>
          </a:xfrm>
          <a:prstGeom prst="rect">
            <a:avLst/>
          </a:prstGeom>
          <a:noFill/>
        </p:spPr>
      </p:pic>
      <p:pic>
        <p:nvPicPr>
          <p:cNvPr id="1037" name="Picture 13" descr="C:\Users\Mikov Dmytro\Downloads\Для презентації Редзюка\66906.png"/>
          <p:cNvPicPr>
            <a:picLocks noChangeAspect="1" noChangeArrowheads="1"/>
          </p:cNvPicPr>
          <p:nvPr/>
        </p:nvPicPr>
        <p:blipFill>
          <a:blip r:embed="rId4" cstate="print"/>
          <a:srcRect t="28936" b="28906"/>
          <a:stretch>
            <a:fillRect/>
          </a:stretch>
        </p:blipFill>
        <p:spPr bwMode="auto">
          <a:xfrm>
            <a:off x="2448620" y="5013176"/>
            <a:ext cx="683220" cy="288032"/>
          </a:xfrm>
          <a:prstGeom prst="rect">
            <a:avLst/>
          </a:prstGeom>
          <a:noFill/>
        </p:spPr>
      </p:pic>
      <p:pic>
        <p:nvPicPr>
          <p:cNvPr id="1038" name="Picture 14" descr="C:\Users\Mikov Dmytro\Downloads\Для презентації Редзюка\plainicon.com-41425-512px.png"/>
          <p:cNvPicPr>
            <a:picLocks noChangeAspect="1" noChangeArrowheads="1"/>
          </p:cNvPicPr>
          <p:nvPr/>
        </p:nvPicPr>
        <p:blipFill>
          <a:blip r:embed="rId5" cstate="print"/>
          <a:srcRect t="5704" b="5704"/>
          <a:stretch>
            <a:fillRect/>
          </a:stretch>
        </p:blipFill>
        <p:spPr bwMode="auto">
          <a:xfrm>
            <a:off x="4716016" y="4206580"/>
            <a:ext cx="504056" cy="446556"/>
          </a:xfrm>
          <a:prstGeom prst="rect">
            <a:avLst/>
          </a:prstGeom>
          <a:noFill/>
        </p:spPr>
      </p:pic>
      <p:pic>
        <p:nvPicPr>
          <p:cNvPr id="1039" name="Picture 15" descr="C:\Users\Mikov Dmytro\Downloads\Для презентації Редзюка\medicina_0.png"/>
          <p:cNvPicPr>
            <a:picLocks noChangeAspect="1" noChangeArrowheads="1"/>
          </p:cNvPicPr>
          <p:nvPr/>
        </p:nvPicPr>
        <p:blipFill>
          <a:blip r:embed="rId6" cstate="print"/>
          <a:srcRect l="5704" t="5704" r="5704" b="5704"/>
          <a:stretch>
            <a:fillRect/>
          </a:stretch>
        </p:blipFill>
        <p:spPr bwMode="auto">
          <a:xfrm>
            <a:off x="6012160" y="4941168"/>
            <a:ext cx="504056" cy="432048"/>
          </a:xfrm>
          <a:prstGeom prst="rect">
            <a:avLst/>
          </a:prstGeom>
          <a:noFill/>
        </p:spPr>
      </p:pic>
      <p:pic>
        <p:nvPicPr>
          <p:cNvPr id="1040" name="Picture 16" descr="C:\Users\Mikov Dmytro\Downloads\Для презентації Редзюка\school-bus-icon-12.png"/>
          <p:cNvPicPr>
            <a:picLocks noChangeAspect="1" noChangeArrowheads="1"/>
          </p:cNvPicPr>
          <p:nvPr/>
        </p:nvPicPr>
        <p:blipFill>
          <a:blip r:embed="rId7" cstate="print"/>
          <a:srcRect t="2382" b="2358"/>
          <a:stretch>
            <a:fillRect/>
          </a:stretch>
        </p:blipFill>
        <p:spPr bwMode="auto">
          <a:xfrm>
            <a:off x="3059832" y="4437112"/>
            <a:ext cx="504056" cy="480165"/>
          </a:xfrm>
          <a:prstGeom prst="rect">
            <a:avLst/>
          </a:prstGeom>
          <a:noFill/>
        </p:spPr>
      </p:pic>
      <p:pic>
        <p:nvPicPr>
          <p:cNvPr id="1041" name="Picture 17" descr="C:\Users\Mikov Dmytro\Downloads\Для презентації Редзюка\iconmonstr-police-icon-256.png"/>
          <p:cNvPicPr>
            <a:picLocks noChangeAspect="1" noChangeArrowheads="1"/>
          </p:cNvPicPr>
          <p:nvPr/>
        </p:nvPicPr>
        <p:blipFill>
          <a:blip r:embed="rId8" cstate="print"/>
          <a:srcRect l="2953" r="5501"/>
          <a:stretch>
            <a:fillRect/>
          </a:stretch>
        </p:blipFill>
        <p:spPr bwMode="auto">
          <a:xfrm>
            <a:off x="5538543" y="4430462"/>
            <a:ext cx="401609" cy="438698"/>
          </a:xfrm>
          <a:prstGeom prst="rect">
            <a:avLst/>
          </a:prstGeom>
          <a:noFill/>
        </p:spPr>
      </p:pic>
      <p:sp>
        <p:nvSpPr>
          <p:cNvPr id="51" name="Овал 50"/>
          <p:cNvSpPr/>
          <p:nvPr/>
        </p:nvSpPr>
        <p:spPr>
          <a:xfrm>
            <a:off x="1547664" y="1268760"/>
            <a:ext cx="576064" cy="576064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092280" y="1268760"/>
            <a:ext cx="576064" cy="576064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kov Dmytro\Downloads\Для презентації Редзюка\стратегія.jpg"/>
          <p:cNvPicPr>
            <a:picLocks noChangeAspect="1" noChangeArrowheads="1"/>
          </p:cNvPicPr>
          <p:nvPr/>
        </p:nvPicPr>
        <p:blipFill>
          <a:blip r:embed="rId9" cstate="print"/>
          <a:srcRect l="20633" r="17468"/>
          <a:stretch>
            <a:fillRect/>
          </a:stretch>
        </p:blipFill>
        <p:spPr bwMode="auto">
          <a:xfrm>
            <a:off x="6876256" y="4005064"/>
            <a:ext cx="2160240" cy="1938869"/>
          </a:xfrm>
          <a:prstGeom prst="rect">
            <a:avLst/>
          </a:prstGeom>
          <a:noFill/>
        </p:spPr>
      </p:pic>
      <p:pic>
        <p:nvPicPr>
          <p:cNvPr id="2051" name="Picture 3" descr="C:\Users\Mikov Dmytro\Downloads\Для презентації Редзюка\97bedd57486a981d0d57edc6622388c1.png"/>
          <p:cNvPicPr>
            <a:picLocks noChangeAspect="1" noChangeArrowheads="1"/>
          </p:cNvPicPr>
          <p:nvPr/>
        </p:nvPicPr>
        <p:blipFill>
          <a:blip r:embed="rId10" cstate="print"/>
          <a:srcRect l="2115" t="2115" r="4810" b="4810"/>
          <a:stretch>
            <a:fillRect/>
          </a:stretch>
        </p:blipFill>
        <p:spPr bwMode="auto">
          <a:xfrm>
            <a:off x="3707904" y="2132856"/>
            <a:ext cx="1728192" cy="1728192"/>
          </a:xfrm>
          <a:prstGeom prst="rect">
            <a:avLst/>
          </a:prstGeom>
          <a:noFill/>
        </p:spPr>
      </p:pic>
      <p:pic>
        <p:nvPicPr>
          <p:cNvPr id="2052" name="Picture 4" descr="C:\Users\Mikov Dmytro\Downloads\Для презентації Редзюка\ohzd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502" y="4149080"/>
            <a:ext cx="2100234" cy="18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alt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МІЖНАРОДНІ ТА НАЦІОНАЛЬНІ ДОКУМЕНТИ ТА РЕКОМЕНДАЦІЇ, ЯКІ ПЕРЕДБАЧАЮТЬ НЕОБХІДНІСТЬ ПРИЙНЯТТЯ ТА ВИКОНАННЯ СТРАТЕГІЇ ТА ДЕРЖАВНОЇ ПРОГРАМИ ПІДВИЩЕННЯ РІВНЯ БЕЗПЕКИ ДОРОЖНЬОГО РУХУ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1738" y="6309320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95288" y="979488"/>
            <a:ext cx="8424862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uk-UA" altLang="ru-RU" sz="1500" b="1" u="sng" dirty="0">
                <a:solidFill>
                  <a:schemeClr val="tx2"/>
                </a:solidFill>
              </a:rPr>
              <a:t>МІЖНАРОДНІ ДОКУМЕНТИ ТА РЕКОМЕНДАЦІЇ:</a:t>
            </a:r>
          </a:p>
          <a:p>
            <a:pPr algn="just"/>
            <a:endParaRPr lang="uk-UA" altLang="ru-RU" sz="1000" dirty="0">
              <a:solidFill>
                <a:srgbClr val="FF0000"/>
              </a:solidFill>
            </a:endParaRPr>
          </a:p>
          <a:p>
            <a:pPr algn="just"/>
            <a:r>
              <a:rPr lang="uk-UA" altLang="ru-RU" sz="1400" b="1" dirty="0">
                <a:solidFill>
                  <a:srgbClr val="FF0000"/>
                </a:solidFill>
              </a:rPr>
              <a:t>Резолюція Генеральної Асамблеї ООН № 64/255 «Підвищення безпеки дорожнього руху           в усьому світі»</a:t>
            </a:r>
            <a:r>
              <a:rPr lang="uk-UA" altLang="ru-RU" sz="1400" b="1" dirty="0"/>
              <a:t>,</a:t>
            </a:r>
            <a:r>
              <a:rPr lang="uk-UA" altLang="ru-RU" sz="1400" b="1" dirty="0">
                <a:solidFill>
                  <a:srgbClr val="FF0000"/>
                </a:solidFill>
              </a:rPr>
              <a:t> </a:t>
            </a:r>
            <a:r>
              <a:rPr lang="uk-UA" altLang="ru-RU" sz="1400" b="1" dirty="0"/>
              <a:t>прийнята 02 березня 2010 року</a:t>
            </a:r>
          </a:p>
          <a:p>
            <a:pPr algn="just"/>
            <a:r>
              <a:rPr lang="uk-UA" altLang="ru-RU" sz="1200" dirty="0"/>
              <a:t>(в якій наголошується, зокрема, що Генеральна Асамблея ООН проголошує 2011-2020 роки Десятиліттям дій з безпеки дорожнього руху з метою стабілізувати, а потім і скоротити прогнозовану смертність від ДТП, що трапляються в усьому світі, шляхом активізації діяльності на національному, регіональному і глобальному рівнях)</a:t>
            </a:r>
          </a:p>
          <a:p>
            <a:pPr algn="just"/>
            <a:endParaRPr lang="uk-UA" altLang="ru-RU" sz="500" dirty="0">
              <a:latin typeface="Tahoma" pitchFamily="34" charset="0"/>
            </a:endParaRPr>
          </a:p>
          <a:p>
            <a:pPr algn="just"/>
            <a:r>
              <a:rPr lang="uk-UA" altLang="ru-RU" sz="1400" b="1" dirty="0">
                <a:solidFill>
                  <a:srgbClr val="FF0000"/>
                </a:solidFill>
              </a:rPr>
              <a:t>Резолюція Генеральної Асамблеї ООН № 70/260 «Підвищення безпеки дорожнього руху           в усьому світі»</a:t>
            </a:r>
            <a:r>
              <a:rPr lang="uk-UA" altLang="ru-RU" sz="1400" b="1" dirty="0"/>
              <a:t>,</a:t>
            </a:r>
            <a:r>
              <a:rPr lang="uk-UA" altLang="ru-RU" sz="1400" b="1" dirty="0">
                <a:solidFill>
                  <a:srgbClr val="FF0000"/>
                </a:solidFill>
              </a:rPr>
              <a:t> </a:t>
            </a:r>
            <a:r>
              <a:rPr lang="uk-UA" altLang="ru-RU" sz="1400" b="1" dirty="0"/>
              <a:t>прийнята 15 квітня 2016 року</a:t>
            </a:r>
          </a:p>
          <a:p>
            <a:pPr algn="just"/>
            <a:r>
              <a:rPr lang="uk-UA" altLang="ru-RU" sz="1200" dirty="0"/>
              <a:t>(яка підтверджує прийняття у 2015 році Цілей сталого розвитку дві з переліку яких пов’язані із забезпеченням безпеки дорожнього руху, а саме Ціль 3.6 передбачає зменшення удвічі кількості смертей та травмованих в результаті ДТП у всьому світі до 2020 року, а Ціль 11.2 полягає в тому, щоб до 2030 року забезпечити доступ до безпечних та сталих транспортних систем на основі підвищення безпеки дорожнього руху)</a:t>
            </a:r>
          </a:p>
          <a:p>
            <a:pPr algn="just"/>
            <a:endParaRPr lang="uk-UA" altLang="ru-RU" sz="500" dirty="0"/>
          </a:p>
          <a:p>
            <a:pPr algn="just"/>
            <a:r>
              <a:rPr lang="uk-UA" altLang="ru-RU" sz="1400" b="1" dirty="0">
                <a:solidFill>
                  <a:srgbClr val="FF0000"/>
                </a:solidFill>
              </a:rPr>
              <a:t>Рекомендації міжнародних та європейських експертів ВООЗ, Світового банку, Європейського інвестиційного банку, проектів ТРАСЕКА «Безпека дорожнього руху ІІ», </a:t>
            </a:r>
            <a:r>
              <a:rPr lang="uk-UA" altLang="ru-RU" sz="1400" b="1" dirty="0" err="1">
                <a:solidFill>
                  <a:srgbClr val="FF0000"/>
                </a:solidFill>
              </a:rPr>
              <a:t>Твіннінг</a:t>
            </a:r>
            <a:r>
              <a:rPr lang="uk-UA" altLang="ru-RU" sz="1400" b="1" dirty="0">
                <a:solidFill>
                  <a:srgbClr val="FF0000"/>
                </a:solidFill>
              </a:rPr>
              <a:t> «Підтримка </a:t>
            </a:r>
            <a:r>
              <a:rPr lang="uk-UA" altLang="ru-RU" sz="1400" b="1" dirty="0" err="1">
                <a:solidFill>
                  <a:srgbClr val="FF0000"/>
                </a:solidFill>
              </a:rPr>
              <a:t>Мінінфраструктури</a:t>
            </a:r>
            <a:r>
              <a:rPr lang="uk-UA" altLang="ru-RU" sz="1400" b="1" dirty="0">
                <a:solidFill>
                  <a:srgbClr val="FF0000"/>
                </a:solidFill>
              </a:rPr>
              <a:t> з питань підвищення безпеки комерційних автоперевезень» та ін.</a:t>
            </a:r>
          </a:p>
          <a:p>
            <a:pPr algn="ctr"/>
            <a:endParaRPr lang="uk-UA" altLang="ru-RU" sz="1400" b="1" u="sng" dirty="0">
              <a:solidFill>
                <a:schemeClr val="tx2"/>
              </a:solidFill>
            </a:endParaRPr>
          </a:p>
          <a:p>
            <a:pPr algn="ctr"/>
            <a:r>
              <a:rPr lang="uk-UA" altLang="ru-RU" sz="1500" b="1" u="sng" dirty="0">
                <a:solidFill>
                  <a:schemeClr val="tx2"/>
                </a:solidFill>
              </a:rPr>
              <a:t>НАЦІОНАЛЬНІ ДОКУМЕНТИ ТА РЕКОМЕНДАЦІЇ:</a:t>
            </a:r>
          </a:p>
          <a:p>
            <a:pPr algn="ctr"/>
            <a:endParaRPr lang="uk-UA" altLang="ru-RU" sz="1000" dirty="0">
              <a:solidFill>
                <a:schemeClr val="tx2"/>
              </a:solidFill>
            </a:endParaRPr>
          </a:p>
          <a:p>
            <a:pPr algn="just"/>
            <a:r>
              <a:rPr lang="uk-UA" altLang="ru-RU" sz="1400" b="1" dirty="0">
                <a:solidFill>
                  <a:srgbClr val="FF0000"/>
                </a:solidFill>
              </a:rPr>
              <a:t>Транспортна стратегія України на період до 2020 року</a:t>
            </a:r>
            <a:r>
              <a:rPr lang="uk-UA" altLang="ru-RU" sz="1400" b="1" dirty="0"/>
              <a:t>, затверджена постановою Кабінету Міністрів України від 20 жовтня 2010 року № 2174-р</a:t>
            </a:r>
          </a:p>
          <a:p>
            <a:pPr algn="just"/>
            <a:endParaRPr lang="uk-UA" altLang="ru-RU" sz="500" dirty="0"/>
          </a:p>
          <a:p>
            <a:pPr algn="just"/>
            <a:r>
              <a:rPr lang="uk-UA" altLang="ru-RU" sz="1400" b="1" dirty="0">
                <a:solidFill>
                  <a:srgbClr val="FF0000"/>
                </a:solidFill>
              </a:rPr>
              <a:t>Рекомендації парламентських слухань на тему: «Стан і перспективи забезпечення в Україні безпеки дорожнього руху»</a:t>
            </a:r>
            <a:r>
              <a:rPr lang="uk-UA" altLang="ru-RU" sz="1400" b="1" dirty="0"/>
              <a:t>, схвалені постановою Верховної Ради України від 13 квітня       2016 року № 1091-VIII</a:t>
            </a:r>
            <a:endParaRPr lang="ru-RU" altLang="ru-RU" sz="1400" b="1" dirty="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uk-UA" altLang="ru-RU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МАНІФЕСТ </a:t>
            </a:r>
            <a:r>
              <a:rPr lang="en-US" altLang="ru-RU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FOR GLOBAL ROAD SAFETY (2017)</a:t>
            </a:r>
            <a:r>
              <a:rPr lang="uk-UA" altLang="ru-RU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</a:p>
          <a:p>
            <a:pPr lvl="0" algn="ctr"/>
            <a:r>
              <a:rPr lang="uk-UA" altLang="ru-RU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(Випущений в рамках глобального тижня дорожньої безпеки ООН)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95288" y="979488"/>
            <a:ext cx="8424862" cy="528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uk-UA" sz="1000" dirty="0">
              <a:solidFill>
                <a:srgbClr val="FF0000"/>
              </a:solidFill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</a:rPr>
              <a:t>                      3500 людей гинуть </a:t>
            </a:r>
            <a:r>
              <a:rPr lang="ru-RU" b="1" dirty="0" err="1">
                <a:solidFill>
                  <a:srgbClr val="FF0000"/>
                </a:solidFill>
              </a:rPr>
              <a:t>щодня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uk-UA" b="1" dirty="0">
                <a:solidFill>
                  <a:srgbClr val="FF0000"/>
                </a:solidFill>
              </a:rPr>
              <a:t>ДТП </a:t>
            </a:r>
            <a:endParaRPr lang="ru-RU" b="1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Випущений  протягом Глобального тижня дорожньої безпеки ООН 2017 року, Маніфест  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Global Road Safety</a:t>
            </a: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був прийнятий групою старших членів парламентів з Африки, Азії, Європи, Латинської Америки, Близького Сходу, Сполучених Штатів Америки та Сполученого Королівства. 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Парламентарі попереджають, що при нинішніх тенденціях, малоймовірно, що мета ООН вдвічі знизити смертність на дорогах до 2020 року буде досягнута, тому, що: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«трагічно упущена можливість застосувати відомі й ефективні стратегії, щоб зробити дороги безпечними».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Маніфест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Global Road Safety</a:t>
            </a: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включає в себе десять основних рекомендацій щодо стимулювання парламентаріїв підтримати десятиліття нинішнього Об'єднаних Націй в області дій щодо забезпечення безпеки дорожнього руху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(2011-2020 роки) і підтримує пакет заходів «Врятуємо життя». 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altLang="ru-RU" sz="500" dirty="0"/>
          </a:p>
        </p:txBody>
      </p:sp>
    </p:spTree>
    <p:extLst>
      <p:ext uri="{BB962C8B-B14F-4D97-AF65-F5344CB8AC3E}">
        <p14:creationId xmlns:p14="http://schemas.microsoft.com/office/powerpoint/2010/main" val="148856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kov Dmytro\Downloads\Для презентації Редзюка\1dbfa34baf2586bcccbc4d38f1b7d6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07199"/>
            <a:ext cx="2819927" cy="1648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8" y="44450"/>
            <a:ext cx="896461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altLang="uk-UA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ПОЧАТОК ЗРОБЛЕНО!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1738" y="6309320"/>
            <a:ext cx="358775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74688" y="1132582"/>
            <a:ext cx="8001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МІЖВІДОМЧА РОБОЧА ГРУПА</a:t>
            </a:r>
          </a:p>
          <a:p>
            <a:pPr algn="ctr"/>
            <a:r>
              <a:rPr lang="uk-UA" altLang="uk-UA" sz="1500" b="1" dirty="0">
                <a:solidFill>
                  <a:schemeClr val="tx2"/>
                </a:solidFill>
              </a:rPr>
              <a:t>З РЕФОРМУВАННЯ ДЕРЖАВНОЇ СИСТЕМИ БЕЗПЕКИ ДОРОЖНЬОГО РУХУ</a:t>
            </a:r>
          </a:p>
          <a:p>
            <a:pPr algn="ctr"/>
            <a:endParaRPr lang="uk-UA" altLang="uk-UA" sz="500" b="1" dirty="0">
              <a:solidFill>
                <a:srgbClr val="FF0000"/>
              </a:solidFill>
            </a:endParaRPr>
          </a:p>
          <a:p>
            <a:pPr algn="ctr"/>
            <a:endParaRPr lang="uk-UA" altLang="uk-UA" sz="1200" b="1" dirty="0">
              <a:solidFill>
                <a:srgbClr val="FF0000"/>
              </a:solidFill>
            </a:endParaRPr>
          </a:p>
          <a:p>
            <a:pPr algn="ctr"/>
            <a:r>
              <a:rPr lang="uk-UA" altLang="uk-UA" sz="1200" b="1" dirty="0">
                <a:solidFill>
                  <a:srgbClr val="FF0000"/>
                </a:solidFill>
              </a:rPr>
              <a:t>(утворена відповідно до розпорядження Кабінету Міністрів України від 09.11.2016 № 938-р)</a:t>
            </a:r>
            <a:endParaRPr lang="ru-RU" altLang="uk-UA" sz="1200" b="1" dirty="0">
              <a:solidFill>
                <a:srgbClr val="FF0000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27038" y="2276872"/>
            <a:ext cx="8321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b="1" u="sng" dirty="0"/>
              <a:t>Співголови</a:t>
            </a:r>
            <a:r>
              <a:rPr lang="uk-UA" altLang="uk-UA" u="sng" dirty="0"/>
              <a:t>:</a:t>
            </a:r>
            <a:r>
              <a:rPr lang="uk-UA" altLang="uk-UA" dirty="0"/>
              <a:t>	</a:t>
            </a:r>
            <a:r>
              <a:rPr lang="uk-UA" altLang="uk-UA" dirty="0">
                <a:sym typeface="Symbol" pitchFamily="18" charset="2"/>
              </a:rPr>
              <a:t> </a:t>
            </a:r>
            <a:r>
              <a:rPr lang="uk-UA" altLang="uk-UA" dirty="0"/>
              <a:t>Міністр інфраструктури України </a:t>
            </a:r>
            <a:r>
              <a:rPr lang="uk-UA" altLang="uk-UA" b="1" dirty="0"/>
              <a:t>В. Омелян</a:t>
            </a:r>
          </a:p>
          <a:p>
            <a:pPr algn="just"/>
            <a:r>
              <a:rPr lang="uk-UA" altLang="uk-UA" dirty="0"/>
              <a:t>		</a:t>
            </a:r>
            <a:r>
              <a:rPr lang="uk-UA" altLang="uk-UA" dirty="0">
                <a:sym typeface="Symbol" pitchFamily="18" charset="2"/>
              </a:rPr>
              <a:t> Голова підкомітету з питань безпеки автодорожнього</a:t>
            </a:r>
          </a:p>
          <a:p>
            <a:pPr algn="just"/>
            <a:r>
              <a:rPr lang="uk-UA" altLang="uk-UA" dirty="0">
                <a:sym typeface="Symbol" pitchFamily="18" charset="2"/>
              </a:rPr>
              <a:t>		   руху Комітету ВРУ, народний депутат України </a:t>
            </a:r>
            <a:r>
              <a:rPr lang="uk-UA" altLang="uk-UA" b="1" dirty="0"/>
              <a:t>І. Діденко</a:t>
            </a:r>
            <a:endParaRPr lang="uk-UA" altLang="uk-UA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27038" y="3429000"/>
            <a:ext cx="83216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just"/>
            <a:r>
              <a:rPr lang="uk-UA" altLang="uk-UA" sz="1400" b="1" u="sng" dirty="0">
                <a:latin typeface="Arial" pitchFamily="34" charset="0"/>
                <a:cs typeface="Arial" pitchFamily="34" charset="0"/>
              </a:rPr>
              <a:t>Завдання</a:t>
            </a:r>
            <a:r>
              <a:rPr lang="uk-UA" altLang="uk-UA" sz="1400" u="sng" dirty="0">
                <a:latin typeface="Arial" pitchFamily="34" charset="0"/>
                <a:cs typeface="Arial" pitchFamily="34" charset="0"/>
              </a:rPr>
              <a:t>:</a:t>
            </a:r>
            <a:r>
              <a:rPr lang="uk-UA" altLang="uk-UA" sz="1400" dirty="0">
                <a:latin typeface="Arial" pitchFamily="34" charset="0"/>
                <a:cs typeface="Arial" pitchFamily="34" charset="0"/>
              </a:rPr>
              <a:t>	 </a:t>
            </a:r>
            <a:r>
              <a:rPr lang="uk-UA" altLang="ru-RU" sz="1400" dirty="0" err="1">
                <a:latin typeface="Arial" pitchFamily="34" charset="0"/>
                <a:cs typeface="Arial" pitchFamily="34" charset="0"/>
              </a:rPr>
              <a:t>Мінінфраструктури</a:t>
            </a:r>
            <a:r>
              <a:rPr lang="uk-UA" altLang="ru-RU" sz="1400" dirty="0">
                <a:latin typeface="Arial" pitchFamily="34" charset="0"/>
                <a:cs typeface="Arial" pitchFamily="34" charset="0"/>
              </a:rPr>
              <a:t>  разом з МВС, </a:t>
            </a:r>
            <a:r>
              <a:rPr lang="uk-UA" altLang="ru-RU" sz="1400" dirty="0" err="1">
                <a:latin typeface="Arial" pitchFamily="34" charset="0"/>
                <a:cs typeface="Arial" pitchFamily="34" charset="0"/>
              </a:rPr>
              <a:t>Нацполіцією</a:t>
            </a:r>
            <a:r>
              <a:rPr lang="uk-UA" altLang="ru-RU" sz="1400" dirty="0">
                <a:latin typeface="Arial" pitchFamily="34" charset="0"/>
                <a:cs typeface="Arial" pitchFamily="34" charset="0"/>
              </a:rPr>
              <a:t>, МОЗ, МОН, </a:t>
            </a:r>
            <a:r>
              <a:rPr lang="uk-UA" altLang="ru-RU" sz="1400" dirty="0" err="1">
                <a:latin typeface="Arial" pitchFamily="34" charset="0"/>
                <a:cs typeface="Arial" pitchFamily="34" charset="0"/>
              </a:rPr>
              <a:t>Мінрегіонбудом</a:t>
            </a:r>
            <a:r>
              <a:rPr lang="uk-UA" altLang="ru-RU" sz="1400" dirty="0">
                <a:latin typeface="Arial" pitchFamily="34" charset="0"/>
                <a:cs typeface="Arial" pitchFamily="34" charset="0"/>
              </a:rPr>
              <a:t>, ДСНС,</a:t>
            </a:r>
          </a:p>
          <a:p>
            <a:pPr algn="just"/>
            <a:r>
              <a:rPr lang="uk-UA" altLang="ru-RU" sz="1400" dirty="0">
                <a:latin typeface="Arial" pitchFamily="34" charset="0"/>
                <a:cs typeface="Arial" pitchFamily="34" charset="0"/>
              </a:rPr>
              <a:t>	 </a:t>
            </a:r>
            <a:r>
              <a:rPr lang="uk-UA" altLang="ru-RU" sz="1400" dirty="0" err="1">
                <a:latin typeface="Arial" pitchFamily="34" charset="0"/>
                <a:cs typeface="Arial" pitchFamily="34" charset="0"/>
              </a:rPr>
              <a:t>Укртрансбезпекою</a:t>
            </a:r>
            <a:r>
              <a:rPr lang="uk-UA" altLang="ru-RU" sz="1400" dirty="0">
                <a:latin typeface="Arial" pitchFamily="34" charset="0"/>
                <a:cs typeface="Arial" pitchFamily="34" charset="0"/>
              </a:rPr>
              <a:t> та Укравтодором організувати роботу міжвідомчої робочої </a:t>
            </a:r>
          </a:p>
          <a:p>
            <a:pPr algn="just"/>
            <a:r>
              <a:rPr lang="uk-UA" altLang="ru-RU" sz="1400" dirty="0">
                <a:latin typeface="Arial" pitchFamily="34" charset="0"/>
                <a:cs typeface="Arial" pitchFamily="34" charset="0"/>
              </a:rPr>
              <a:t>	 групи для забезпечення подання пропозицій щодо визначення правових та</a:t>
            </a:r>
          </a:p>
          <a:p>
            <a:pPr algn="just"/>
            <a:r>
              <a:rPr lang="uk-UA" altLang="ru-RU" sz="1400" dirty="0">
                <a:latin typeface="Arial" pitchFamily="34" charset="0"/>
                <a:cs typeface="Arial" pitchFamily="34" charset="0"/>
              </a:rPr>
              <a:t>	 організаційних засад реформування державної системи безпеки дорожнього руху</a:t>
            </a:r>
            <a:endParaRPr lang="uk-UA" altLang="uk-UA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kov Dmytro\Downloads\Для презентації Редзюка\oryx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1512168" cy="1512168"/>
          </a:xfrm>
          <a:prstGeom prst="rect">
            <a:avLst/>
          </a:prstGeom>
          <a:noFill/>
        </p:spPr>
      </p:pic>
      <p:pic>
        <p:nvPicPr>
          <p:cNvPr id="1029" name="Picture 5" descr="C:\Users\Mikov Dmytro\Downloads\Для презентації Редзюка\target-market-strate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2808312" cy="14111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1452</Words>
  <Application>Microsoft Office PowerPoint</Application>
  <PresentationFormat>Экран (4:3)</PresentationFormat>
  <Paragraphs>280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Tahoma (Body)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Mikov Dmytro</dc:creator>
  <cp:lastModifiedBy>Арсений Хабутдинов</cp:lastModifiedBy>
  <cp:revision>600</cp:revision>
  <dcterms:created xsi:type="dcterms:W3CDTF">2017-03-02T12:51:17Z</dcterms:created>
  <dcterms:modified xsi:type="dcterms:W3CDTF">2017-05-11T09:26:05Z</dcterms:modified>
</cp:coreProperties>
</file>