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79" r:id="rId3"/>
    <p:sldId id="286" r:id="rId4"/>
    <p:sldId id="289" r:id="rId5"/>
    <p:sldId id="302" r:id="rId6"/>
    <p:sldId id="297" r:id="rId7"/>
    <p:sldId id="308" r:id="rId8"/>
    <p:sldId id="306" r:id="rId9"/>
    <p:sldId id="310" r:id="rId10"/>
    <p:sldId id="312" r:id="rId11"/>
    <p:sldId id="298" r:id="rId12"/>
    <p:sldId id="299" r:id="rId13"/>
    <p:sldId id="300" r:id="rId14"/>
    <p:sldId id="313" r:id="rId15"/>
    <p:sldId id="303" r:id="rId16"/>
  </p:sldIdLst>
  <p:sldSz cx="12192000" cy="6858000"/>
  <p:notesSz cx="6735763" cy="986631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410"/>
    <a:srgbClr val="9B8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4" autoAdjust="0"/>
    <p:restoredTop sz="86952" autoAdjust="0"/>
  </p:normalViewPr>
  <p:slideViewPr>
    <p:cSldViewPr snapToGrid="0" showGuides="1">
      <p:cViewPr varScale="1">
        <p:scale>
          <a:sx n="72" d="100"/>
          <a:sy n="72" d="100"/>
        </p:scale>
        <p:origin x="196" y="5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18830" cy="493316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l">
              <a:defRPr sz="1200"/>
            </a:lvl1pPr>
          </a:lstStyle>
          <a:p>
            <a:r>
              <a:rPr lang="en-US"/>
              <a:t>National Conference on Road Safety. Ukraine 17/11/2016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8" y="1"/>
            <a:ext cx="2918830" cy="493316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r">
              <a:defRPr sz="1200"/>
            </a:lvl1pPr>
          </a:lstStyle>
          <a:p>
            <a:fld id="{DB442F7E-1F9D-4207-B7DF-05CCDF20E61D}" type="datetimeFigureOut">
              <a:rPr lang="bg-BG" smtClean="0"/>
              <a:pPr/>
              <a:t>11.5.2017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371287"/>
            <a:ext cx="2918830" cy="493316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8" y="9371287"/>
            <a:ext cx="2918830" cy="493316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r">
              <a:defRPr sz="1200"/>
            </a:lvl1pPr>
          </a:lstStyle>
          <a:p>
            <a:fld id="{F9C5080F-59CE-4F54-A666-E7BC38AA7D8E}" type="slidenum">
              <a:rPr lang="bg-BG" smtClean="0"/>
              <a:pPr/>
              <a:t>‹N°›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804902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18830" cy="493316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l">
              <a:defRPr sz="1200"/>
            </a:lvl1pPr>
          </a:lstStyle>
          <a:p>
            <a:r>
              <a:rPr lang="en-US"/>
              <a:t>National Conference on Road Safety. Ukraine 17/11/2016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8" y="1"/>
            <a:ext cx="2918830" cy="493316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r">
              <a:defRPr sz="1200"/>
            </a:lvl1pPr>
          </a:lstStyle>
          <a:p>
            <a:fld id="{CAE5F665-0A28-416A-80C5-1900FC4B17F4}" type="datetimeFigureOut">
              <a:rPr lang="bg-BG" smtClean="0"/>
              <a:pPr/>
              <a:t>11.5.2017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0" tIns="45370" rIns="90740" bIns="4537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0740" tIns="45370" rIns="90740" bIns="453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371287"/>
            <a:ext cx="2918830" cy="493316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8" y="9371287"/>
            <a:ext cx="2918830" cy="493316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r">
              <a:defRPr sz="1200"/>
            </a:lvl1pPr>
          </a:lstStyle>
          <a:p>
            <a:fld id="{1716FBE5-21DC-4F93-98E9-5AC89850D5AD}" type="slidenum">
              <a:rPr lang="bg-BG" smtClean="0"/>
              <a:pPr/>
              <a:t>‹N°›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2871503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National Conference on Road Safety. Ukraine 17/11/2016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2636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National Conference on Road Safety. Ukraine 17/11/2016</a:t>
            </a:r>
            <a:endParaRPr lang="bg-BG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98272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Starting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baseline="0" dirty="0"/>
              <a:t> </a:t>
            </a:r>
            <a:r>
              <a:rPr lang="fr-FR" baseline="0" dirty="0" err="1"/>
              <a:t>from</a:t>
            </a:r>
            <a:r>
              <a:rPr lang="fr-FR" baseline="0" dirty="0"/>
              <a:t> the top</a:t>
            </a:r>
          </a:p>
          <a:p>
            <a:r>
              <a:rPr lang="fr-FR" baseline="0" dirty="0"/>
              <a:t>Ukraine </a:t>
            </a:r>
            <a:r>
              <a:rPr lang="fr-FR" baseline="0" dirty="0" err="1"/>
              <a:t>needs</a:t>
            </a:r>
            <a:r>
              <a:rPr lang="fr-FR" baseline="0" dirty="0"/>
              <a:t> a </a:t>
            </a:r>
            <a:r>
              <a:rPr lang="fr-FR" baseline="0" dirty="0" err="1"/>
              <a:t>ccordination</a:t>
            </a:r>
            <a:r>
              <a:rPr lang="fr-FR" baseline="0" dirty="0"/>
              <a:t> at the </a:t>
            </a:r>
            <a:r>
              <a:rPr lang="fr-FR" baseline="0" dirty="0" err="1"/>
              <a:t>highest</a:t>
            </a:r>
            <a:r>
              <a:rPr lang="fr-FR" baseline="0" dirty="0"/>
              <a:t> </a:t>
            </a:r>
            <a:r>
              <a:rPr lang="fr-FR" baseline="0" dirty="0" err="1"/>
              <a:t>level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National Conference on Road Safety. Ukraine 17/11/2016</a:t>
            </a:r>
            <a:endParaRPr lang="bg-BG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068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Coordinate</a:t>
            </a:r>
            <a:r>
              <a:rPr lang="fr-FR" dirty="0"/>
              <a:t> </a:t>
            </a:r>
            <a:r>
              <a:rPr lang="fr-FR" dirty="0" err="1"/>
              <a:t>players</a:t>
            </a:r>
            <a:r>
              <a:rPr lang="fr-FR" baseline="0" dirty="0"/>
              <a:t> </a:t>
            </a:r>
            <a:r>
              <a:rPr lang="fr-FR" baseline="0" dirty="0" err="1"/>
              <a:t>requires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players</a:t>
            </a:r>
            <a:r>
              <a:rPr lang="fr-FR" baseline="0" dirty="0"/>
              <a:t> do </a:t>
            </a:r>
            <a:r>
              <a:rPr lang="fr-FR" baseline="0" dirty="0" err="1"/>
              <a:t>play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National Conference on Road Safety. Ukraine 17/11/2016</a:t>
            </a:r>
            <a:endParaRPr lang="bg-BG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9667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National Conference on Road Safety. Ukraine 17/11/2016</a:t>
            </a:r>
            <a:endParaRPr lang="bg-BG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139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More or </a:t>
            </a:r>
            <a:r>
              <a:rPr lang="fr-FR" dirty="0" err="1"/>
              <a:t>less</a:t>
            </a:r>
            <a:r>
              <a:rPr lang="fr-FR" dirty="0"/>
              <a:t> important </a:t>
            </a:r>
            <a:r>
              <a:rPr lang="fr-FR" dirty="0" err="1"/>
              <a:t>depending</a:t>
            </a:r>
            <a:r>
              <a:rPr lang="fr-FR" dirty="0"/>
              <a:t> on the scope and nature of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activity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National Conference on Road Safety. Ukraine 17/11/2016</a:t>
            </a:r>
            <a:endParaRPr lang="bg-BG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153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7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1D9D5E1-DFAF-4B62-9BBA-5F4757B719A7}" type="datetime1">
              <a:rPr lang="uk-UA" smtClean="0"/>
              <a:pPr lvl="0"/>
              <a:t>11.05.2017</a:t>
            </a:fld>
            <a:endParaRPr lang="fr-FR" dirty="0"/>
          </a:p>
        </p:txBody>
      </p:sp>
      <p:sp>
        <p:nvSpPr>
          <p:cNvPr id="8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9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482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F7B899BB-B4A9-471E-B4AA-A310014B85BB}" type="datetime1">
              <a:rPr lang="uk-UA" smtClean="0"/>
              <a:pPr lvl="0"/>
              <a:t>11.05.2017</a:t>
            </a:fld>
            <a:endParaRPr lang="fr-FR" dirty="0"/>
          </a:p>
        </p:txBody>
      </p:sp>
      <p:sp>
        <p:nvSpPr>
          <p:cNvPr id="8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9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560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2A7D2CEB-D41A-4F84-A01C-4AFFCFF0E47C}" type="datetime1">
              <a:rPr lang="uk-UA" smtClean="0"/>
              <a:pPr lvl="0"/>
              <a:t>11.05.2017</a:t>
            </a:fld>
            <a:endParaRPr lang="fr-FR" dirty="0"/>
          </a:p>
        </p:txBody>
      </p:sp>
      <p:sp>
        <p:nvSpPr>
          <p:cNvPr id="8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9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725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9E7E93-15B7-47A9-BB2C-2BC45F256C30}" type="datetime1">
              <a:rPr lang="uk-UA" smtClean="0"/>
              <a:pPr/>
              <a:t>11.05.2017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2590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D2793-3E1C-4F76-B7A8-6CE5D1F47FF9}" type="datetime1">
              <a:rPr lang="uk-UA" smtClean="0"/>
              <a:pPr/>
              <a:t>11.05.2017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32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4ABA20-D74C-4563-9056-86FB3C6D7D7D}" type="datetime1">
              <a:rPr lang="uk-UA" smtClean="0"/>
              <a:pPr/>
              <a:t>11.05.2017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85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6625AD-D272-49C2-A330-07CCAE7D20FB}" type="datetime1">
              <a:rPr lang="uk-UA" smtClean="0"/>
              <a:pPr/>
              <a:t>11.05.2017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463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4CF88-1926-47A3-A4E8-7EF71A81D0E5}" type="datetime1">
              <a:rPr lang="uk-UA" smtClean="0"/>
              <a:pPr/>
              <a:t>11.05.2017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532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5E4A4-1785-4089-AEB0-D81F460C823F}" type="datetime1">
              <a:rPr lang="uk-UA" smtClean="0"/>
              <a:pPr/>
              <a:t>11.05.2017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742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31332C-2A09-4EE2-91DB-066CD6249BC6}" type="datetime1">
              <a:rPr lang="uk-UA" smtClean="0"/>
              <a:pPr/>
              <a:t>11.05.2017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84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56E5D9-ACE8-4FE3-9BAF-7FA6AF0F9B2D}" type="datetime1">
              <a:rPr lang="uk-UA" smtClean="0"/>
              <a:pPr/>
              <a:t>11.05.2017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94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hasCustomPrompt="1"/>
          </p:nvPr>
        </p:nvSpPr>
        <p:spPr>
          <a:xfrm>
            <a:off x="747073" y="740503"/>
            <a:ext cx="10515600" cy="977547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br>
              <a:rPr lang="fr-FR" dirty="0"/>
            </a:br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 hasCustomPrompt="1"/>
          </p:nvPr>
        </p:nvSpPr>
        <p:spPr>
          <a:xfrm>
            <a:off x="623050" y="2085278"/>
            <a:ext cx="10515600" cy="3984108"/>
          </a:xfrm>
        </p:spPr>
        <p:txBody>
          <a:bodyPr/>
          <a:lstStyle>
            <a:lvl1pPr marL="228600" indent="-228600">
              <a:buClr>
                <a:srgbClr val="92D050"/>
              </a:buClr>
              <a:buSzPct val="113000"/>
              <a:buFont typeface="Wingdings" panose="05000000000000000000" pitchFamily="2" charset="2"/>
              <a:buChar char="§"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800100" indent="-342900">
              <a:buFont typeface="Wingdings" panose="05000000000000000000" pitchFamily="2" charset="2"/>
              <a:buChar char="Ø"/>
              <a:defRPr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3pPr>
            <a:lvl4pPr>
              <a:defRPr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4pPr>
            <a:lvl5pPr>
              <a:defRPr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- 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2183A8-D2AE-443A-91BD-CCF607ED0696}" type="datetime1">
              <a:rPr lang="uk-UA" smtClean="0"/>
              <a:pPr/>
              <a:t>11.05.2017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12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BF48C7-BB77-4D3A-93FC-16B46CF9466B}" type="slidenum">
              <a:rPr lang="uk-UA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9289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E74A-9821-4597-BC6D-7F5F7F261344}" type="datetime1">
              <a:rPr lang="uk-UA" smtClean="0"/>
              <a:pPr/>
              <a:t>11.05.2017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000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71CE78-6775-4514-8980-6110948BA8DB}" type="datetime1">
              <a:rPr lang="uk-UA" smtClean="0"/>
              <a:pPr/>
              <a:t>11.05.2017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0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71334-EBCF-4563-BFA4-BAEBEF07DD2B}" type="datetime1">
              <a:rPr lang="uk-UA" smtClean="0"/>
              <a:pPr/>
              <a:t>11.05.2017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75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403863FC-33DD-4BAA-914D-785ECBEDB12F}" type="datetime1">
              <a:rPr lang="uk-UA" smtClean="0"/>
              <a:pPr lvl="0"/>
              <a:t>11.05.2017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12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987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e la date 3"/>
          <p:cNvSpPr txBox="1">
            <a:spLocks noGrp="1"/>
          </p:cNvSpPr>
          <p:nvPr>
            <p:ph type="dt" sz="half" idx="10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F1E6CD7-ACAC-4104-A560-EA66DEF03B80}" type="datetime1">
              <a:rPr lang="uk-UA" smtClean="0"/>
              <a:pPr lvl="0"/>
              <a:t>11.05.2017</a:t>
            </a:fld>
            <a:endParaRPr lang="fr-FR" dirty="0"/>
          </a:p>
        </p:txBody>
      </p:sp>
      <p:sp>
        <p:nvSpPr>
          <p:cNvPr id="12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13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11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3"/>
          <p:cNvSpPr txBox="1">
            <a:spLocks noGrp="1"/>
          </p:cNvSpPr>
          <p:nvPr>
            <p:ph type="dt" sz="half" idx="10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1E8F2980-B8B6-4631-B7B1-E9A3F36DD76C}" type="datetime1">
              <a:rPr lang="uk-UA" smtClean="0"/>
              <a:pPr lvl="0"/>
              <a:t>11.05.2017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 noGrp="1"/>
          </p:cNvSpPr>
          <p:nvPr>
            <p:ph type="ftr" sz="quarter" idx="11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12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91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6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F06A8174-D4E2-4BD8-A76F-CE7F8D4E0204}" type="datetime1">
              <a:rPr lang="uk-UA" smtClean="0"/>
              <a:pPr lvl="0"/>
              <a:t>11.05.2017</a:t>
            </a:fld>
            <a:endParaRPr lang="fr-FR" dirty="0"/>
          </a:p>
        </p:txBody>
      </p:sp>
      <p:sp>
        <p:nvSpPr>
          <p:cNvPr id="7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8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90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0A702874-9868-4C4B-B9A0-1230100C5BD6}" type="datetime1">
              <a:rPr lang="uk-UA" smtClean="0"/>
              <a:pPr lvl="0"/>
              <a:t>11.05.2017</a:t>
            </a:fld>
            <a:endParaRPr lang="fr-FR" dirty="0"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97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8EC77E27-46F7-4B2E-820B-F625DC88FC8B}" type="datetime1">
              <a:rPr lang="uk-UA" smtClean="0"/>
              <a:pPr lvl="0"/>
              <a:t>11.05.2017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722407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Modernization and Safety Improvements of the Road Network in Ukraine Technical Assistance</a:t>
            </a:r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BDECA42-D1D5-49F7-B05C-4D5060460F24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70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 txBox="1">
            <a:spLocks noGrp="1"/>
          </p:cNvSpPr>
          <p:nvPr>
            <p:ph type="dt" sz="half" idx="10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FD804BA-951C-48DF-96E4-F1875F4110EE}" type="datetime1">
              <a:rPr lang="uk-UA" smtClean="0"/>
              <a:pPr lvl="0"/>
              <a:t>11.05.2017</a:t>
            </a:fld>
            <a:endParaRPr lang="fr-FR" dirty="0"/>
          </a:p>
        </p:txBody>
      </p:sp>
      <p:sp>
        <p:nvSpPr>
          <p:cNvPr id="9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10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42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747073" y="740503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endParaRPr lang="fr-FR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742986" y="1969822"/>
            <a:ext cx="10344400" cy="11875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6" name="Image 25" descr="D:\CacheFolder\o.oudin\Temporary Internet Files\Content.Word\téléchargement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40" y="9438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24" descr="D:\CacheFolder\o.oudin\Temporary Internet Files\Content.Word\B4_9_1_Egis_logo_colr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370" y="271388"/>
            <a:ext cx="15017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44" descr="D:\CacheFolder\o.oudin\Temporary Internet Files\Content.Word\téléchargement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93" y="271389"/>
            <a:ext cx="136366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94D5E064-1EF9-4A4F-B58E-E62BDE939C3F}" type="datetime1">
              <a:rPr lang="uk-UA" smtClean="0"/>
              <a:pPr lvl="0"/>
              <a:t>11.05.2017</a:t>
            </a:fld>
            <a:endParaRPr lang="fr-FR" dirty="0"/>
          </a:p>
        </p:txBody>
      </p:sp>
      <p:sp>
        <p:nvSpPr>
          <p:cNvPr id="12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13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mbria" panose="02040503050406030204" pitchFamily="18" charset="0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mbria" panose="02040503050406030204" pitchFamily="18" charset="0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mbria" panose="02040503050406030204" pitchFamily="18" charset="0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mbria" panose="02040503050406030204" pitchFamily="18" charset="0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mbria" panose="02040503050406030204" pitchFamily="18" charset="0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mbria" panose="020405030504060302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23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495263" y="1203364"/>
            <a:ext cx="10434147" cy="133663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Road Safety Week May 2017</a:t>
            </a:r>
            <a:b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6705" y="2081974"/>
            <a:ext cx="1511939" cy="420660"/>
          </a:xfrm>
          <a:prstGeom prst="rect">
            <a:avLst/>
          </a:prstGeom>
        </p:spPr>
      </p:pic>
      <p:pic>
        <p:nvPicPr>
          <p:cNvPr id="2052" name="Image 15" descr="Укравтод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44" y="5989957"/>
            <a:ext cx="6207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 8" descr="https://upload.wikimedia.org/wikipedia/en/archive/9/92/20061101201627!Carpatho-ukraine_1939_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63" y="6019453"/>
            <a:ext cx="93186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 11" descr="https://upload.wikimedia.org/wikipedia/commons/thumb/b/b7/Flag_of_Europe.svg/langfr-225px-Flag_of_Europ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99" y="6019453"/>
            <a:ext cx="93186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re 1"/>
          <p:cNvSpPr txBox="1">
            <a:spLocks/>
          </p:cNvSpPr>
          <p:nvPr/>
        </p:nvSpPr>
        <p:spPr>
          <a:xfrm>
            <a:off x="1426349" y="2366725"/>
            <a:ext cx="9144000" cy="1086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6000" b="0" i="0" u="none" strike="noStrike" kern="1200" cap="none" spc="0" baseline="0">
                <a:solidFill>
                  <a:srgbClr val="000000"/>
                </a:solidFill>
                <a:uFillTx/>
                <a:latin typeface="Cambria" panose="02040503050406030204" pitchFamily="18" charset="0"/>
              </a:defRPr>
            </a:lvl1pPr>
          </a:lstStyle>
          <a:p>
            <a:r>
              <a:rPr lang="en-US" altLang="uk-UA" sz="4800" dirty="0"/>
              <a:t>Conference 11/05</a:t>
            </a:r>
          </a:p>
        </p:txBody>
      </p:sp>
      <p:sp>
        <p:nvSpPr>
          <p:cNvPr id="18" name="Sous-titre 2"/>
          <p:cNvSpPr>
            <a:spLocks noGrp="1"/>
          </p:cNvSpPr>
          <p:nvPr>
            <p:ph type="subTitle" idx="1"/>
          </p:nvPr>
        </p:nvSpPr>
        <p:spPr>
          <a:xfrm>
            <a:off x="1524003" y="3418610"/>
            <a:ext cx="9144000" cy="2289732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endParaRPr lang="fr-FR" sz="4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5100" b="1" dirty="0"/>
              <a:t>Safe </a:t>
            </a:r>
            <a:r>
              <a:rPr lang="fr-FR" sz="5100" b="1" dirty="0" err="1"/>
              <a:t>Roads</a:t>
            </a:r>
            <a:endParaRPr lang="fr-FR" sz="5100" b="1" dirty="0"/>
          </a:p>
          <a:p>
            <a:pPr>
              <a:defRPr/>
            </a:pPr>
            <a:r>
              <a:rPr lang="fr-FR" sz="5100" b="1" dirty="0" err="1"/>
              <a:t>Modernization</a:t>
            </a:r>
            <a:r>
              <a:rPr lang="fr-FR" sz="5100" b="1" dirty="0"/>
              <a:t> and </a:t>
            </a:r>
            <a:r>
              <a:rPr lang="fr-FR" sz="5100" b="1" dirty="0" err="1"/>
              <a:t>improvement</a:t>
            </a:r>
            <a:r>
              <a:rPr lang="fr-FR" sz="5100" b="1" dirty="0"/>
              <a:t> of </a:t>
            </a:r>
          </a:p>
          <a:p>
            <a:pPr>
              <a:defRPr/>
            </a:pPr>
            <a:r>
              <a:rPr lang="fr-FR" sz="5100" b="1" dirty="0"/>
              <a:t>Legal &amp; </a:t>
            </a:r>
            <a:r>
              <a:rPr lang="fr-FR" sz="5100" b="1" dirty="0" err="1"/>
              <a:t>Institutional</a:t>
            </a:r>
            <a:r>
              <a:rPr lang="fr-FR" sz="5100" b="1" dirty="0"/>
              <a:t> System</a:t>
            </a:r>
          </a:p>
        </p:txBody>
      </p:sp>
      <p:pic>
        <p:nvPicPr>
          <p:cNvPr id="11" name="image19.png" descr="C:\Users\igoUser\AppData\Local\Microsoft\Windows\INetCacheContent.Word\Logo_MIU_PNG.PNG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191567" y="6078266"/>
            <a:ext cx="2347077" cy="53240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59977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Findings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Safety of </a:t>
            </a:r>
            <a:r>
              <a:rPr lang="fr-FR" dirty="0" err="1"/>
              <a:t>roads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something</a:t>
            </a:r>
            <a:r>
              <a:rPr lang="fr-FR" dirty="0"/>
              <a:t> </a:t>
            </a:r>
            <a:r>
              <a:rPr lang="fr-FR" dirty="0" err="1"/>
              <a:t>intrinsic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addresses</a:t>
            </a:r>
            <a:r>
              <a:rPr lang="fr-FR" dirty="0"/>
              <a:t> 		)	people (</a:t>
            </a:r>
            <a:r>
              <a:rPr lang="fr-FR" dirty="0" err="1"/>
              <a:t>users</a:t>
            </a:r>
            <a:r>
              <a:rPr lang="fr-FR" dirty="0"/>
              <a:t> / drivers)</a:t>
            </a:r>
          </a:p>
          <a:p>
            <a:pPr lvl="1"/>
            <a:r>
              <a:rPr lang="fr-FR" dirty="0"/>
              <a:t>and </a:t>
            </a:r>
            <a:r>
              <a:rPr lang="fr-FR" dirty="0" err="1"/>
              <a:t>depends</a:t>
            </a:r>
            <a:r>
              <a:rPr lang="fr-FR" dirty="0"/>
              <a:t> on	)</a:t>
            </a:r>
          </a:p>
          <a:p>
            <a:r>
              <a:rPr lang="fr-FR" dirty="0"/>
              <a:t>The best and </a:t>
            </a:r>
            <a:r>
              <a:rPr lang="fr-FR" dirty="0" err="1"/>
              <a:t>safest</a:t>
            </a:r>
            <a:r>
              <a:rPr lang="fr-FR" dirty="0"/>
              <a:t> road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indeed</a:t>
            </a:r>
            <a:r>
              <a:rPr lang="fr-FR" dirty="0"/>
              <a:t> </a:t>
            </a:r>
            <a:r>
              <a:rPr lang="fr-FR" u="sng" dirty="0" err="1"/>
              <a:t>safe</a:t>
            </a:r>
            <a:r>
              <a:rPr lang="fr-FR" u="sng" dirty="0"/>
              <a:t> or not</a:t>
            </a:r>
            <a:r>
              <a:rPr lang="fr-FR" dirty="0"/>
              <a:t>, </a:t>
            </a:r>
            <a:r>
              <a:rPr lang="fr-FR" dirty="0" err="1"/>
              <a:t>depending</a:t>
            </a:r>
            <a:r>
              <a:rPr lang="fr-FR" dirty="0"/>
              <a:t> on </a:t>
            </a:r>
          </a:p>
          <a:p>
            <a:pPr lvl="1"/>
            <a:r>
              <a:rPr lang="fr-FR" dirty="0"/>
              <a:t>The </a:t>
            </a:r>
            <a:r>
              <a:rPr lang="fr-FR" dirty="0" err="1"/>
              <a:t>vehicle</a:t>
            </a:r>
            <a:endParaRPr lang="fr-FR" dirty="0"/>
          </a:p>
          <a:p>
            <a:pPr lvl="1"/>
            <a:r>
              <a:rPr lang="fr-FR" dirty="0"/>
              <a:t>Drivers </a:t>
            </a:r>
            <a:r>
              <a:rPr lang="fr-FR" dirty="0" err="1"/>
              <a:t>capacity</a:t>
            </a:r>
            <a:r>
              <a:rPr lang="fr-FR" dirty="0"/>
              <a:t> to drive </a:t>
            </a:r>
            <a:r>
              <a:rPr lang="fr-FR" dirty="0" err="1"/>
              <a:t>it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mtClean="0"/>
              <a:pPr/>
              <a:t>11.05.2017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83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Speed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200" dirty="0"/>
              <a:t>The speed </a:t>
            </a:r>
            <a:r>
              <a:rPr lang="fr-FR" sz="3200" dirty="0" err="1"/>
              <a:t>chosen</a:t>
            </a:r>
            <a:r>
              <a:rPr lang="fr-FR" sz="3200" dirty="0"/>
              <a:t> by driver has an influence:</a:t>
            </a:r>
          </a:p>
          <a:p>
            <a:pPr lvl="1"/>
            <a:r>
              <a:rPr lang="fr-FR" sz="2800" dirty="0"/>
              <a:t>the road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designed</a:t>
            </a:r>
            <a:r>
              <a:rPr lang="fr-FR" sz="2800" dirty="0"/>
              <a:t> in </a:t>
            </a:r>
            <a:r>
              <a:rPr lang="fr-FR" sz="2800" dirty="0" err="1"/>
              <a:t>view</a:t>
            </a:r>
            <a:r>
              <a:rPr lang="fr-FR" sz="2800" dirty="0"/>
              <a:t> of a certain « design speed »</a:t>
            </a:r>
          </a:p>
          <a:p>
            <a:pPr lvl="1"/>
            <a:r>
              <a:rPr lang="fr-FR" sz="2800" dirty="0">
                <a:sym typeface="Wingdings" panose="05000000000000000000" pitchFamily="2" charset="2"/>
              </a:rPr>
              <a:t> t</a:t>
            </a:r>
            <a:r>
              <a:rPr lang="fr-FR" sz="2800" dirty="0"/>
              <a:t>he road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safe</a:t>
            </a:r>
            <a:r>
              <a:rPr lang="fr-FR" sz="2800" dirty="0"/>
              <a:t> for people </a:t>
            </a:r>
            <a:r>
              <a:rPr lang="fr-FR" sz="2800" dirty="0" err="1"/>
              <a:t>driving</a:t>
            </a:r>
            <a:r>
              <a:rPr lang="fr-FR" sz="2800" dirty="0"/>
              <a:t> at </a:t>
            </a:r>
            <a:r>
              <a:rPr lang="fr-FR" sz="2800" dirty="0" err="1"/>
              <a:t>that</a:t>
            </a:r>
            <a:r>
              <a:rPr lang="fr-FR" sz="2800" dirty="0"/>
              <a:t> speed </a:t>
            </a:r>
          </a:p>
          <a:p>
            <a:pPr lvl="1"/>
            <a:r>
              <a:rPr lang="fr-FR" sz="2800" dirty="0">
                <a:sym typeface="Wingdings" panose="05000000000000000000" pitchFamily="2" charset="2"/>
              </a:rPr>
              <a:t> </a:t>
            </a:r>
            <a:r>
              <a:rPr lang="fr-FR" sz="2800" dirty="0" err="1">
                <a:sym typeface="Wingdings" panose="05000000000000000000" pitchFamily="2" charset="2"/>
              </a:rPr>
              <a:t>s</a:t>
            </a:r>
            <a:r>
              <a:rPr lang="fr-FR" sz="2800" dirty="0" err="1"/>
              <a:t>tatistically</a:t>
            </a:r>
            <a:r>
              <a:rPr lang="fr-FR" sz="2800" dirty="0"/>
              <a:t>, the road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unsafe</a:t>
            </a:r>
            <a:r>
              <a:rPr lang="fr-FR" sz="2800" dirty="0"/>
              <a:t> at </a:t>
            </a:r>
            <a:r>
              <a:rPr lang="fr-FR" sz="2800" dirty="0" err="1"/>
              <a:t>higher</a:t>
            </a:r>
            <a:r>
              <a:rPr lang="fr-FR" sz="2800" dirty="0"/>
              <a:t> speeds</a:t>
            </a:r>
          </a:p>
          <a:p>
            <a:r>
              <a:rPr lang="fr-FR" sz="3200" dirty="0"/>
              <a:t>Safety / </a:t>
            </a:r>
            <a:r>
              <a:rPr lang="fr-FR" sz="3200" dirty="0" err="1"/>
              <a:t>unsafety</a:t>
            </a:r>
            <a:r>
              <a:rPr lang="fr-FR" sz="3200" dirty="0"/>
              <a:t> are </a:t>
            </a:r>
            <a:r>
              <a:rPr lang="fr-FR" sz="3200" dirty="0" err="1"/>
              <a:t>linked</a:t>
            </a:r>
            <a:endParaRPr lang="fr-FR" sz="3200" dirty="0"/>
          </a:p>
          <a:p>
            <a:pPr lvl="1"/>
            <a:r>
              <a:rPr lang="fr-FR" sz="2800" dirty="0" err="1"/>
              <a:t>directly</a:t>
            </a:r>
            <a:r>
              <a:rPr lang="fr-FR" sz="2800" dirty="0"/>
              <a:t>: to the </a:t>
            </a:r>
            <a:r>
              <a:rPr lang="fr-FR" sz="2800" dirty="0" err="1"/>
              <a:t>behaviour</a:t>
            </a:r>
            <a:r>
              <a:rPr lang="fr-FR" sz="2800" dirty="0"/>
              <a:t> of the driver</a:t>
            </a:r>
          </a:p>
          <a:p>
            <a:pPr lvl="1"/>
            <a:r>
              <a:rPr lang="fr-FR" sz="2800" dirty="0" err="1"/>
              <a:t>indirectly</a:t>
            </a:r>
            <a:r>
              <a:rPr lang="fr-FR" sz="2800" dirty="0"/>
              <a:t>: to the </a:t>
            </a:r>
            <a:r>
              <a:rPr lang="fr-FR" sz="2800" dirty="0" err="1"/>
              <a:t>capacity</a:t>
            </a:r>
            <a:r>
              <a:rPr lang="fr-FR" sz="2800" dirty="0"/>
              <a:t> of the road to </a:t>
            </a:r>
            <a:r>
              <a:rPr lang="fr-FR" sz="2800" dirty="0" err="1"/>
              <a:t>forgive</a:t>
            </a:r>
            <a:r>
              <a:rPr lang="fr-FR" sz="2800" dirty="0"/>
              <a:t> a mis-</a:t>
            </a:r>
            <a:r>
              <a:rPr lang="fr-FR" sz="2800" dirty="0" err="1"/>
              <a:t>behaviour</a:t>
            </a:r>
            <a:endParaRPr lang="fr-FR" sz="2800" dirty="0"/>
          </a:p>
          <a:p>
            <a:r>
              <a:rPr lang="fr-FR" sz="3200" dirty="0" err="1">
                <a:solidFill>
                  <a:srgbClr val="FF0000"/>
                </a:solidFill>
              </a:rPr>
              <a:t>Both</a:t>
            </a:r>
            <a:r>
              <a:rPr lang="fr-FR" sz="3200" dirty="0">
                <a:solidFill>
                  <a:srgbClr val="FF0000"/>
                </a:solidFill>
              </a:rPr>
              <a:t> the </a:t>
            </a:r>
            <a:r>
              <a:rPr lang="fr-FR" sz="3200" dirty="0" err="1">
                <a:solidFill>
                  <a:srgbClr val="FF0000"/>
                </a:solidFill>
              </a:rPr>
              <a:t>driver’s</a:t>
            </a:r>
            <a:r>
              <a:rPr lang="fr-FR" sz="3200" dirty="0">
                <a:solidFill>
                  <a:srgbClr val="FF0000"/>
                </a:solidFill>
              </a:rPr>
              <a:t> and the </a:t>
            </a:r>
            <a:r>
              <a:rPr lang="fr-FR" sz="3200" dirty="0" err="1">
                <a:solidFill>
                  <a:srgbClr val="FF0000"/>
                </a:solidFill>
              </a:rPr>
              <a:t>road’s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capacities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decrease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with</a:t>
            </a:r>
            <a:r>
              <a:rPr lang="fr-FR" sz="3200" dirty="0">
                <a:solidFill>
                  <a:srgbClr val="FF0000"/>
                </a:solidFill>
              </a:rPr>
              <a:t> the speed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mtClean="0"/>
              <a:pPr/>
              <a:t>11.05.2017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2958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Speed (2)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</a:rPr>
              <a:t>Awareness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 important</a:t>
            </a:r>
            <a:r>
              <a:rPr lang="fr-FR" sz="3200" dirty="0"/>
              <a:t>:</a:t>
            </a:r>
          </a:p>
          <a:p>
            <a:pPr lvl="1"/>
            <a:r>
              <a:rPr lang="fr-FR" sz="2800" dirty="0"/>
              <a:t>Education of drivers</a:t>
            </a:r>
          </a:p>
          <a:p>
            <a:pPr lvl="1"/>
            <a:r>
              <a:rPr lang="fr-FR" sz="2800" dirty="0"/>
              <a:t>Communication </a:t>
            </a:r>
            <a:r>
              <a:rPr lang="fr-FR" sz="2800" dirty="0" err="1"/>
              <a:t>campaigns</a:t>
            </a:r>
            <a:endParaRPr lang="fr-FR" sz="2800" dirty="0"/>
          </a:p>
          <a:p>
            <a:pPr lvl="1"/>
            <a:r>
              <a:rPr lang="fr-FR" sz="2800" dirty="0"/>
              <a:t>Prevention actions (in </a:t>
            </a:r>
            <a:r>
              <a:rPr lang="fr-FR" sz="2800" dirty="0" err="1"/>
              <a:t>school</a:t>
            </a:r>
            <a:r>
              <a:rPr lang="fr-FR" sz="2800" dirty="0"/>
              <a:t>)</a:t>
            </a:r>
          </a:p>
          <a:p>
            <a:r>
              <a:rPr lang="fr-FR" sz="3200" dirty="0"/>
              <a:t>But </a:t>
            </a:r>
            <a:r>
              <a:rPr lang="fr-FR" sz="3200" dirty="0" err="1">
                <a:solidFill>
                  <a:srgbClr val="FF0000"/>
                </a:solidFill>
              </a:rPr>
              <a:t>without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enforcement</a:t>
            </a:r>
            <a:r>
              <a:rPr lang="fr-FR" sz="3200" dirty="0"/>
              <a:t>, the </a:t>
            </a:r>
            <a:r>
              <a:rPr lang="fr-FR" sz="3200" dirty="0" err="1"/>
              <a:t>efficiency</a:t>
            </a:r>
            <a:r>
              <a:rPr lang="fr-FR" sz="3200" dirty="0"/>
              <a:t> of </a:t>
            </a:r>
            <a:r>
              <a:rPr lang="fr-FR" sz="3200" dirty="0" err="1"/>
              <a:t>pedagogy</a:t>
            </a:r>
            <a:r>
              <a:rPr lang="fr-FR" sz="3200" dirty="0"/>
              <a:t> </a:t>
            </a:r>
            <a:r>
              <a:rPr lang="fr-FR" sz="3200" dirty="0" err="1"/>
              <a:t>is</a:t>
            </a:r>
            <a:r>
              <a:rPr lang="fr-FR" sz="3200" dirty="0"/>
              <a:t> </a:t>
            </a:r>
            <a:r>
              <a:rPr lang="fr-FR" sz="3200" dirty="0" err="1"/>
              <a:t>much</a:t>
            </a:r>
            <a:r>
              <a:rPr lang="fr-FR" sz="3200" dirty="0"/>
              <a:t> </a:t>
            </a:r>
            <a:r>
              <a:rPr lang="fr-FR" sz="3200" dirty="0" err="1"/>
              <a:t>lower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mtClean="0"/>
              <a:pPr/>
              <a:t>11.05.2017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2581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First campaign </a:t>
            </a:r>
            <a:r>
              <a:rPr lang="fr-FR" dirty="0" err="1"/>
              <a:t>evaluation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9279" y="2080515"/>
            <a:ext cx="10515600" cy="398410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mtClean="0"/>
              <a:pPr/>
              <a:t>11.05.2017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mtClean="0"/>
              <a:pPr/>
              <a:t>13</a:t>
            </a:fld>
            <a:endParaRPr lang="fr-FR" dirty="0"/>
          </a:p>
        </p:txBody>
      </p:sp>
      <p:pic>
        <p:nvPicPr>
          <p:cNvPr id="6147" name="Obraz 1" descr="attitude to speed regul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0" y="2180661"/>
            <a:ext cx="11540980" cy="388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Obraz 11" descr="Road Safety_general logo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4" t="26178" r="18790" b="60500"/>
          <a:stretch>
            <a:fillRect/>
          </a:stretch>
        </p:blipFill>
        <p:spPr bwMode="auto">
          <a:xfrm>
            <a:off x="1457335" y="740502"/>
            <a:ext cx="3325068" cy="109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54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marL="0" indent="0" algn="ctr">
              <a:buNone/>
            </a:pPr>
            <a:r>
              <a:rPr lang="fr-FR" sz="3600" dirty="0" err="1"/>
              <a:t>Thank</a:t>
            </a:r>
            <a:r>
              <a:rPr lang="fr-FR" sz="3600" dirty="0"/>
              <a:t> </a:t>
            </a:r>
            <a:r>
              <a:rPr lang="fr-FR" sz="3600" dirty="0" err="1"/>
              <a:t>you</a:t>
            </a:r>
            <a:r>
              <a:rPr lang="fr-FR" sz="3600" dirty="0"/>
              <a:t> for </a:t>
            </a:r>
            <a:r>
              <a:rPr lang="fr-FR" sz="3600" dirty="0" err="1"/>
              <a:t>your</a:t>
            </a:r>
            <a:r>
              <a:rPr lang="fr-FR" sz="3600" dirty="0"/>
              <a:t> attention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mtClean="0"/>
              <a:pPr/>
              <a:t>11.05.2017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1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9290" y="981845"/>
            <a:ext cx="10515600" cy="977547"/>
          </a:xfrm>
        </p:spPr>
        <p:txBody>
          <a:bodyPr>
            <a:normAutofit/>
          </a:bodyPr>
          <a:lstStyle/>
          <a:p>
            <a:r>
              <a:rPr lang="fr-FR" dirty="0"/>
              <a:t>Our </a:t>
            </a:r>
            <a:r>
              <a:rPr lang="fr-FR" dirty="0" err="1"/>
              <a:t>project’s</a:t>
            </a:r>
            <a:r>
              <a:rPr lang="fr-FR" dirty="0"/>
              <a:t> goal and scope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050" y="2085278"/>
            <a:ext cx="10515600" cy="4324400"/>
          </a:xfrm>
        </p:spPr>
        <p:txBody>
          <a:bodyPr>
            <a:normAutofit/>
          </a:bodyPr>
          <a:lstStyle/>
          <a:p>
            <a:r>
              <a:rPr lang="fr-FR" sz="3200" dirty="0" err="1"/>
              <a:t>Contribute</a:t>
            </a:r>
            <a:r>
              <a:rPr lang="fr-FR" sz="3200" dirty="0"/>
              <a:t> to </a:t>
            </a:r>
            <a:r>
              <a:rPr lang="fr-FR" sz="3200" dirty="0" err="1"/>
              <a:t>decrease</a:t>
            </a:r>
            <a:r>
              <a:rPr lang="fr-FR" sz="3200" dirty="0"/>
              <a:t> </a:t>
            </a:r>
            <a:r>
              <a:rPr lang="fr-FR" sz="3200" dirty="0" err="1"/>
              <a:t>number</a:t>
            </a:r>
            <a:r>
              <a:rPr lang="fr-FR" sz="3200" dirty="0"/>
              <a:t> of road accidents/</a:t>
            </a:r>
            <a:r>
              <a:rPr lang="fr-FR" sz="3200" dirty="0" err="1"/>
              <a:t>fatalities</a:t>
            </a:r>
            <a:r>
              <a:rPr lang="fr-FR" sz="3200" dirty="0"/>
              <a:t>/</a:t>
            </a:r>
            <a:r>
              <a:rPr lang="fr-FR" sz="3200" dirty="0" err="1"/>
              <a:t>injured</a:t>
            </a:r>
            <a:endParaRPr lang="fr-FR" sz="3200" dirty="0"/>
          </a:p>
          <a:p>
            <a:r>
              <a:rPr lang="fr-FR" sz="3200" dirty="0"/>
              <a:t>Scope </a:t>
            </a:r>
            <a:r>
              <a:rPr lang="fr-FR" sz="3200" dirty="0" err="1"/>
              <a:t>is</a:t>
            </a:r>
            <a:r>
              <a:rPr lang="fr-FR" sz="3200" dirty="0"/>
              <a:t> 2-fold</a:t>
            </a:r>
          </a:p>
          <a:p>
            <a:pPr lvl="1"/>
            <a:r>
              <a:rPr lang="fr-FR" sz="2800" dirty="0" err="1"/>
              <a:t>Safer</a:t>
            </a:r>
            <a:r>
              <a:rPr lang="fr-FR" sz="2800" dirty="0"/>
              <a:t> </a:t>
            </a:r>
            <a:r>
              <a:rPr lang="fr-FR" sz="2800" dirty="0" err="1"/>
              <a:t>roads</a:t>
            </a:r>
            <a:endParaRPr lang="fr-FR" sz="2800" dirty="0"/>
          </a:p>
          <a:p>
            <a:pPr lvl="1"/>
            <a:r>
              <a:rPr lang="fr-FR" sz="2800" dirty="0" err="1"/>
              <a:t>Safer</a:t>
            </a:r>
            <a:r>
              <a:rPr lang="fr-FR" sz="2800" dirty="0"/>
              <a:t> road </a:t>
            </a:r>
            <a:r>
              <a:rPr lang="fr-FR" sz="2800" dirty="0" err="1"/>
              <a:t>users</a:t>
            </a:r>
            <a:endParaRPr lang="fr-FR" sz="2800" dirty="0"/>
          </a:p>
          <a:p>
            <a:pPr lvl="1"/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mtClean="0"/>
              <a:pPr/>
              <a:t>11.05.2017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096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Our </a:t>
            </a:r>
            <a:r>
              <a:rPr lang="fr-FR" dirty="0" err="1"/>
              <a:t>project’s</a:t>
            </a:r>
            <a:r>
              <a:rPr lang="fr-FR" dirty="0"/>
              <a:t> </a:t>
            </a:r>
            <a:r>
              <a:rPr lang="fr-FR" dirty="0" err="1"/>
              <a:t>tasks</a:t>
            </a:r>
            <a:r>
              <a:rPr lang="fr-FR" dirty="0"/>
              <a:t> &amp; </a:t>
            </a:r>
            <a:r>
              <a:rPr lang="fr-FR" dirty="0" err="1"/>
              <a:t>activities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3600" dirty="0"/>
              <a:t>Road infrastructure</a:t>
            </a:r>
          </a:p>
          <a:p>
            <a:pPr lvl="1"/>
            <a:r>
              <a:rPr lang="fr-FR" sz="3200" dirty="0" err="1"/>
              <a:t>Improve</a:t>
            </a:r>
            <a:r>
              <a:rPr lang="fr-FR" sz="3200" dirty="0"/>
              <a:t> design standards</a:t>
            </a:r>
          </a:p>
          <a:p>
            <a:pPr lvl="1"/>
            <a:r>
              <a:rPr lang="fr-FR" sz="3200" dirty="0"/>
              <a:t>Update planning and design </a:t>
            </a:r>
            <a:r>
              <a:rPr lang="fr-FR" sz="3200" dirty="0" err="1"/>
              <a:t>procedures</a:t>
            </a:r>
            <a:endParaRPr lang="ro-RO" sz="3200" dirty="0"/>
          </a:p>
          <a:p>
            <a:pPr lvl="1"/>
            <a:r>
              <a:rPr lang="ro-RO" sz="3200" dirty="0"/>
              <a:t>Update road accident data</a:t>
            </a:r>
            <a:r>
              <a:rPr lang="fr-FR" sz="3200" dirty="0"/>
              <a:t>base</a:t>
            </a:r>
            <a:r>
              <a:rPr lang="ro-RO" sz="3200" dirty="0"/>
              <a:t> </a:t>
            </a:r>
            <a:r>
              <a:rPr lang="fr-FR" sz="3200" dirty="0"/>
              <a:t>(</a:t>
            </a:r>
            <a:r>
              <a:rPr lang="ro-RO" sz="3200" dirty="0"/>
              <a:t>collecting</a:t>
            </a:r>
            <a:r>
              <a:rPr lang="fr-FR" sz="3200" dirty="0"/>
              <a:t> </a:t>
            </a:r>
            <a:r>
              <a:rPr lang="ro-RO" sz="3200" dirty="0"/>
              <a:t>and analysis</a:t>
            </a:r>
            <a:r>
              <a:rPr lang="fr-FR" sz="3200" dirty="0"/>
              <a:t>)</a:t>
            </a:r>
          </a:p>
          <a:p>
            <a:pPr lvl="1"/>
            <a:r>
              <a:rPr lang="fr-FR" sz="3200" dirty="0" err="1"/>
              <a:t>Introduce</a:t>
            </a:r>
            <a:r>
              <a:rPr lang="fr-FR" sz="3200" dirty="0"/>
              <a:t> in Ukraine RISM </a:t>
            </a:r>
            <a:r>
              <a:rPr lang="fr-FR" sz="3200" dirty="0" err="1"/>
              <a:t>procedures</a:t>
            </a:r>
            <a:endParaRPr lang="fr-FR" sz="3200" dirty="0"/>
          </a:p>
          <a:p>
            <a:pPr lvl="1"/>
            <a:r>
              <a:rPr lang="fr-FR" sz="3200" dirty="0" err="1"/>
              <a:t>With</a:t>
            </a:r>
            <a:r>
              <a:rPr lang="fr-FR" sz="3200" dirty="0"/>
              <a:t> </a:t>
            </a:r>
            <a:r>
              <a:rPr lang="fr-FR" sz="3200" dirty="0" err="1"/>
              <a:t>reference</a:t>
            </a:r>
            <a:r>
              <a:rPr lang="fr-FR" sz="3200" dirty="0"/>
              <a:t> to Best Practice (EU + PIARC + …)</a:t>
            </a:r>
          </a:p>
          <a:p>
            <a:r>
              <a:rPr lang="fr-FR" sz="3600" dirty="0"/>
              <a:t>Management of Road Safety by Ukravtodor</a:t>
            </a:r>
          </a:p>
          <a:p>
            <a:r>
              <a:rPr lang="fr-FR" sz="3600" dirty="0" err="1"/>
              <a:t>Prepare</a:t>
            </a:r>
            <a:r>
              <a:rPr lang="fr-FR" sz="3600" dirty="0"/>
              <a:t> &amp; </a:t>
            </a:r>
            <a:r>
              <a:rPr lang="fr-FR" sz="3600" dirty="0" err="1"/>
              <a:t>implement</a:t>
            </a:r>
            <a:r>
              <a:rPr lang="fr-FR" sz="3600" dirty="0"/>
              <a:t> Communication </a:t>
            </a:r>
            <a:r>
              <a:rPr lang="fr-FR" sz="3600" dirty="0" err="1"/>
              <a:t>campaigns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mtClean="0"/>
              <a:pPr/>
              <a:t>11.05.2017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826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Our </a:t>
            </a:r>
            <a:r>
              <a:rPr lang="fr-FR" dirty="0" err="1"/>
              <a:t>project’s</a:t>
            </a:r>
            <a:r>
              <a:rPr lang="fr-FR" dirty="0"/>
              <a:t> </a:t>
            </a:r>
            <a:r>
              <a:rPr lang="fr-FR" dirty="0" err="1"/>
              <a:t>tasks</a:t>
            </a:r>
            <a:r>
              <a:rPr lang="fr-FR" dirty="0"/>
              <a:t> &amp; </a:t>
            </a:r>
            <a:r>
              <a:rPr lang="fr-FR" dirty="0" err="1"/>
              <a:t>activities</a:t>
            </a:r>
            <a:r>
              <a:rPr lang="fr-FR" dirty="0"/>
              <a:t>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32 </a:t>
            </a:r>
            <a:r>
              <a:rPr lang="fr-FR" dirty="0" err="1"/>
              <a:t>activities</a:t>
            </a:r>
            <a:endParaRPr lang="fr-FR" dirty="0"/>
          </a:p>
          <a:p>
            <a:r>
              <a:rPr lang="fr-FR" dirty="0"/>
              <a:t>1400 + 615 Days </a:t>
            </a:r>
          </a:p>
          <a:p>
            <a:r>
              <a:rPr lang="fr-FR" dirty="0"/>
              <a:t>3 </a:t>
            </a:r>
            <a:r>
              <a:rPr lang="fr-FR" dirty="0" err="1"/>
              <a:t>year</a:t>
            </a:r>
            <a:r>
              <a:rPr lang="fr-FR" dirty="0"/>
              <a:t> duration</a:t>
            </a:r>
          </a:p>
          <a:p>
            <a:r>
              <a:rPr lang="fr-FR" dirty="0" err="1"/>
              <a:t>Started</a:t>
            </a:r>
            <a:r>
              <a:rPr lang="fr-FR" dirty="0"/>
              <a:t> </a:t>
            </a:r>
            <a:r>
              <a:rPr lang="fr-FR" dirty="0" err="1"/>
              <a:t>December</a:t>
            </a:r>
            <a:r>
              <a:rPr lang="fr-FR" dirty="0"/>
              <a:t> 2015 </a:t>
            </a:r>
            <a:r>
              <a:rPr lang="fr-FR" dirty="0">
                <a:sym typeface="Wingdings" panose="05000000000000000000" pitchFamily="2" charset="2"/>
              </a:rPr>
              <a:t>17 </a:t>
            </a:r>
            <a:r>
              <a:rPr lang="fr-FR" dirty="0" err="1">
                <a:sym typeface="Wingdings" panose="05000000000000000000" pitchFamily="2" charset="2"/>
              </a:rPr>
              <a:t>months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elapsed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mtClean="0"/>
              <a:pPr/>
              <a:t>11.05.2017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322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5850" y="704992"/>
            <a:ext cx="10515600" cy="977547"/>
          </a:xfrm>
        </p:spPr>
        <p:txBody>
          <a:bodyPr/>
          <a:lstStyle/>
          <a:p>
            <a:r>
              <a:rPr lang="fr-FR" dirty="0"/>
              <a:t>First </a:t>
            </a:r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050" y="1926453"/>
            <a:ext cx="10515600" cy="4625267"/>
          </a:xfrm>
        </p:spPr>
        <p:txBody>
          <a:bodyPr>
            <a:normAutofit/>
          </a:bodyPr>
          <a:lstStyle/>
          <a:p>
            <a:r>
              <a:rPr lang="fr-FR" sz="3200" dirty="0" err="1"/>
              <a:t>Technical</a:t>
            </a:r>
            <a:r>
              <a:rPr lang="fr-FR" sz="3200" dirty="0"/>
              <a:t> reports </a:t>
            </a:r>
            <a:r>
              <a:rPr lang="fr-FR" sz="3200" dirty="0" err="1"/>
              <a:t>delivered</a:t>
            </a:r>
            <a:r>
              <a:rPr lang="fr-FR" sz="3200" dirty="0"/>
              <a:t>, </a:t>
            </a:r>
            <a:r>
              <a:rPr lang="fr-FR" sz="3200" dirty="0" err="1"/>
              <a:t>proposing</a:t>
            </a:r>
            <a:r>
              <a:rPr lang="fr-FR" sz="3200" dirty="0"/>
              <a:t>: </a:t>
            </a:r>
          </a:p>
          <a:p>
            <a:pPr lvl="1"/>
            <a:r>
              <a:rPr lang="fr-FR" sz="2800" dirty="0"/>
              <a:t>Road design standards (39 + 16 </a:t>
            </a:r>
            <a:r>
              <a:rPr lang="fr-FR" sz="2800" dirty="0" err="1"/>
              <a:t>recommendations</a:t>
            </a:r>
            <a:r>
              <a:rPr lang="fr-FR" sz="2800" dirty="0"/>
              <a:t>)</a:t>
            </a:r>
          </a:p>
          <a:p>
            <a:pPr lvl="1"/>
            <a:r>
              <a:rPr lang="fr-FR" sz="2800" dirty="0" err="1"/>
              <a:t>Updated</a:t>
            </a:r>
            <a:r>
              <a:rPr lang="fr-FR" sz="2800" dirty="0"/>
              <a:t> </a:t>
            </a:r>
            <a:r>
              <a:rPr lang="fr-FR" sz="2800" dirty="0" err="1"/>
              <a:t>procedures</a:t>
            </a:r>
            <a:endParaRPr lang="fr-FR" sz="2800" dirty="0"/>
          </a:p>
          <a:p>
            <a:pPr lvl="1"/>
            <a:r>
              <a:rPr lang="fr-FR" sz="2800" dirty="0" err="1"/>
              <a:t>Experimentation</a:t>
            </a:r>
            <a:r>
              <a:rPr lang="fr-FR" sz="2800" dirty="0"/>
              <a:t> of design / </a:t>
            </a:r>
            <a:r>
              <a:rPr lang="fr-FR" sz="2800" dirty="0" err="1"/>
              <a:t>procedures</a:t>
            </a:r>
            <a:r>
              <a:rPr lang="fr-FR" sz="2800" dirty="0"/>
              <a:t> / solutions on </a:t>
            </a:r>
            <a:r>
              <a:rPr lang="fr-FR" sz="2800" dirty="0" err="1"/>
              <a:t>some</a:t>
            </a:r>
            <a:r>
              <a:rPr lang="fr-FR" sz="2800" dirty="0"/>
              <a:t> </a:t>
            </a:r>
            <a:r>
              <a:rPr lang="fr-FR" sz="2800" dirty="0" err="1"/>
              <a:t>projects</a:t>
            </a:r>
            <a:r>
              <a:rPr lang="ro-RO" sz="2800" dirty="0"/>
              <a:t> </a:t>
            </a:r>
            <a:r>
              <a:rPr lang="ro-RO" sz="2800" dirty="0" err="1"/>
              <a:t>and</a:t>
            </a:r>
            <a:r>
              <a:rPr lang="ro-RO" sz="2800" dirty="0"/>
              <a:t> </a:t>
            </a:r>
            <a:r>
              <a:rPr lang="ro-RO" sz="2800" dirty="0" err="1"/>
              <a:t>black</a:t>
            </a:r>
            <a:r>
              <a:rPr lang="ro-RO" sz="2800" dirty="0"/>
              <a:t> spot </a:t>
            </a:r>
            <a:r>
              <a:rPr lang="ro-RO" sz="2800" dirty="0" err="1"/>
              <a:t>sections</a:t>
            </a:r>
            <a:endParaRPr lang="ro-RO" sz="2800" dirty="0"/>
          </a:p>
          <a:p>
            <a:pPr lvl="1"/>
            <a:r>
              <a:rPr lang="ro-RO" sz="2800" dirty="0"/>
              <a:t>New collecting tool</a:t>
            </a:r>
            <a:r>
              <a:rPr lang="fr-FR" sz="2800" dirty="0"/>
              <a:t> for </a:t>
            </a:r>
            <a:r>
              <a:rPr lang="ro-RO" sz="2800" dirty="0"/>
              <a:t>road accident data </a:t>
            </a:r>
            <a:endParaRPr lang="fr-FR" sz="2800" dirty="0"/>
          </a:p>
          <a:p>
            <a:pPr lvl="1"/>
            <a:r>
              <a:rPr lang="fr-FR" sz="2800" dirty="0"/>
              <a:t>Road </a:t>
            </a:r>
            <a:r>
              <a:rPr lang="fr-FR" sz="2800" dirty="0" err="1"/>
              <a:t>Safety</a:t>
            </a:r>
            <a:r>
              <a:rPr lang="fr-FR" sz="2800" dirty="0"/>
              <a:t> Audit Manual</a:t>
            </a:r>
            <a:endParaRPr lang="ro-RO" sz="2800" dirty="0"/>
          </a:p>
          <a:p>
            <a:pPr lvl="1"/>
            <a:r>
              <a:rPr lang="ro-RO" sz="2800" dirty="0" err="1"/>
              <a:t>Draft</a:t>
            </a:r>
            <a:r>
              <a:rPr lang="ro-RO" sz="2800" dirty="0"/>
              <a:t> of RISM Law, </a:t>
            </a:r>
            <a:r>
              <a:rPr lang="ro-RO" sz="2800" dirty="0" err="1"/>
              <a:t>agreed</a:t>
            </a:r>
            <a:r>
              <a:rPr lang="ro-RO" sz="2800" dirty="0"/>
              <a:t> </a:t>
            </a:r>
            <a:r>
              <a:rPr lang="ro-RO" sz="2800" dirty="0" err="1"/>
              <a:t>with</a:t>
            </a:r>
            <a:r>
              <a:rPr lang="ro-RO" sz="2800" dirty="0"/>
              <a:t> </a:t>
            </a:r>
            <a:r>
              <a:rPr lang="ro-RO" sz="2800" dirty="0" err="1"/>
              <a:t>Ukrainian</a:t>
            </a:r>
            <a:r>
              <a:rPr lang="ro-RO" sz="2800" dirty="0"/>
              <a:t> </a:t>
            </a:r>
            <a:r>
              <a:rPr lang="ro-RO" sz="2800" dirty="0" err="1"/>
              <a:t>Counterpart</a:t>
            </a:r>
            <a:endParaRPr lang="fr-FR" sz="2800" dirty="0"/>
          </a:p>
          <a:p>
            <a:pPr lvl="1"/>
            <a:r>
              <a:rPr lang="fr-FR" sz="2800" dirty="0"/>
              <a:t>Position of Road Safety Unit in Ukravtodor</a:t>
            </a:r>
          </a:p>
          <a:p>
            <a:endParaRPr lang="fr-FR" sz="3200" dirty="0"/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mtClean="0"/>
              <a:pPr/>
              <a:t>11.05.2017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5898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</a:t>
            </a:r>
            <a:r>
              <a:rPr lang="fr-FR" dirty="0" err="1"/>
              <a:t>results</a:t>
            </a:r>
            <a:r>
              <a:rPr lang="fr-FR" dirty="0"/>
              <a:t>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/>
              <a:t>1</a:t>
            </a:r>
            <a:r>
              <a:rPr lang="fr-FR" sz="3200" baseline="30000" dirty="0"/>
              <a:t>st</a:t>
            </a:r>
            <a:r>
              <a:rPr lang="fr-FR" sz="3200" dirty="0"/>
              <a:t> communication campaign </a:t>
            </a:r>
            <a:r>
              <a:rPr lang="fr-FR" sz="3200" dirty="0" err="1"/>
              <a:t>implemented</a:t>
            </a:r>
            <a:r>
              <a:rPr lang="fr-FR" sz="3200" dirty="0"/>
              <a:t> </a:t>
            </a:r>
          </a:p>
          <a:p>
            <a:pPr lvl="1"/>
            <a:r>
              <a:rPr lang="fr-FR" sz="2800" dirty="0"/>
              <a:t>On speed</a:t>
            </a:r>
          </a:p>
          <a:p>
            <a:pPr lvl="1"/>
            <a:r>
              <a:rPr lang="fr-FR" sz="2800" dirty="0"/>
              <a:t>Target: drivers &amp; males &amp; 30-45 </a:t>
            </a:r>
            <a:r>
              <a:rPr lang="fr-FR" sz="2800" dirty="0" err="1"/>
              <a:t>years</a:t>
            </a:r>
            <a:r>
              <a:rPr lang="fr-FR" sz="2800" dirty="0"/>
              <a:t> </a:t>
            </a:r>
          </a:p>
          <a:p>
            <a:pPr lvl="1"/>
            <a:r>
              <a:rPr lang="fr-FR" sz="2800" dirty="0"/>
              <a:t>In </a:t>
            </a:r>
            <a:r>
              <a:rPr lang="fr-FR" sz="2800" dirty="0" err="1"/>
              <a:t>Zhytomyr</a:t>
            </a:r>
            <a:r>
              <a:rPr lang="fr-FR" sz="2800" dirty="0"/>
              <a:t> city/oblast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mtClean="0"/>
              <a:pPr/>
              <a:t>11.05.2017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mtClean="0"/>
              <a:pPr/>
              <a:t>6</a:t>
            </a:fld>
            <a:endParaRPr lang="fr-FR" dirty="0"/>
          </a:p>
        </p:txBody>
      </p:sp>
      <p:pic>
        <p:nvPicPr>
          <p:cNvPr id="7170" name="Obraz 0" descr="Campaign materi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1" y="3852909"/>
            <a:ext cx="6638590" cy="295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75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332C-2A09-4EE2-91DB-066CD6249BC6}" type="datetime1">
              <a:rPr lang="uk-UA" smtClean="0"/>
              <a:pPr/>
              <a:t>11.05.2017</a:t>
            </a:fld>
            <a:endParaRPr lang="nl-NL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D10A-F83D-47F3-8C41-E4C392A352E8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29587" r="55788" b="22314"/>
          <a:stretch>
            <a:fillRect/>
          </a:stretch>
        </p:blipFill>
        <p:spPr bwMode="auto">
          <a:xfrm>
            <a:off x="838201" y="-1"/>
            <a:ext cx="4677424" cy="649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7" t="30083" r="62294" b="21207"/>
          <a:stretch>
            <a:fillRect/>
          </a:stretch>
        </p:blipFill>
        <p:spPr bwMode="auto">
          <a:xfrm>
            <a:off x="6500096" y="-46545"/>
            <a:ext cx="3283096" cy="656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288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073" y="740504"/>
            <a:ext cx="10515600" cy="892988"/>
          </a:xfrm>
        </p:spPr>
        <p:txBody>
          <a:bodyPr/>
          <a:lstStyle/>
          <a:p>
            <a:r>
              <a:rPr lang="fr-FR" dirty="0"/>
              <a:t>Speed </a:t>
            </a:r>
            <a:r>
              <a:rPr lang="fr-FR" dirty="0" err="1"/>
              <a:t>measurement</a:t>
            </a:r>
            <a:r>
              <a:rPr lang="fr-FR" dirty="0"/>
              <a:t> in </a:t>
            </a:r>
            <a:r>
              <a:rPr lang="fr-FR" dirty="0" err="1"/>
              <a:t>Zhytomyr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35610" y="2038489"/>
            <a:ext cx="9412720" cy="3160908"/>
          </a:xfrm>
        </p:spPr>
        <p:txBody>
          <a:bodyPr/>
          <a:lstStyle/>
          <a:p>
            <a:r>
              <a:rPr lang="fr-FR" dirty="0"/>
              <a:t>Speed </a:t>
            </a:r>
            <a:r>
              <a:rPr lang="fr-FR" dirty="0" err="1"/>
              <a:t>mapping</a:t>
            </a:r>
            <a:r>
              <a:rPr lang="fr-FR" dirty="0"/>
              <a:t> campaign (</a:t>
            </a:r>
            <a:r>
              <a:rPr lang="fr-FR" dirty="0" err="1"/>
              <a:t>October</a:t>
            </a:r>
            <a:r>
              <a:rPr lang="fr-FR" dirty="0"/>
              <a:t>, </a:t>
            </a:r>
            <a:r>
              <a:rPr lang="fr-FR" dirty="0" err="1"/>
              <a:t>December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mtClean="0"/>
              <a:pPr/>
              <a:t>11.05.2017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mtClean="0"/>
              <a:pPr/>
              <a:t>8</a:t>
            </a:fld>
            <a:endParaRPr lang="fr-FR" dirty="0"/>
          </a:p>
        </p:txBody>
      </p:sp>
      <p:pic>
        <p:nvPicPr>
          <p:cNvPr id="3074" name="Рисунок 8" descr="Кар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7" y="2634781"/>
            <a:ext cx="5314549" cy="42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31" descr="Схе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28" y="2634781"/>
            <a:ext cx="6382892" cy="368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15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fld id="{0A702874-9868-4C4B-B9A0-1230100C5BD6}" type="datetime1">
              <a:rPr lang="uk-UA" smtClean="0"/>
              <a:pPr lvl="0"/>
              <a:t>11.05.2017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7770693E-37AB-4656-AC4E-FDDDAF8004F6}" type="slidenum">
              <a:rPr lang="fr-FR" smtClean="0"/>
              <a:pPr lvl="0"/>
              <a:t>9</a:t>
            </a:fld>
            <a:endParaRPr lang="fr-FR" dirty="0"/>
          </a:p>
        </p:txBody>
      </p:sp>
      <p:pic>
        <p:nvPicPr>
          <p:cNvPr id="5122" name="Рисунок 3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42" y="1271556"/>
            <a:ext cx="9349504" cy="472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8164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547</Words>
  <Application>Microsoft Office PowerPoint</Application>
  <PresentationFormat>Grand écran</PresentationFormat>
  <Paragraphs>122</Paragraphs>
  <Slides>14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Wingdings</vt:lpstr>
      <vt:lpstr>Thème Office</vt:lpstr>
      <vt:lpstr>Custom Design</vt:lpstr>
      <vt:lpstr>Road Safety Week May 2017 </vt:lpstr>
      <vt:lpstr>Our project’s goal and scope</vt:lpstr>
      <vt:lpstr>Our project’s tasks &amp; activities</vt:lpstr>
      <vt:lpstr>Our project’s tasks &amp; activities (2)</vt:lpstr>
      <vt:lpstr>First results</vt:lpstr>
      <vt:lpstr>First results (2)</vt:lpstr>
      <vt:lpstr>Présentation PowerPoint</vt:lpstr>
      <vt:lpstr>Speed measurement in Zhytomyr</vt:lpstr>
      <vt:lpstr>Présentation PowerPoint</vt:lpstr>
      <vt:lpstr>Findings </vt:lpstr>
      <vt:lpstr>Speed</vt:lpstr>
      <vt:lpstr>Speed (2) </vt:lpstr>
      <vt:lpstr>First campaign evaluation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for the Bulgarian rail sector and NRIC</dc:title>
  <dc:creator>lagraulet marie</dc:creator>
  <cp:lastModifiedBy>Eric Hoyrup</cp:lastModifiedBy>
  <cp:revision>448</cp:revision>
  <cp:lastPrinted>2017-05-11T06:24:36Z</cp:lastPrinted>
  <dcterms:created xsi:type="dcterms:W3CDTF">2014-12-05T08:51:29Z</dcterms:created>
  <dcterms:modified xsi:type="dcterms:W3CDTF">2017-05-11T06:24:38Z</dcterms:modified>
</cp:coreProperties>
</file>